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4" r:id="rId4"/>
    <p:sldId id="276" r:id="rId5"/>
    <p:sldId id="269" r:id="rId6"/>
    <p:sldId id="268" r:id="rId7"/>
    <p:sldId id="258" r:id="rId8"/>
    <p:sldId id="272" r:id="rId9"/>
    <p:sldId id="259" r:id="rId10"/>
    <p:sldId id="260" r:id="rId11"/>
    <p:sldId id="273" r:id="rId12"/>
    <p:sldId id="274" r:id="rId13"/>
    <p:sldId id="275" r:id="rId14"/>
    <p:sldId id="261" r:id="rId15"/>
    <p:sldId id="262" r:id="rId16"/>
    <p:sldId id="263" r:id="rId17"/>
    <p:sldId id="265" r:id="rId18"/>
    <p:sldId id="266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5" d="100"/>
          <a:sy n="65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5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8C4E-0C36-4BED-A6DC-ADBE29332A32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096B9-61F4-4B18-A62C-4FCF335E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4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6821-C3A5-4BC3-8DA6-3790F80A2E2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9C65B-0009-463A-8C44-5991EA3B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0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7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22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8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5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are you taking away with you about the DBL?
https://www.polleverywhere.com/free_text_polls/9I76p4FYZrNmbSh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6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C5FE0-366C-4C3E-A3DA-AE4969042D15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6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C65B-0009-463A-8C44-5991EA3B12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1826"/>
            <a:ext cx="9109164" cy="4584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537" y="314328"/>
            <a:ext cx="573981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775537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4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3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68AC-97C2-4C32-896D-C5386561445F}" type="datetimeFigureOut">
              <a:rPr lang="en-US" smtClean="0"/>
              <a:t>02/20/15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5D6E-9FC0-41EE-88E7-8BE1CB6AA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biblelibrary.org/allentr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version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Prepare the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Launch DBlMetaData.exe</a:t>
            </a:r>
          </a:p>
          <a:p>
            <a:r>
              <a:rPr lang="en-AU" dirty="0" smtClean="0"/>
              <a:t>Extract the metadata from REAP</a:t>
            </a:r>
          </a:p>
          <a:p>
            <a:r>
              <a:rPr lang="en-AU" dirty="0" smtClean="0"/>
              <a:t>Review Project Data form</a:t>
            </a:r>
          </a:p>
          <a:p>
            <a:r>
              <a:rPr lang="en-AU" dirty="0" smtClean="0"/>
              <a:t>Save your edits</a:t>
            </a:r>
          </a:p>
        </p:txBody>
      </p:sp>
      <p:sp>
        <p:nvSpPr>
          <p:cNvPr id="4" name="10-Point Star 3"/>
          <p:cNvSpPr/>
          <p:nvPr/>
        </p:nvSpPr>
        <p:spPr>
          <a:xfrm>
            <a:off x="7930735" y="86728"/>
            <a:ext cx="1169233" cy="8903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876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Prepare the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Launch DBlMetaData.exe</a:t>
            </a:r>
          </a:p>
          <a:p>
            <a:r>
              <a:rPr lang="en-AU" dirty="0" smtClean="0"/>
              <a:t>Extract the metadata from REAP</a:t>
            </a:r>
          </a:p>
          <a:p>
            <a:r>
              <a:rPr lang="en-AU" dirty="0" smtClean="0"/>
              <a:t>Review Project Data form</a:t>
            </a:r>
          </a:p>
          <a:p>
            <a:r>
              <a:rPr lang="en-AU" dirty="0" smtClean="0"/>
              <a:t>Save your edits</a:t>
            </a:r>
          </a:p>
        </p:txBody>
      </p:sp>
      <p:sp>
        <p:nvSpPr>
          <p:cNvPr id="4" name="10-Point Star 3"/>
          <p:cNvSpPr/>
          <p:nvPr/>
        </p:nvSpPr>
        <p:spPr>
          <a:xfrm>
            <a:off x="7930735" y="86728"/>
            <a:ext cx="1169233" cy="8903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3" y="86728"/>
            <a:ext cx="7584711" cy="67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Prepare the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7341"/>
            <a:ext cx="7886700" cy="4351338"/>
          </a:xfrm>
        </p:spPr>
        <p:txBody>
          <a:bodyPr/>
          <a:lstStyle/>
          <a:p>
            <a:r>
              <a:rPr lang="en-AU" dirty="0" smtClean="0"/>
              <a:t>Launch DBlMetaData.exe</a:t>
            </a:r>
          </a:p>
          <a:p>
            <a:r>
              <a:rPr lang="en-AU" dirty="0" smtClean="0"/>
              <a:t>Extract the metadata from REAP</a:t>
            </a:r>
          </a:p>
          <a:p>
            <a:r>
              <a:rPr lang="en-AU" dirty="0" smtClean="0"/>
              <a:t>Review Project Data form</a:t>
            </a:r>
          </a:p>
          <a:p>
            <a:r>
              <a:rPr lang="en-AU" dirty="0" smtClean="0"/>
              <a:t>Save your edits</a:t>
            </a:r>
          </a:p>
        </p:txBody>
      </p:sp>
      <p:sp>
        <p:nvSpPr>
          <p:cNvPr id="4" name="10-Point Star 3"/>
          <p:cNvSpPr/>
          <p:nvPr/>
        </p:nvSpPr>
        <p:spPr>
          <a:xfrm>
            <a:off x="7930735" y="86728"/>
            <a:ext cx="1169233" cy="8903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2" y="0"/>
            <a:ext cx="7746009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56026" y="6026046"/>
            <a:ext cx="1109272" cy="831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Prepare the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556"/>
            <a:ext cx="7886700" cy="4351338"/>
          </a:xfrm>
        </p:spPr>
        <p:txBody>
          <a:bodyPr/>
          <a:lstStyle/>
          <a:p>
            <a:r>
              <a:rPr lang="en-AU" dirty="0" smtClean="0"/>
              <a:t>Launch DBlMetaData.exe</a:t>
            </a:r>
          </a:p>
          <a:p>
            <a:r>
              <a:rPr lang="en-AU" dirty="0" smtClean="0"/>
              <a:t>Extract the metadata from REAP</a:t>
            </a:r>
          </a:p>
          <a:p>
            <a:r>
              <a:rPr lang="en-AU" dirty="0" smtClean="0"/>
              <a:t>Review Project Data form</a:t>
            </a:r>
          </a:p>
          <a:p>
            <a:r>
              <a:rPr lang="en-AU" dirty="0" smtClean="0"/>
              <a:t>Save your edits</a:t>
            </a:r>
          </a:p>
        </p:txBody>
      </p:sp>
      <p:sp>
        <p:nvSpPr>
          <p:cNvPr id="4" name="10-Point Star 3"/>
          <p:cNvSpPr/>
          <p:nvPr/>
        </p:nvSpPr>
        <p:spPr>
          <a:xfrm>
            <a:off x="7930735" y="86728"/>
            <a:ext cx="1169233" cy="8903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5" y="86728"/>
            <a:ext cx="7501228" cy="66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a canon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In Paratext</a:t>
            </a:r>
          </a:p>
          <a:p>
            <a:r>
              <a:rPr lang="en-AU" dirty="0" smtClean="0"/>
              <a:t>Check the schema</a:t>
            </a:r>
          </a:p>
          <a:p>
            <a:pPr lvl="1"/>
            <a:r>
              <a:rPr lang="en-AU" dirty="0" smtClean="0"/>
              <a:t>Checking, </a:t>
            </a:r>
            <a:r>
              <a:rPr lang="en-AU" dirty="0" err="1" smtClean="0"/>
              <a:t>SHIFT+Basic</a:t>
            </a:r>
            <a:r>
              <a:rPr lang="en-AU" dirty="0" smtClean="0"/>
              <a:t> Checks</a:t>
            </a:r>
          </a:p>
          <a:p>
            <a:pPr lvl="1"/>
            <a:r>
              <a:rPr lang="en-AU" dirty="0" smtClean="0"/>
              <a:t>Check Schema</a:t>
            </a:r>
          </a:p>
          <a:p>
            <a:r>
              <a:rPr lang="en-AU" dirty="0" smtClean="0"/>
              <a:t>Create the canon using</a:t>
            </a:r>
          </a:p>
          <a:p>
            <a:pPr lvl="1"/>
            <a:r>
              <a:rPr lang="en-AU" dirty="0" smtClean="0"/>
              <a:t>SHIFT + Project menu, Project Canon</a:t>
            </a:r>
          </a:p>
          <a:p>
            <a:r>
              <a:rPr lang="en-AU" dirty="0" smtClean="0"/>
              <a:t>Fill-in details, OK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7989759" y="314326"/>
            <a:ext cx="929391" cy="989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13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Send project to Lois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AU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Spreadsheet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A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completion in the spreadsheet</a:t>
            </a:r>
            <a:endParaRPr lang="en-US" dirty="0" smtClean="0">
              <a:effectLst/>
            </a:endParaRPr>
          </a:p>
          <a:p>
            <a:endParaRPr lang="en-AU" dirty="0" smtClean="0"/>
          </a:p>
          <a:p>
            <a:r>
              <a:rPr lang="en-AU" dirty="0" smtClean="0"/>
              <a:t>Add Lois Gourley to project</a:t>
            </a:r>
          </a:p>
          <a:p>
            <a:r>
              <a:rPr lang="en-AU" dirty="0" smtClean="0"/>
              <a:t>Send/Receive</a:t>
            </a:r>
          </a:p>
          <a:p>
            <a:r>
              <a:rPr lang="en-AU" dirty="0" smtClean="0"/>
              <a:t>Lois will process and send to DBL</a:t>
            </a:r>
          </a:p>
          <a:p>
            <a:endParaRPr lang="en-US" dirty="0"/>
          </a:p>
        </p:txBody>
      </p:sp>
      <p:sp>
        <p:nvSpPr>
          <p:cNvPr id="5" name="10-Point Star 4"/>
          <p:cNvSpPr/>
          <p:nvPr/>
        </p:nvSpPr>
        <p:spPr>
          <a:xfrm>
            <a:off x="7930735" y="86728"/>
            <a:ext cx="1169233" cy="8903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733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Access from DBL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DBL</a:t>
            </a:r>
            <a:r>
              <a:rPr lang="en-AU" dirty="0" smtClean="0"/>
              <a:t> </a:t>
            </a:r>
          </a:p>
          <a:p>
            <a:pPr lvl="1"/>
            <a:r>
              <a:rPr lang="en-AU" dirty="0"/>
              <a:t>Library card holders are software </a:t>
            </a:r>
            <a:r>
              <a:rPr lang="en-AU" dirty="0" smtClean="0"/>
              <a:t>apps</a:t>
            </a:r>
          </a:p>
          <a:p>
            <a:pPr lvl="1"/>
            <a:r>
              <a:rPr lang="en-AU" dirty="0" smtClean="0"/>
              <a:t>View </a:t>
            </a:r>
            <a:r>
              <a:rPr lang="en-AU" dirty="0"/>
              <a:t>metadata only (</a:t>
            </a: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www.digitalbiblelibrary.org/allentries</a:t>
            </a:r>
            <a:r>
              <a:rPr lang="en-AU" dirty="0" smtClean="0"/>
              <a:t>) 	</a:t>
            </a:r>
            <a:endParaRPr lang="en-AU" dirty="0"/>
          </a:p>
          <a:p>
            <a:r>
              <a:rPr lang="en-AU" b="1" dirty="0" err="1" smtClean="0"/>
              <a:t>YouVersion</a:t>
            </a:r>
            <a:endParaRPr lang="en-AU" b="1" dirty="0" smtClean="0"/>
          </a:p>
          <a:p>
            <a:pPr lvl="1"/>
            <a:r>
              <a:rPr lang="en-AU" dirty="0" smtClean="0"/>
              <a:t>Download </a:t>
            </a:r>
            <a:r>
              <a:rPr lang="en-AU" dirty="0"/>
              <a:t>app (</a:t>
            </a:r>
            <a:r>
              <a:rPr lang="en-AU" dirty="0">
                <a:hlinkClick r:id="rId4"/>
              </a:rPr>
              <a:t>https://www.youversion.com</a:t>
            </a:r>
            <a:r>
              <a:rPr lang="en-AU" dirty="0" smtClean="0">
                <a:hlinkClick r:id="rId4"/>
              </a:rPr>
              <a:t>/</a:t>
            </a:r>
            <a:r>
              <a:rPr lang="en-AU" dirty="0" smtClean="0"/>
              <a:t> )</a:t>
            </a:r>
          </a:p>
          <a:p>
            <a:pPr lvl="1"/>
            <a:r>
              <a:rPr lang="en-AU" dirty="0" smtClean="0"/>
              <a:t>Create user</a:t>
            </a:r>
          </a:p>
          <a:p>
            <a:pPr lvl="1"/>
            <a:r>
              <a:rPr lang="en-AU" dirty="0" smtClean="0"/>
              <a:t>Download vernacular scriptures (from Bible App)</a:t>
            </a:r>
          </a:p>
          <a:p>
            <a:pPr lvl="1"/>
            <a:r>
              <a:rPr lang="en-AU" dirty="0" smtClean="0"/>
              <a:t>Major languages online only (some exceptions)</a:t>
            </a:r>
          </a:p>
          <a:p>
            <a:pPr lvl="1"/>
            <a:endParaRPr lang="en-AU" dirty="0" smtClean="0"/>
          </a:p>
          <a:p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7989759" y="314326"/>
            <a:ext cx="929391" cy="989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02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2" y="1609911"/>
            <a:ext cx="7167401" cy="47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your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Raise awareness in your branch</a:t>
            </a:r>
          </a:p>
          <a:p>
            <a:r>
              <a:rPr lang="en-AU" dirty="0" smtClean="0"/>
              <a:t>New publications</a:t>
            </a:r>
          </a:p>
          <a:p>
            <a:pPr lvl="1"/>
            <a:r>
              <a:rPr lang="en-AU" dirty="0" smtClean="0"/>
              <a:t>submitted by the typesetting centre</a:t>
            </a:r>
          </a:p>
          <a:p>
            <a:r>
              <a:rPr lang="en-AU" dirty="0" smtClean="0"/>
              <a:t>Old publications</a:t>
            </a:r>
          </a:p>
          <a:p>
            <a:pPr lvl="1"/>
            <a:r>
              <a:rPr lang="en-AU" dirty="0" smtClean="0"/>
              <a:t>Various workshops</a:t>
            </a:r>
          </a:p>
          <a:p>
            <a:pPr lvl="1"/>
            <a:r>
              <a:rPr lang="en-AU" dirty="0" smtClean="0"/>
              <a:t>What does your branch need?</a:t>
            </a:r>
          </a:p>
          <a:p>
            <a:r>
              <a:rPr lang="en-AU" dirty="0" smtClean="0"/>
              <a:t>Help users access</a:t>
            </a:r>
          </a:p>
          <a:p>
            <a:pPr lvl="1"/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Know what the Digital Bible Library (DBL) is.</a:t>
            </a:r>
          </a:p>
          <a:p>
            <a:r>
              <a:rPr lang="en-AU" dirty="0" smtClean="0"/>
              <a:t>See how a NT is put into the DBL</a:t>
            </a:r>
          </a:p>
          <a:p>
            <a:r>
              <a:rPr lang="en-AU" dirty="0" smtClean="0"/>
              <a:t>Search </a:t>
            </a:r>
            <a:r>
              <a:rPr lang="en-AU" dirty="0"/>
              <a:t>for languages </a:t>
            </a:r>
            <a:r>
              <a:rPr lang="en-AU" dirty="0" smtClean="0"/>
              <a:t>in the DBL</a:t>
            </a:r>
            <a:endParaRPr lang="en-AU" dirty="0"/>
          </a:p>
          <a:p>
            <a:r>
              <a:rPr lang="en-AU" dirty="0" smtClean="0"/>
              <a:t>Access a NT using </a:t>
            </a:r>
            <a:r>
              <a:rPr lang="en-AU" dirty="0" err="1" smtClean="0"/>
              <a:t>YouVersion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611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DBL?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139" y="2388286"/>
            <a:ext cx="8504372" cy="39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&lt;The Digital </a:t>
            </a:r>
            <a:r>
              <a:rPr lang="fr-FR" smtClean="0"/>
              <a:t>Bible Library.mp4&gt;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2" y="1369704"/>
            <a:ext cx="7180288" cy="5341233"/>
          </a:xfrm>
        </p:spPr>
      </p:pic>
    </p:spTree>
    <p:extLst>
      <p:ext uri="{BB962C8B-B14F-4D97-AF65-F5344CB8AC3E}">
        <p14:creationId xmlns:p14="http://schemas.microsoft.com/office/powerpoint/2010/main" val="2615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03213"/>
            <a:ext cx="5770562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DBL Process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31838" y="3116263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People group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Published scriptures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Dates of stages</a:t>
            </a:r>
          </a:p>
          <a:p>
            <a:pPr eaLnBrk="1" hangingPunct="1">
              <a:buFontTx/>
              <a:buChar char="•"/>
            </a:pP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66952" y="3116263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Unicode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Restore copy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Language info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Figures folder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Checks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\</a:t>
            </a:r>
            <a:r>
              <a:rPr lang="en-GB" sz="1400" dirty="0" err="1">
                <a:solidFill>
                  <a:schemeClr val="bg1"/>
                </a:solidFill>
                <a:cs typeface="Arial" panose="020B0604020202020204" pitchFamily="34" charset="0"/>
              </a:rPr>
              <a:t>toc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76663" y="3116263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tx2"/>
                </a:solidFill>
                <a:cs typeface="Arial" panose="020B0604020202020204" pitchFamily="34" charset="0"/>
              </a:rPr>
              <a:t>Extract REAP</a:t>
            </a:r>
          </a:p>
          <a:p>
            <a:pPr eaLnBrk="1" hangingPunct="1">
              <a:buFontTx/>
              <a:buChar char="•"/>
            </a:pPr>
            <a:r>
              <a:rPr lang="en-GB" sz="1400" dirty="0">
                <a:solidFill>
                  <a:schemeClr val="tx2"/>
                </a:solidFill>
                <a:cs typeface="Arial" panose="020B0604020202020204" pitchFamily="34" charset="0"/>
              </a:rPr>
              <a:t>Review</a:t>
            </a:r>
          </a:p>
          <a:p>
            <a:pPr eaLnBrk="1" hangingPunct="1">
              <a:buFontTx/>
              <a:buChar char="•"/>
            </a:pPr>
            <a:endParaRPr lang="en-GB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84788" y="3116263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GB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96088" y="3116263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GB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2266950" y="1643063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731838" y="1643063"/>
            <a:ext cx="1898650" cy="1270000"/>
          </a:xfrm>
          <a:custGeom>
            <a:avLst/>
            <a:gdLst>
              <a:gd name="T0" fmla="*/ 1660525 w 1196"/>
              <a:gd name="T1" fmla="*/ 323850 h 800"/>
              <a:gd name="T2" fmla="*/ 1416050 w 1196"/>
              <a:gd name="T3" fmla="*/ 0 h 800"/>
              <a:gd name="T4" fmla="*/ 0 w 1196"/>
              <a:gd name="T5" fmla="*/ 0 h 800"/>
              <a:gd name="T6" fmla="*/ 0 w 1196"/>
              <a:gd name="T7" fmla="*/ 1270000 h 800"/>
              <a:gd name="T8" fmla="*/ 1416050 w 1196"/>
              <a:gd name="T9" fmla="*/ 1270000 h 800"/>
              <a:gd name="T10" fmla="*/ 1660525 w 1196"/>
              <a:gd name="T11" fmla="*/ 946150 h 800"/>
              <a:gd name="T12" fmla="*/ 1898650 w 1196"/>
              <a:gd name="T13" fmla="*/ 635000 h 800"/>
              <a:gd name="T14" fmla="*/ 1660525 w 1196"/>
              <a:gd name="T15" fmla="*/ 323850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3776663" y="1643063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5284790" y="1643063"/>
            <a:ext cx="1857375" cy="1270000"/>
          </a:xfrm>
          <a:custGeom>
            <a:avLst/>
            <a:gdLst>
              <a:gd name="T0" fmla="*/ 1619250 w 1170"/>
              <a:gd name="T1" fmla="*/ 323850 h 800"/>
              <a:gd name="T2" fmla="*/ 1371600 w 1170"/>
              <a:gd name="T3" fmla="*/ 0 h 800"/>
              <a:gd name="T4" fmla="*/ 0 w 1170"/>
              <a:gd name="T5" fmla="*/ 0 h 800"/>
              <a:gd name="T6" fmla="*/ 247650 w 1170"/>
              <a:gd name="T7" fmla="*/ 323850 h 800"/>
              <a:gd name="T8" fmla="*/ 485775 w 1170"/>
              <a:gd name="T9" fmla="*/ 635000 h 800"/>
              <a:gd name="T10" fmla="*/ 247650 w 1170"/>
              <a:gd name="T11" fmla="*/ 946150 h 800"/>
              <a:gd name="T12" fmla="*/ 0 w 1170"/>
              <a:gd name="T13" fmla="*/ 1270000 h 800"/>
              <a:gd name="T14" fmla="*/ 1371600 w 1170"/>
              <a:gd name="T15" fmla="*/ 1270000 h 800"/>
              <a:gd name="T16" fmla="*/ 1619250 w 1170"/>
              <a:gd name="T17" fmla="*/ 946150 h 800"/>
              <a:gd name="T18" fmla="*/ 1857375 w 1170"/>
              <a:gd name="T19" fmla="*/ 635000 h 800"/>
              <a:gd name="T20" fmla="*/ 1619250 w 1170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6796088" y="1643063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837215" y="1982612"/>
            <a:ext cx="1043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Prepare</a:t>
            </a:r>
            <a:b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Paratext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71412" y="1982611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GPS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Spreadsheet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22409" y="1982612"/>
            <a:ext cx="1146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Prepare</a:t>
            </a:r>
            <a:b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Metadata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914286" y="1982612"/>
            <a:ext cx="941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Create </a:t>
            </a:r>
            <a:b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Canon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295870" y="1830718"/>
            <a:ext cx="10823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Send/</a:t>
            </a:r>
            <a:b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Receive </a:t>
            </a:r>
            <a:b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to GPS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840" y="573475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err="1"/>
              <a:t>google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02866" y="5734756"/>
            <a:ext cx="9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Paratext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36643" y="5734756"/>
            <a:ext cx="14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err="1"/>
              <a:t>DBLmetadata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06877" y="5734756"/>
            <a:ext cx="9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Paratext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10145" y="5734756"/>
            <a:ext cx="9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Paratext</a:t>
            </a:r>
            <a:endParaRPr lang="en-US" i="1" dirty="0"/>
          </a:p>
        </p:txBody>
      </p:sp>
      <p:sp>
        <p:nvSpPr>
          <p:cNvPr id="24" name="10-Point Star 23"/>
          <p:cNvSpPr/>
          <p:nvPr/>
        </p:nvSpPr>
        <p:spPr>
          <a:xfrm>
            <a:off x="771414" y="6104088"/>
            <a:ext cx="822661" cy="6261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DEMO</a:t>
            </a:r>
            <a:endParaRPr lang="en-US" b="1" dirty="0"/>
          </a:p>
        </p:txBody>
      </p:sp>
      <p:sp>
        <p:nvSpPr>
          <p:cNvPr id="25" name="10-Point Star 24"/>
          <p:cNvSpPr/>
          <p:nvPr/>
        </p:nvSpPr>
        <p:spPr>
          <a:xfrm>
            <a:off x="4234433" y="6105461"/>
            <a:ext cx="822661" cy="6261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DEMO</a:t>
            </a:r>
            <a:endParaRPr lang="en-US" b="1" dirty="0"/>
          </a:p>
        </p:txBody>
      </p:sp>
      <p:sp>
        <p:nvSpPr>
          <p:cNvPr id="26" name="10-Point Star 25"/>
          <p:cNvSpPr/>
          <p:nvPr/>
        </p:nvSpPr>
        <p:spPr>
          <a:xfrm>
            <a:off x="7022466" y="6104088"/>
            <a:ext cx="822661" cy="6261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DEMO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312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 the project on </a:t>
            </a:r>
            <a:br>
              <a:rPr lang="en-AU" dirty="0" smtClean="0"/>
            </a:br>
            <a:r>
              <a:rPr lang="en-AU" dirty="0" smtClean="0"/>
              <a:t>GPS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mtClean="0"/>
              <a:t>Request an invitation to the google spreadsheet</a:t>
            </a:r>
          </a:p>
          <a:p>
            <a:r>
              <a:rPr lang="en-AU" smtClean="0"/>
              <a:t>Fill in the following details</a:t>
            </a:r>
          </a:p>
          <a:p>
            <a:pPr lvl="1"/>
            <a:r>
              <a:rPr lang="en-AU" smtClean="0"/>
              <a:t>People</a:t>
            </a:r>
          </a:p>
          <a:p>
            <a:pPr lvl="2"/>
            <a:r>
              <a:rPr lang="en-AU" smtClean="0"/>
              <a:t>Language group</a:t>
            </a:r>
          </a:p>
          <a:p>
            <a:pPr lvl="2"/>
            <a:r>
              <a:rPr lang="en-AU" smtClean="0"/>
              <a:t>Primary country</a:t>
            </a:r>
          </a:p>
          <a:p>
            <a:pPr lvl="2"/>
            <a:r>
              <a:rPr lang="en-AU" smtClean="0"/>
              <a:t>ISO code</a:t>
            </a:r>
          </a:p>
          <a:p>
            <a:pPr lvl="2"/>
            <a:r>
              <a:rPr lang="en-AU" smtClean="0"/>
              <a:t>No. of speakers (ethnologue)</a:t>
            </a:r>
          </a:p>
          <a:p>
            <a:pPr lvl="1"/>
            <a:r>
              <a:rPr lang="en-AU" smtClean="0"/>
              <a:t>Published scriptures</a:t>
            </a:r>
          </a:p>
          <a:p>
            <a:pPr lvl="2"/>
            <a:r>
              <a:rPr lang="en-AU" smtClean="0"/>
              <a:t>Copyright date</a:t>
            </a:r>
          </a:p>
          <a:p>
            <a:pPr lvl="2"/>
            <a:r>
              <a:rPr lang="en-AU" smtClean="0"/>
              <a:t>Extent of translation (NT, OT, portions …)</a:t>
            </a:r>
          </a:p>
          <a:p>
            <a:pPr lvl="2"/>
            <a:r>
              <a:rPr lang="en-AU" smtClean="0"/>
              <a:t>Copyright holder</a:t>
            </a:r>
          </a:p>
          <a:p>
            <a:pPr lvl="2"/>
            <a:r>
              <a:rPr lang="en-AU" smtClean="0"/>
              <a:t>Print publisher</a:t>
            </a:r>
          </a:p>
          <a:p>
            <a:pPr lvl="1"/>
            <a:r>
              <a:rPr lang="en-AU" smtClean="0"/>
              <a:t>Preparation of data for DBL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04" y="2941642"/>
            <a:ext cx="4016401" cy="1420496"/>
          </a:xfrm>
          <a:prstGeom prst="rect">
            <a:avLst/>
          </a:prstGeom>
        </p:spPr>
      </p:pic>
      <p:sp>
        <p:nvSpPr>
          <p:cNvPr id="6" name="10-Point Star 5"/>
          <p:cNvSpPr/>
          <p:nvPr/>
        </p:nvSpPr>
        <p:spPr>
          <a:xfrm>
            <a:off x="7930735" y="86728"/>
            <a:ext cx="1169233" cy="8903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02" y="2334867"/>
            <a:ext cx="4321042" cy="20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533"/>
            <a:ext cx="9108321" cy="42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Preparing the Paratext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Must be in Unicode</a:t>
            </a:r>
          </a:p>
          <a:p>
            <a:r>
              <a:rPr lang="en-AU" dirty="0" smtClean="0"/>
              <a:t>Restore</a:t>
            </a:r>
            <a:r>
              <a:rPr lang="en-AU" baseline="0" dirty="0" smtClean="0"/>
              <a:t> a copy to new project (</a:t>
            </a:r>
            <a:r>
              <a:rPr lang="en-AU" baseline="0" dirty="0" err="1" smtClean="0"/>
              <a:t>isoDBL</a:t>
            </a:r>
            <a:r>
              <a:rPr lang="en-AU" baseline="0" dirty="0" smtClean="0"/>
              <a:t>)</a:t>
            </a:r>
          </a:p>
          <a:p>
            <a:pPr lvl="1"/>
            <a:r>
              <a:rPr lang="en-AU" dirty="0" smtClean="0"/>
              <a:t>Check language info</a:t>
            </a:r>
          </a:p>
          <a:p>
            <a:pPr lvl="1"/>
            <a:r>
              <a:rPr lang="en-AU" baseline="0" dirty="0" smtClean="0"/>
              <a:t>Create figures folder</a:t>
            </a:r>
          </a:p>
          <a:p>
            <a:pPr lvl="1"/>
            <a:r>
              <a:rPr lang="en-AU" dirty="0" smtClean="0"/>
              <a:t>Place PDF of text</a:t>
            </a:r>
            <a:endParaRPr lang="en-AU" baseline="0" dirty="0" smtClean="0"/>
          </a:p>
          <a:p>
            <a:r>
              <a:rPr lang="en-AU" baseline="0" dirty="0" smtClean="0"/>
              <a:t>Do Paratext Checks</a:t>
            </a:r>
          </a:p>
          <a:p>
            <a:pPr lvl="1"/>
            <a:r>
              <a:rPr lang="en-AU" dirty="0" smtClean="0"/>
              <a:t>Chapter/verse, </a:t>
            </a:r>
            <a:r>
              <a:rPr lang="en-AU" baseline="0" dirty="0" smtClean="0"/>
              <a:t>Markers, Characters, quotations, scripture reference</a:t>
            </a:r>
            <a:r>
              <a:rPr lang="en-AU" dirty="0" smtClean="0"/>
              <a:t> settings and reference check</a:t>
            </a:r>
            <a:endParaRPr lang="en-AU" baseline="0" dirty="0" smtClean="0"/>
          </a:p>
          <a:p>
            <a:r>
              <a:rPr lang="en-AU" baseline="0" dirty="0" smtClean="0"/>
              <a:t>Add </a:t>
            </a:r>
            <a:r>
              <a:rPr lang="en-AU" baseline="0" dirty="0" err="1" smtClean="0"/>
              <a:t>toc</a:t>
            </a:r>
            <a:r>
              <a:rPr lang="en-AU" baseline="0" dirty="0" smtClean="0"/>
              <a:t> markers</a:t>
            </a:r>
          </a:p>
          <a:p>
            <a:pPr lvl="1"/>
            <a:r>
              <a:rPr lang="en-AU" dirty="0" smtClean="0"/>
              <a:t>\toc1, \toc2, \toc3</a:t>
            </a:r>
            <a:endParaRPr lang="en-AU" baseline="0" dirty="0" smtClean="0"/>
          </a:p>
          <a:p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7989759" y="314326"/>
            <a:ext cx="929391" cy="989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83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06eebe-0f21-4dc1-9a2d-4c99be9061bd"/>
  <p:tag name="__PE_ORIG_SIZE" val="5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382</Words>
  <Application>Microsoft Office PowerPoint</Application>
  <PresentationFormat>On-screen Show (4:3)</PresentationFormat>
  <Paragraphs>135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Objectives</vt:lpstr>
      <vt:lpstr>What is the DBL?</vt:lpstr>
      <vt:lpstr>PowerPoint Presentation</vt:lpstr>
      <vt:lpstr>PowerPoint Presentation</vt:lpstr>
      <vt:lpstr>DBL Process</vt:lpstr>
      <vt:lpstr>Log the project on  GPS spreadsheet</vt:lpstr>
      <vt:lpstr>PowerPoint Presentation</vt:lpstr>
      <vt:lpstr>Preparing the Paratext project</vt:lpstr>
      <vt:lpstr>Prepare the Metadata</vt:lpstr>
      <vt:lpstr>Prepare the Metadata</vt:lpstr>
      <vt:lpstr>Prepare the Metadata</vt:lpstr>
      <vt:lpstr>Prepare the Metadata</vt:lpstr>
      <vt:lpstr>Create a canon</vt:lpstr>
      <vt:lpstr>Send project to Lois</vt:lpstr>
      <vt:lpstr>Access from DBL</vt:lpstr>
      <vt:lpstr>PowerPoint Presentation</vt:lpstr>
      <vt:lpstr>What is your role?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42</cp:revision>
  <dcterms:created xsi:type="dcterms:W3CDTF">2015-01-15T14:13:39Z</dcterms:created>
  <dcterms:modified xsi:type="dcterms:W3CDTF">2015-02-20T17:21:46Z</dcterms:modified>
</cp:coreProperties>
</file>