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57" r:id="rId3"/>
    <p:sldId id="258" r:id="rId4"/>
    <p:sldId id="277" r:id="rId5"/>
    <p:sldId id="259" r:id="rId6"/>
    <p:sldId id="260" r:id="rId7"/>
    <p:sldId id="261" r:id="rId8"/>
    <p:sldId id="262" r:id="rId9"/>
    <p:sldId id="263" r:id="rId10"/>
    <p:sldId id="264" r:id="rId11"/>
    <p:sldId id="265" r:id="rId12"/>
    <p:sldId id="266" r:id="rId13"/>
    <p:sldId id="267" r:id="rId14"/>
    <p:sldId id="268" r:id="rId15"/>
    <p:sldId id="269" r:id="rId16"/>
    <p:sldId id="271" r:id="rId17"/>
    <p:sldId id="272" r:id="rId18"/>
    <p:sldId id="274" r:id="rId19"/>
    <p:sldId id="273" r:id="rId20"/>
    <p:sldId id="275" r:id="rId21"/>
    <p:sldId id="276"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EEEE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1" autoAdjust="0"/>
    <p:restoredTop sz="94660"/>
  </p:normalViewPr>
  <p:slideViewPr>
    <p:cSldViewPr snapToGrid="0">
      <p:cViewPr varScale="1">
        <p:scale>
          <a:sx n="76" d="100"/>
          <a:sy n="76" d="100"/>
        </p:scale>
        <p:origin x="96"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100B5FA-F1C9-4957-A29F-CAA4773F60BE}" type="datetimeFigureOut">
              <a:rPr lang="en-US" smtClean="0"/>
              <a:t>11/18/2015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E4A5C6-BC0B-4C5C-B48A-1B47238C760C}" type="slidenum">
              <a:rPr lang="en-US" smtClean="0"/>
              <a:t>‹#›</a:t>
            </a:fld>
            <a:endParaRPr lang="en-US"/>
          </a:p>
        </p:txBody>
      </p:sp>
    </p:spTree>
    <p:extLst>
      <p:ext uri="{BB962C8B-B14F-4D97-AF65-F5344CB8AC3E}">
        <p14:creationId xmlns:p14="http://schemas.microsoft.com/office/powerpoint/2010/main" val="13143319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E4A5C6-BC0B-4C5C-B48A-1B47238C760C}" type="slidenum">
              <a:rPr lang="en-US" smtClean="0"/>
              <a:t>3</a:t>
            </a:fld>
            <a:endParaRPr lang="en-US"/>
          </a:p>
        </p:txBody>
      </p:sp>
    </p:spTree>
    <p:extLst>
      <p:ext uri="{BB962C8B-B14F-4D97-AF65-F5344CB8AC3E}">
        <p14:creationId xmlns:p14="http://schemas.microsoft.com/office/powerpoint/2010/main" val="10676353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E4A5C6-BC0B-4C5C-B48A-1B47238C760C}" type="slidenum">
              <a:rPr lang="en-US" smtClean="0"/>
              <a:t>4</a:t>
            </a:fld>
            <a:endParaRPr lang="en-US"/>
          </a:p>
        </p:txBody>
      </p:sp>
    </p:spTree>
    <p:extLst>
      <p:ext uri="{BB962C8B-B14F-4D97-AF65-F5344CB8AC3E}">
        <p14:creationId xmlns:p14="http://schemas.microsoft.com/office/powerpoint/2010/main" val="37104374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E4A5C6-BC0B-4C5C-B48A-1B47238C760C}" type="slidenum">
              <a:rPr lang="en-US" smtClean="0"/>
              <a:t>5</a:t>
            </a:fld>
            <a:endParaRPr lang="en-US"/>
          </a:p>
        </p:txBody>
      </p:sp>
    </p:spTree>
    <p:extLst>
      <p:ext uri="{BB962C8B-B14F-4D97-AF65-F5344CB8AC3E}">
        <p14:creationId xmlns:p14="http://schemas.microsoft.com/office/powerpoint/2010/main" val="28148278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E61D46F-DF01-44F4-A46B-EC1C3D4F9F91}" type="datetimeFigureOut">
              <a:rPr lang="en-US" smtClean="0"/>
              <a:t>11/18/2015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A97D06-E2FA-4FE3-B52F-F3457956BC0B}" type="slidenum">
              <a:rPr lang="en-US" smtClean="0"/>
              <a:t>‹#›</a:t>
            </a:fld>
            <a:endParaRPr lang="en-US"/>
          </a:p>
        </p:txBody>
      </p:sp>
    </p:spTree>
    <p:extLst>
      <p:ext uri="{BB962C8B-B14F-4D97-AF65-F5344CB8AC3E}">
        <p14:creationId xmlns:p14="http://schemas.microsoft.com/office/powerpoint/2010/main" val="21569218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E61D46F-DF01-44F4-A46B-EC1C3D4F9F91}" type="datetimeFigureOut">
              <a:rPr lang="en-US" smtClean="0"/>
              <a:t>11/18/2015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A97D06-E2FA-4FE3-B52F-F3457956BC0B}" type="slidenum">
              <a:rPr lang="en-US" smtClean="0"/>
              <a:t>‹#›</a:t>
            </a:fld>
            <a:endParaRPr lang="en-US"/>
          </a:p>
        </p:txBody>
      </p:sp>
    </p:spTree>
    <p:extLst>
      <p:ext uri="{BB962C8B-B14F-4D97-AF65-F5344CB8AC3E}">
        <p14:creationId xmlns:p14="http://schemas.microsoft.com/office/powerpoint/2010/main" val="18746233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E61D46F-DF01-44F4-A46B-EC1C3D4F9F91}" type="datetimeFigureOut">
              <a:rPr lang="en-US" smtClean="0"/>
              <a:t>11/18/2015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A97D06-E2FA-4FE3-B52F-F3457956BC0B}" type="slidenum">
              <a:rPr lang="en-US" smtClean="0"/>
              <a:t>‹#›</a:t>
            </a:fld>
            <a:endParaRPr lang="en-US"/>
          </a:p>
        </p:txBody>
      </p:sp>
    </p:spTree>
    <p:extLst>
      <p:ext uri="{BB962C8B-B14F-4D97-AF65-F5344CB8AC3E}">
        <p14:creationId xmlns:p14="http://schemas.microsoft.com/office/powerpoint/2010/main" val="3125295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E61D46F-DF01-44F4-A46B-EC1C3D4F9F91}" type="datetimeFigureOut">
              <a:rPr lang="en-US" smtClean="0"/>
              <a:t>11/18/2015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A97D06-E2FA-4FE3-B52F-F3457956BC0B}" type="slidenum">
              <a:rPr lang="en-US" smtClean="0"/>
              <a:t>‹#›</a:t>
            </a:fld>
            <a:endParaRPr lang="en-US"/>
          </a:p>
        </p:txBody>
      </p:sp>
    </p:spTree>
    <p:extLst>
      <p:ext uri="{BB962C8B-B14F-4D97-AF65-F5344CB8AC3E}">
        <p14:creationId xmlns:p14="http://schemas.microsoft.com/office/powerpoint/2010/main" val="39692721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E61D46F-DF01-44F4-A46B-EC1C3D4F9F91}" type="datetimeFigureOut">
              <a:rPr lang="en-US" smtClean="0"/>
              <a:t>11/18/2015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A97D06-E2FA-4FE3-B52F-F3457956BC0B}" type="slidenum">
              <a:rPr lang="en-US" smtClean="0"/>
              <a:t>‹#›</a:t>
            </a:fld>
            <a:endParaRPr lang="en-US"/>
          </a:p>
        </p:txBody>
      </p:sp>
    </p:spTree>
    <p:extLst>
      <p:ext uri="{BB962C8B-B14F-4D97-AF65-F5344CB8AC3E}">
        <p14:creationId xmlns:p14="http://schemas.microsoft.com/office/powerpoint/2010/main" val="1634828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E61D46F-DF01-44F4-A46B-EC1C3D4F9F91}" type="datetimeFigureOut">
              <a:rPr lang="en-US" smtClean="0"/>
              <a:t>11/18/2015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A97D06-E2FA-4FE3-B52F-F3457956BC0B}" type="slidenum">
              <a:rPr lang="en-US" smtClean="0"/>
              <a:t>‹#›</a:t>
            </a:fld>
            <a:endParaRPr lang="en-US"/>
          </a:p>
        </p:txBody>
      </p:sp>
    </p:spTree>
    <p:extLst>
      <p:ext uri="{BB962C8B-B14F-4D97-AF65-F5344CB8AC3E}">
        <p14:creationId xmlns:p14="http://schemas.microsoft.com/office/powerpoint/2010/main" val="31103881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E61D46F-DF01-44F4-A46B-EC1C3D4F9F91}" type="datetimeFigureOut">
              <a:rPr lang="en-US" smtClean="0"/>
              <a:t>11/18/2015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A97D06-E2FA-4FE3-B52F-F3457956BC0B}" type="slidenum">
              <a:rPr lang="en-US" smtClean="0"/>
              <a:t>‹#›</a:t>
            </a:fld>
            <a:endParaRPr lang="en-US"/>
          </a:p>
        </p:txBody>
      </p:sp>
    </p:spTree>
    <p:extLst>
      <p:ext uri="{BB962C8B-B14F-4D97-AF65-F5344CB8AC3E}">
        <p14:creationId xmlns:p14="http://schemas.microsoft.com/office/powerpoint/2010/main" val="9105643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E61D46F-DF01-44F4-A46B-EC1C3D4F9F91}" type="datetimeFigureOut">
              <a:rPr lang="en-US" smtClean="0"/>
              <a:t>11/18/2015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A97D06-E2FA-4FE3-B52F-F3457956BC0B}" type="slidenum">
              <a:rPr lang="en-US" smtClean="0"/>
              <a:t>‹#›</a:t>
            </a:fld>
            <a:endParaRPr lang="en-US"/>
          </a:p>
        </p:txBody>
      </p:sp>
    </p:spTree>
    <p:extLst>
      <p:ext uri="{BB962C8B-B14F-4D97-AF65-F5344CB8AC3E}">
        <p14:creationId xmlns:p14="http://schemas.microsoft.com/office/powerpoint/2010/main" val="41144740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61D46F-DF01-44F4-A46B-EC1C3D4F9F91}" type="datetimeFigureOut">
              <a:rPr lang="en-US" smtClean="0"/>
              <a:t>11/18/2015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BA97D06-E2FA-4FE3-B52F-F3457956BC0B}" type="slidenum">
              <a:rPr lang="en-US" smtClean="0"/>
              <a:t>‹#›</a:t>
            </a:fld>
            <a:endParaRPr lang="en-US"/>
          </a:p>
        </p:txBody>
      </p:sp>
    </p:spTree>
    <p:extLst>
      <p:ext uri="{BB962C8B-B14F-4D97-AF65-F5344CB8AC3E}">
        <p14:creationId xmlns:p14="http://schemas.microsoft.com/office/powerpoint/2010/main" val="16886535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E61D46F-DF01-44F4-A46B-EC1C3D4F9F91}" type="datetimeFigureOut">
              <a:rPr lang="en-US" smtClean="0"/>
              <a:t>11/18/2015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A97D06-E2FA-4FE3-B52F-F3457956BC0B}" type="slidenum">
              <a:rPr lang="en-US" smtClean="0"/>
              <a:t>‹#›</a:t>
            </a:fld>
            <a:endParaRPr lang="en-US"/>
          </a:p>
        </p:txBody>
      </p:sp>
    </p:spTree>
    <p:extLst>
      <p:ext uri="{BB962C8B-B14F-4D97-AF65-F5344CB8AC3E}">
        <p14:creationId xmlns:p14="http://schemas.microsoft.com/office/powerpoint/2010/main" val="38978265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E61D46F-DF01-44F4-A46B-EC1C3D4F9F91}" type="datetimeFigureOut">
              <a:rPr lang="en-US" smtClean="0"/>
              <a:t>11/18/2015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A97D06-E2FA-4FE3-B52F-F3457956BC0B}" type="slidenum">
              <a:rPr lang="en-US" smtClean="0"/>
              <a:t>‹#›</a:t>
            </a:fld>
            <a:endParaRPr lang="en-US"/>
          </a:p>
        </p:txBody>
      </p:sp>
    </p:spTree>
    <p:extLst>
      <p:ext uri="{BB962C8B-B14F-4D97-AF65-F5344CB8AC3E}">
        <p14:creationId xmlns:p14="http://schemas.microsoft.com/office/powerpoint/2010/main" val="368099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61D46F-DF01-44F4-A46B-EC1C3D4F9F91}" type="datetimeFigureOut">
              <a:rPr lang="en-US" smtClean="0"/>
              <a:t>11/18/2015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A97D06-E2FA-4FE3-B52F-F3457956BC0B}" type="slidenum">
              <a:rPr lang="en-US" smtClean="0"/>
              <a:t>‹#›</a:t>
            </a:fld>
            <a:endParaRPr lang="en-US"/>
          </a:p>
        </p:txBody>
      </p:sp>
    </p:spTree>
    <p:extLst>
      <p:ext uri="{BB962C8B-B14F-4D97-AF65-F5344CB8AC3E}">
        <p14:creationId xmlns:p14="http://schemas.microsoft.com/office/powerpoint/2010/main" val="15693099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p:txBody>
          <a:bodyPr/>
          <a:lstStyle/>
          <a:p>
            <a:r>
              <a:rPr lang="en-US" dirty="0" err="1" smtClean="0">
                <a:solidFill>
                  <a:schemeClr val="bg1"/>
                </a:solidFill>
              </a:rPr>
              <a:t>ParaTExt</a:t>
            </a:r>
            <a:r>
              <a:rPr lang="en-US" dirty="0" smtClean="0">
                <a:solidFill>
                  <a:schemeClr val="bg1"/>
                </a:solidFill>
              </a:rPr>
              <a:t>:</a:t>
            </a:r>
            <a:r>
              <a:rPr lang="en-US" dirty="0" smtClean="0"/>
              <a:t/>
            </a:r>
            <a:br>
              <a:rPr lang="en-US" dirty="0" smtClean="0"/>
            </a:br>
            <a:r>
              <a:rPr lang="en-US" dirty="0" smtClean="0">
                <a:solidFill>
                  <a:schemeClr val="bg1"/>
                </a:solidFill>
              </a:rPr>
              <a:t>Making Back Translations</a:t>
            </a:r>
            <a:endParaRPr lang="en-US" dirty="0">
              <a:solidFill>
                <a:schemeClr val="bg1"/>
              </a:solidFill>
            </a:endParaRPr>
          </a:p>
        </p:txBody>
      </p:sp>
      <p:sp>
        <p:nvSpPr>
          <p:cNvPr id="3" name="Subtitle 2"/>
          <p:cNvSpPr>
            <a:spLocks noGrp="1"/>
          </p:cNvSpPr>
          <p:nvPr>
            <p:ph type="subTitle" idx="1"/>
          </p:nvPr>
        </p:nvSpPr>
        <p:spPr/>
        <p:txBody>
          <a:bodyPr/>
          <a:lstStyle/>
          <a:p>
            <a:r>
              <a:rPr lang="en-US" dirty="0" smtClean="0">
                <a:solidFill>
                  <a:schemeClr val="bg1"/>
                </a:solidFill>
              </a:rPr>
              <a:t>With Project </a:t>
            </a:r>
            <a:r>
              <a:rPr lang="en-US" dirty="0" err="1" smtClean="0">
                <a:solidFill>
                  <a:schemeClr val="bg1"/>
                </a:solidFill>
              </a:rPr>
              <a:t>Interlinearizer</a:t>
            </a:r>
            <a:endParaRPr lang="en-US" dirty="0">
              <a:solidFill>
                <a:schemeClr val="bg1"/>
              </a:solidFill>
            </a:endParaRPr>
          </a:p>
        </p:txBody>
      </p:sp>
    </p:spTree>
    <p:extLst>
      <p:ext uri="{BB962C8B-B14F-4D97-AF65-F5344CB8AC3E}">
        <p14:creationId xmlns:p14="http://schemas.microsoft.com/office/powerpoint/2010/main" val="112453187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Sample Back Translation in </a:t>
            </a:r>
            <a:r>
              <a:rPr lang="en-US" dirty="0" err="1" smtClean="0"/>
              <a:t>Interlinearizer</a:t>
            </a:r>
            <a:r>
              <a:rPr lang="en-US" dirty="0" smtClean="0"/>
              <a:t/>
            </a:r>
            <a:br>
              <a:rPr lang="en-US" dirty="0" smtClean="0"/>
            </a:br>
            <a:r>
              <a:rPr lang="en-US" dirty="0" smtClean="0"/>
              <a:t> </a:t>
            </a:r>
            <a:r>
              <a:rPr lang="en-US" sz="3200" dirty="0" smtClean="0"/>
              <a:t>(Slide 1)</a:t>
            </a:r>
            <a:endParaRPr lang="en-US" sz="3200" dirty="0"/>
          </a:p>
        </p:txBody>
      </p:sp>
      <p:sp>
        <p:nvSpPr>
          <p:cNvPr id="3" name="Content Placeholder 2"/>
          <p:cNvSpPr>
            <a:spLocks noGrp="1"/>
          </p:cNvSpPr>
          <p:nvPr>
            <p:ph sz="half" idx="1"/>
          </p:nvPr>
        </p:nvSpPr>
        <p:spPr>
          <a:xfrm>
            <a:off x="584841" y="1704589"/>
            <a:ext cx="5352581" cy="894072"/>
          </a:xfrm>
          <a:solidFill>
            <a:schemeClr val="accent1"/>
          </a:solidFill>
        </p:spPr>
        <p:txBody>
          <a:bodyPr>
            <a:normAutofit lnSpcReduction="10000"/>
          </a:bodyPr>
          <a:lstStyle/>
          <a:p>
            <a:pPr marL="0" indent="0">
              <a:buNone/>
            </a:pPr>
            <a:r>
              <a:rPr lang="en-US" sz="2000" dirty="0" smtClean="0"/>
              <a:t>The project </a:t>
            </a:r>
            <a:r>
              <a:rPr lang="en-US" sz="2000" dirty="0" err="1" smtClean="0"/>
              <a:t>interlinearizer</a:t>
            </a:r>
            <a:r>
              <a:rPr lang="en-US" sz="2000" dirty="0" smtClean="0"/>
              <a:t> will run calculations and then open to the current verse, which in this example </a:t>
            </a:r>
            <a:r>
              <a:rPr lang="en-US" sz="2000" dirty="0"/>
              <a:t>is </a:t>
            </a:r>
            <a:r>
              <a:rPr lang="en-US" sz="2000" dirty="0" smtClean="0"/>
              <a:t>Dt 1:10.</a:t>
            </a:r>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172200" y="2064523"/>
            <a:ext cx="5181600" cy="4351338"/>
          </a:xfrm>
        </p:spPr>
      </p:pic>
      <p:sp>
        <p:nvSpPr>
          <p:cNvPr id="6" name="TextBox 5"/>
          <p:cNvSpPr txBox="1"/>
          <p:nvPr/>
        </p:nvSpPr>
        <p:spPr>
          <a:xfrm>
            <a:off x="2092410" y="2762807"/>
            <a:ext cx="3163330" cy="646331"/>
          </a:xfrm>
          <a:prstGeom prst="rect">
            <a:avLst/>
          </a:prstGeom>
          <a:solidFill>
            <a:schemeClr val="accent1">
              <a:lumMod val="60000"/>
              <a:lumOff val="40000"/>
            </a:schemeClr>
          </a:solidFill>
        </p:spPr>
        <p:txBody>
          <a:bodyPr wrap="square" rtlCol="0">
            <a:spAutoFit/>
          </a:bodyPr>
          <a:lstStyle/>
          <a:p>
            <a:r>
              <a:rPr lang="en-US" dirty="0"/>
              <a:t>The first line is the text from </a:t>
            </a:r>
            <a:r>
              <a:rPr lang="en-US" i="1" dirty="0"/>
              <a:t>Your Vernacular Text</a:t>
            </a:r>
            <a:r>
              <a:rPr lang="en-US" dirty="0"/>
              <a:t>.</a:t>
            </a:r>
          </a:p>
        </p:txBody>
      </p:sp>
      <p:sp>
        <p:nvSpPr>
          <p:cNvPr id="7" name="TextBox 6"/>
          <p:cNvSpPr txBox="1"/>
          <p:nvPr/>
        </p:nvSpPr>
        <p:spPr>
          <a:xfrm>
            <a:off x="584841" y="3830538"/>
            <a:ext cx="4164048" cy="2585323"/>
          </a:xfrm>
          <a:prstGeom prst="rect">
            <a:avLst/>
          </a:prstGeom>
          <a:solidFill>
            <a:schemeClr val="accent1">
              <a:lumMod val="40000"/>
              <a:lumOff val="60000"/>
            </a:schemeClr>
          </a:solidFill>
        </p:spPr>
        <p:txBody>
          <a:bodyPr wrap="square" rtlCol="0">
            <a:spAutoFit/>
          </a:bodyPr>
          <a:lstStyle/>
          <a:p>
            <a:r>
              <a:rPr lang="en-US" dirty="0"/>
              <a:t>The second line are the glosses for the vernacular words.  Currently they are </a:t>
            </a:r>
            <a:r>
              <a:rPr lang="en-US" dirty="0">
                <a:solidFill>
                  <a:srgbClr val="FF0000"/>
                </a:solidFill>
              </a:rPr>
              <a:t>red</a:t>
            </a:r>
            <a:r>
              <a:rPr lang="en-US" dirty="0"/>
              <a:t> because they are </a:t>
            </a:r>
            <a:r>
              <a:rPr lang="en-US" dirty="0" err="1"/>
              <a:t>ParaTExt’s</a:t>
            </a:r>
            <a:r>
              <a:rPr lang="en-US" dirty="0"/>
              <a:t> guesses based on the model text that had been chosen</a:t>
            </a:r>
            <a:r>
              <a:rPr lang="en-US" dirty="0" smtClean="0"/>
              <a:t>. Some of the guesses are right and some are wrong.  The red line below “</a:t>
            </a:r>
            <a:r>
              <a:rPr lang="en-US" dirty="0" err="1" smtClean="0"/>
              <a:t>aumentou</a:t>
            </a:r>
            <a:r>
              <a:rPr lang="en-US" dirty="0" smtClean="0"/>
              <a:t>” means that </a:t>
            </a:r>
            <a:r>
              <a:rPr lang="en-US" dirty="0" err="1" smtClean="0"/>
              <a:t>ParaTExt</a:t>
            </a:r>
            <a:r>
              <a:rPr lang="en-US" dirty="0" smtClean="0"/>
              <a:t> did not have enough information to make a guess.</a:t>
            </a:r>
            <a:endParaRPr lang="en-US" dirty="0"/>
          </a:p>
          <a:p>
            <a:endParaRPr lang="en-US" dirty="0"/>
          </a:p>
        </p:txBody>
      </p:sp>
      <p:cxnSp>
        <p:nvCxnSpPr>
          <p:cNvPr id="12" name="Elbow Connector 11"/>
          <p:cNvCxnSpPr>
            <a:stCxn id="6" idx="3"/>
          </p:cNvCxnSpPr>
          <p:nvPr/>
        </p:nvCxnSpPr>
        <p:spPr>
          <a:xfrm flipV="1">
            <a:off x="5255740" y="2706814"/>
            <a:ext cx="1079157" cy="379159"/>
          </a:xfrm>
          <a:prstGeom prst="bentConnector3">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 name="Elbow Connector 14"/>
          <p:cNvCxnSpPr/>
          <p:nvPr/>
        </p:nvCxnSpPr>
        <p:spPr>
          <a:xfrm>
            <a:off x="5269350" y="3085972"/>
            <a:ext cx="1065547" cy="919497"/>
          </a:xfrm>
          <a:prstGeom prst="bentConnector3">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5802123" y="4005469"/>
            <a:ext cx="0" cy="1282148"/>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a:off x="5802123" y="5277678"/>
            <a:ext cx="449590" cy="9939"/>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a:stCxn id="7" idx="3"/>
          </p:cNvCxnSpPr>
          <p:nvPr/>
        </p:nvCxnSpPr>
        <p:spPr>
          <a:xfrm flipV="1">
            <a:off x="4748889" y="5108713"/>
            <a:ext cx="683158" cy="14487"/>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flipV="1">
            <a:off x="5452644" y="3607904"/>
            <a:ext cx="0" cy="1480931"/>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p:nvPr/>
        </p:nvCxnSpPr>
        <p:spPr>
          <a:xfrm flipV="1">
            <a:off x="5432047" y="3568148"/>
            <a:ext cx="1107901" cy="19878"/>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flipH="1">
            <a:off x="5432047" y="5108713"/>
            <a:ext cx="20597" cy="1013791"/>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p:nvPr/>
        </p:nvCxnSpPr>
        <p:spPr>
          <a:xfrm>
            <a:off x="5432047" y="6132443"/>
            <a:ext cx="882252" cy="0"/>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p:nvPr/>
        </p:nvCxnSpPr>
        <p:spPr>
          <a:xfrm>
            <a:off x="5452644" y="4820478"/>
            <a:ext cx="968034" cy="0"/>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979443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pPr algn="ctr"/>
            <a:r>
              <a:rPr lang="en-US" dirty="0" smtClean="0"/>
              <a:t>Approving a Correct Guess </a:t>
            </a:r>
            <a:br>
              <a:rPr lang="en-US" dirty="0" smtClean="0"/>
            </a:br>
            <a:r>
              <a:rPr lang="en-US" sz="3200" dirty="0" smtClean="0"/>
              <a:t>(Slide 1)</a:t>
            </a:r>
            <a:endParaRPr lang="en-US" sz="3200" dirty="0"/>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024359" y="3013227"/>
            <a:ext cx="5171527" cy="1470550"/>
          </a:xfrm>
        </p:spPr>
      </p:pic>
      <p:pic>
        <p:nvPicPr>
          <p:cNvPr id="9" name="Content Placeholder 8"/>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6619461" y="2151206"/>
            <a:ext cx="5181600" cy="3700176"/>
          </a:xfrm>
        </p:spPr>
      </p:pic>
      <p:sp>
        <p:nvSpPr>
          <p:cNvPr id="7" name="TextBox 6"/>
          <p:cNvSpPr txBox="1"/>
          <p:nvPr/>
        </p:nvSpPr>
        <p:spPr>
          <a:xfrm>
            <a:off x="570338" y="4595592"/>
            <a:ext cx="2186450" cy="646331"/>
          </a:xfrm>
          <a:prstGeom prst="rect">
            <a:avLst/>
          </a:prstGeom>
          <a:solidFill>
            <a:schemeClr val="accent1"/>
          </a:solidFill>
        </p:spPr>
        <p:txBody>
          <a:bodyPr wrap="square" rtlCol="0">
            <a:spAutoFit/>
          </a:bodyPr>
          <a:lstStyle/>
          <a:p>
            <a:r>
              <a:rPr lang="en-US" dirty="0" smtClean="0"/>
              <a:t>Click on the gloss you want to approve.</a:t>
            </a:r>
            <a:endParaRPr lang="en-US" dirty="0"/>
          </a:p>
        </p:txBody>
      </p:sp>
      <p:sp>
        <p:nvSpPr>
          <p:cNvPr id="8" name="Bent-Up Arrow 7"/>
          <p:cNvSpPr/>
          <p:nvPr/>
        </p:nvSpPr>
        <p:spPr>
          <a:xfrm>
            <a:off x="2756788" y="4371961"/>
            <a:ext cx="1033670" cy="447261"/>
          </a:xfrm>
          <a:prstGeom prst="bentUp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302476" y="2712946"/>
            <a:ext cx="535724" cy="923330"/>
          </a:xfrm>
          <a:prstGeom prst="rect">
            <a:avLst/>
          </a:prstGeom>
          <a:noFill/>
        </p:spPr>
        <p:txBody>
          <a:bodyPr wrap="none" lIns="91440" tIns="45720" rIns="91440" bIns="45720">
            <a:spAutoFit/>
          </a:bodyPr>
          <a:lstStyle/>
          <a:p>
            <a:pPr algn="ctr"/>
            <a:r>
              <a:rPr lang="en-US" sz="5400" b="1" cap="none" spc="0"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1</a:t>
            </a:r>
            <a:endParaRPr lang="en-US" sz="54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sp>
        <p:nvSpPr>
          <p:cNvPr id="11" name="Rectangle 10"/>
          <p:cNvSpPr/>
          <p:nvPr/>
        </p:nvSpPr>
        <p:spPr>
          <a:xfrm>
            <a:off x="6029792" y="1798184"/>
            <a:ext cx="535724" cy="923330"/>
          </a:xfrm>
          <a:prstGeom prst="rect">
            <a:avLst/>
          </a:prstGeom>
          <a:noFill/>
        </p:spPr>
        <p:txBody>
          <a:bodyPr wrap="none" lIns="91440" tIns="45720" rIns="91440" bIns="45720">
            <a:spAutoFit/>
          </a:bodyPr>
          <a:lstStyle/>
          <a:p>
            <a:pPr algn="ctr"/>
            <a:r>
              <a:rPr lang="en-US" sz="5400" b="1" cap="none" spc="0"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2</a:t>
            </a:r>
            <a:endParaRPr lang="en-US" sz="54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sp>
        <p:nvSpPr>
          <p:cNvPr id="12" name="TextBox 11"/>
          <p:cNvSpPr txBox="1"/>
          <p:nvPr/>
        </p:nvSpPr>
        <p:spPr>
          <a:xfrm>
            <a:off x="6029792" y="3657962"/>
            <a:ext cx="3114261" cy="1754326"/>
          </a:xfrm>
          <a:prstGeom prst="rect">
            <a:avLst/>
          </a:prstGeom>
          <a:solidFill>
            <a:schemeClr val="accent1"/>
          </a:solidFill>
        </p:spPr>
        <p:txBody>
          <a:bodyPr wrap="square" rtlCol="0">
            <a:spAutoFit/>
          </a:bodyPr>
          <a:lstStyle/>
          <a:p>
            <a:r>
              <a:rPr lang="en-US" dirty="0" smtClean="0"/>
              <a:t>A pop up window will give a list of all of </a:t>
            </a:r>
            <a:r>
              <a:rPr lang="en-US" dirty="0" err="1" smtClean="0"/>
              <a:t>ParaTExt’s</a:t>
            </a:r>
            <a:r>
              <a:rPr lang="en-US" dirty="0" smtClean="0"/>
              <a:t> possible guesses.  The one it thinks is most likely will already be in the approval box. </a:t>
            </a:r>
            <a:endParaRPr lang="en-US" dirty="0"/>
          </a:p>
          <a:p>
            <a:pPr marL="285750" indent="-285750">
              <a:buFont typeface="Arial" panose="020B0604020202020204" pitchFamily="34" charset="0"/>
              <a:buChar char="•"/>
            </a:pPr>
            <a:r>
              <a:rPr lang="en-US" dirty="0" smtClean="0"/>
              <a:t>Click Enter.</a:t>
            </a:r>
            <a:endParaRPr lang="en-US" dirty="0"/>
          </a:p>
        </p:txBody>
      </p:sp>
      <p:sp>
        <p:nvSpPr>
          <p:cNvPr id="13" name="Bent-Up Arrow 12"/>
          <p:cNvSpPr/>
          <p:nvPr/>
        </p:nvSpPr>
        <p:spPr>
          <a:xfrm>
            <a:off x="9144053" y="4001294"/>
            <a:ext cx="1908260" cy="1067663"/>
          </a:xfrm>
          <a:prstGeom prst="bentUpArrow">
            <a:avLst/>
          </a:prstGeom>
          <a:solidFill>
            <a:schemeClr val="accent1">
              <a:alpha val="4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7199738" y="5755620"/>
            <a:ext cx="4856427" cy="830997"/>
          </a:xfrm>
          <a:prstGeom prst="rect">
            <a:avLst/>
          </a:prstGeom>
          <a:solidFill>
            <a:schemeClr val="accent2">
              <a:lumMod val="60000"/>
              <a:lumOff val="40000"/>
            </a:schemeClr>
          </a:solidFill>
          <a:ln>
            <a:noFill/>
          </a:ln>
        </p:spPr>
        <p:txBody>
          <a:bodyPr wrap="square" rtlCol="0">
            <a:spAutoFit/>
          </a:bodyPr>
          <a:lstStyle/>
          <a:p>
            <a:r>
              <a:rPr lang="en-US" sz="1600" b="1" dirty="0" smtClean="0"/>
              <a:t>Note: </a:t>
            </a:r>
            <a:r>
              <a:rPr lang="en-US" sz="1600" dirty="0" smtClean="0"/>
              <a:t>It is best to leave words lower case in the approval box.  </a:t>
            </a:r>
            <a:r>
              <a:rPr lang="en-US" sz="1600" dirty="0" err="1" smtClean="0"/>
              <a:t>ParaTExt</a:t>
            </a:r>
            <a:r>
              <a:rPr lang="en-US" sz="1600" dirty="0" smtClean="0"/>
              <a:t> will automatically make the gloss the same case as the vernacular.</a:t>
            </a:r>
            <a:endParaRPr lang="en-US" sz="1600" dirty="0"/>
          </a:p>
        </p:txBody>
      </p:sp>
      <p:sp>
        <p:nvSpPr>
          <p:cNvPr id="4" name="TextBox 3"/>
          <p:cNvSpPr txBox="1"/>
          <p:nvPr/>
        </p:nvSpPr>
        <p:spPr>
          <a:xfrm>
            <a:off x="384019" y="1655150"/>
            <a:ext cx="3592758" cy="830997"/>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a:softEdge rad="31750"/>
          </a:effectLst>
        </p:spPr>
        <p:txBody>
          <a:bodyPr wrap="square" rtlCol="0">
            <a:spAutoFit/>
          </a:bodyPr>
          <a:lstStyle/>
          <a:p>
            <a:r>
              <a:rPr lang="en-US" sz="2400" dirty="0" smtClean="0"/>
              <a:t>To approve a correct guess do the following two steps.</a:t>
            </a:r>
            <a:endParaRPr lang="en-US" sz="2400" dirty="0"/>
          </a:p>
        </p:txBody>
      </p:sp>
    </p:spTree>
    <p:extLst>
      <p:ext uri="{BB962C8B-B14F-4D97-AF65-F5344CB8AC3E}">
        <p14:creationId xmlns:p14="http://schemas.microsoft.com/office/powerpoint/2010/main" val="4175158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Approving a Correct Guess </a:t>
            </a:r>
            <a:r>
              <a:rPr lang="en-US" dirty="0" smtClean="0"/>
              <a:t/>
            </a:r>
            <a:br>
              <a:rPr lang="en-US" dirty="0" smtClean="0"/>
            </a:br>
            <a:r>
              <a:rPr lang="en-US" sz="3200" dirty="0" smtClean="0"/>
              <a:t>(Slide 2)</a:t>
            </a:r>
            <a:endParaRPr lang="en-US" sz="3200" dirty="0"/>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838200" y="2746481"/>
            <a:ext cx="5181600" cy="2509626"/>
          </a:xfrm>
        </p:spPr>
      </p:pic>
      <p:sp>
        <p:nvSpPr>
          <p:cNvPr id="4" name="Content Placeholder 3"/>
          <p:cNvSpPr>
            <a:spLocks noGrp="1"/>
          </p:cNvSpPr>
          <p:nvPr>
            <p:ph sz="half" idx="2"/>
          </p:nvPr>
        </p:nvSpPr>
        <p:spPr>
          <a:xfrm>
            <a:off x="6172200" y="1825625"/>
            <a:ext cx="5181600" cy="2988971"/>
          </a:xfrm>
          <a:solidFill>
            <a:schemeClr val="accent1">
              <a:lumMod val="60000"/>
              <a:lumOff val="40000"/>
            </a:schemeClr>
          </a:solidFill>
        </p:spPr>
        <p:txBody>
          <a:bodyPr/>
          <a:lstStyle/>
          <a:p>
            <a:pPr marL="0" indent="0">
              <a:buNone/>
            </a:pPr>
            <a:r>
              <a:rPr lang="en-US" dirty="0" smtClean="0"/>
              <a:t>We have just approved “God” as the gloss for the vernacular word “Deus”.  </a:t>
            </a:r>
            <a:endParaRPr lang="en-US" dirty="0"/>
          </a:p>
          <a:p>
            <a:pPr marL="0" indent="0">
              <a:buNone/>
            </a:pPr>
            <a:r>
              <a:rPr lang="en-US" dirty="0" smtClean="0"/>
              <a:t>The gloss “God” is now black in color.  Black on the gloss line means that the gloss has been approved by a human user.</a:t>
            </a:r>
          </a:p>
        </p:txBody>
      </p:sp>
      <p:sp>
        <p:nvSpPr>
          <p:cNvPr id="7" name="Rectangle 6"/>
          <p:cNvSpPr/>
          <p:nvPr/>
        </p:nvSpPr>
        <p:spPr>
          <a:xfrm>
            <a:off x="500764" y="1756919"/>
            <a:ext cx="535724" cy="923330"/>
          </a:xfrm>
          <a:prstGeom prst="rect">
            <a:avLst/>
          </a:prstGeom>
          <a:noFill/>
        </p:spPr>
        <p:txBody>
          <a:bodyPr wrap="none" lIns="91440" tIns="45720" rIns="91440" bIns="45720">
            <a:spAutoFit/>
          </a:bodyPr>
          <a:lstStyle/>
          <a:p>
            <a:pPr algn="ctr"/>
            <a:r>
              <a:rPr lang="en-US" sz="5400" b="1" cap="none" spc="0"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3</a:t>
            </a:r>
            <a:endParaRPr lang="en-US" sz="54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sp>
        <p:nvSpPr>
          <p:cNvPr id="8" name="Rounded Rectangle 7"/>
          <p:cNvSpPr/>
          <p:nvPr/>
        </p:nvSpPr>
        <p:spPr>
          <a:xfrm>
            <a:off x="3200400" y="3677478"/>
            <a:ext cx="715617" cy="556592"/>
          </a:xfrm>
          <a:prstGeom prst="roundRect">
            <a:avLst/>
          </a:prstGeom>
          <a:solidFill>
            <a:schemeClr val="accent2">
              <a:alpha val="4000"/>
            </a:schemeClr>
          </a:solidFill>
          <a:ln w="22225">
            <a:solidFill>
              <a:schemeClr val="accent2">
                <a:shade val="50000"/>
                <a:alpha val="94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3" name="TextBox 2"/>
          <p:cNvSpPr txBox="1"/>
          <p:nvPr/>
        </p:nvSpPr>
        <p:spPr>
          <a:xfrm>
            <a:off x="3051110" y="5419021"/>
            <a:ext cx="5225143" cy="653143"/>
          </a:xfrm>
          <a:prstGeom prst="rect">
            <a:avLst/>
          </a:prstGeom>
          <a:solidFill>
            <a:schemeClr val="accent2">
              <a:lumMod val="60000"/>
              <a:lumOff val="40000"/>
            </a:schemeClr>
          </a:solidFill>
        </p:spPr>
        <p:txBody>
          <a:bodyPr wrap="square" rtlCol="0">
            <a:spAutoFit/>
          </a:bodyPr>
          <a:lstStyle/>
          <a:p>
            <a:r>
              <a:rPr lang="en-US" dirty="0"/>
              <a:t>Notice that </a:t>
            </a:r>
            <a:r>
              <a:rPr lang="en-US" dirty="0" err="1"/>
              <a:t>ParaTExt</a:t>
            </a:r>
            <a:r>
              <a:rPr lang="en-US" dirty="0"/>
              <a:t> has automatically capitalized the word “god” to match the case of “Deus</a:t>
            </a:r>
            <a:r>
              <a:rPr lang="en-US" dirty="0" smtClean="0"/>
              <a:t>”.</a:t>
            </a:r>
            <a:endParaRPr lang="en-US" dirty="0"/>
          </a:p>
        </p:txBody>
      </p:sp>
      <p:cxnSp>
        <p:nvCxnSpPr>
          <p:cNvPr id="13" name="Straight Arrow Connector 12"/>
          <p:cNvCxnSpPr/>
          <p:nvPr/>
        </p:nvCxnSpPr>
        <p:spPr>
          <a:xfrm flipH="1">
            <a:off x="3916017" y="2481943"/>
            <a:ext cx="2344824" cy="1278294"/>
          </a:xfrm>
          <a:prstGeom prst="straightConnector1">
            <a:avLst/>
          </a:prstGeom>
          <a:ln w="25400" cap="rnd">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331527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6834" y="365753"/>
            <a:ext cx="11579088" cy="1095203"/>
          </a:xfrm>
          <a:noFill/>
        </p:spPr>
        <p:txBody>
          <a:bodyPr/>
          <a:lstStyle/>
          <a:p>
            <a:r>
              <a:rPr lang="en-US" dirty="0" smtClean="0"/>
              <a:t>Approving a Word that Occurs Several Times </a:t>
            </a:r>
            <a:r>
              <a:rPr lang="en-US" sz="3200" dirty="0" smtClean="0"/>
              <a:t>(Slide 1)</a:t>
            </a:r>
            <a:endParaRPr lang="en-US" sz="3200" dirty="0"/>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273203" y="1926050"/>
            <a:ext cx="4301520" cy="1470550"/>
          </a:xfrm>
        </p:spPr>
      </p:pic>
      <p:pic>
        <p:nvPicPr>
          <p:cNvPr id="9" name="Content Placeholder 8"/>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7373817" y="2151206"/>
            <a:ext cx="3672888" cy="3700176"/>
          </a:xfrm>
        </p:spPr>
      </p:pic>
      <p:sp>
        <p:nvSpPr>
          <p:cNvPr id="7" name="TextBox 6"/>
          <p:cNvSpPr txBox="1"/>
          <p:nvPr/>
        </p:nvSpPr>
        <p:spPr>
          <a:xfrm>
            <a:off x="516834" y="3631962"/>
            <a:ext cx="2226366" cy="369332"/>
          </a:xfrm>
          <a:prstGeom prst="rect">
            <a:avLst/>
          </a:prstGeom>
          <a:solidFill>
            <a:schemeClr val="accent1"/>
          </a:solidFill>
        </p:spPr>
        <p:txBody>
          <a:bodyPr wrap="square" rtlCol="0">
            <a:spAutoFit/>
          </a:bodyPr>
          <a:lstStyle/>
          <a:p>
            <a:r>
              <a:rPr lang="en-US" dirty="0" smtClean="0"/>
              <a:t>Click on gloss “your”.</a:t>
            </a:r>
            <a:endParaRPr lang="en-US" dirty="0"/>
          </a:p>
        </p:txBody>
      </p:sp>
      <p:sp>
        <p:nvSpPr>
          <p:cNvPr id="8" name="Bent-Up Arrow 7"/>
          <p:cNvSpPr/>
          <p:nvPr/>
        </p:nvSpPr>
        <p:spPr>
          <a:xfrm>
            <a:off x="2743200" y="3299791"/>
            <a:ext cx="665018" cy="447261"/>
          </a:xfrm>
          <a:prstGeom prst="bentUp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302476" y="1346704"/>
            <a:ext cx="535724" cy="923330"/>
          </a:xfrm>
          <a:prstGeom prst="rect">
            <a:avLst/>
          </a:prstGeom>
          <a:noFill/>
        </p:spPr>
        <p:txBody>
          <a:bodyPr wrap="none" lIns="91440" tIns="45720" rIns="91440" bIns="45720">
            <a:spAutoFit/>
          </a:bodyPr>
          <a:lstStyle/>
          <a:p>
            <a:pPr algn="ctr"/>
            <a:r>
              <a:rPr lang="en-US" sz="5400" b="1" cap="none" spc="0"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1</a:t>
            </a:r>
            <a:endParaRPr lang="en-US" sz="54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sp>
        <p:nvSpPr>
          <p:cNvPr id="11" name="Rectangle 10"/>
          <p:cNvSpPr/>
          <p:nvPr/>
        </p:nvSpPr>
        <p:spPr>
          <a:xfrm>
            <a:off x="6195886" y="1346704"/>
            <a:ext cx="535724" cy="923330"/>
          </a:xfrm>
          <a:prstGeom prst="rect">
            <a:avLst/>
          </a:prstGeom>
          <a:noFill/>
        </p:spPr>
        <p:txBody>
          <a:bodyPr wrap="none" lIns="91440" tIns="45720" rIns="91440" bIns="45720">
            <a:spAutoFit/>
          </a:bodyPr>
          <a:lstStyle/>
          <a:p>
            <a:pPr algn="ctr"/>
            <a:r>
              <a:rPr lang="en-US" sz="5400" b="1" cap="none" spc="0"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2</a:t>
            </a:r>
            <a:endParaRPr lang="en-US" sz="54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sp>
        <p:nvSpPr>
          <p:cNvPr id="12" name="TextBox 11"/>
          <p:cNvSpPr txBox="1"/>
          <p:nvPr/>
        </p:nvSpPr>
        <p:spPr>
          <a:xfrm>
            <a:off x="4906617" y="3631962"/>
            <a:ext cx="3114261" cy="1754326"/>
          </a:xfrm>
          <a:prstGeom prst="rect">
            <a:avLst/>
          </a:prstGeom>
          <a:solidFill>
            <a:schemeClr val="accent1"/>
          </a:solidFill>
        </p:spPr>
        <p:txBody>
          <a:bodyPr wrap="square" rtlCol="0">
            <a:spAutoFit/>
          </a:bodyPr>
          <a:lstStyle/>
          <a:p>
            <a:r>
              <a:rPr lang="en-US" dirty="0" smtClean="0"/>
              <a:t>A pop up window will give a list of all of </a:t>
            </a:r>
            <a:r>
              <a:rPr lang="en-US" dirty="0" err="1" smtClean="0"/>
              <a:t>ParaTExt’s</a:t>
            </a:r>
            <a:r>
              <a:rPr lang="en-US" dirty="0" smtClean="0"/>
              <a:t>  guesses.  The one it thinks is most likely will already be in the approval box. </a:t>
            </a:r>
            <a:endParaRPr lang="en-US" dirty="0"/>
          </a:p>
          <a:p>
            <a:pPr marL="285750" indent="-285750">
              <a:buFont typeface="Arial" panose="020B0604020202020204" pitchFamily="34" charset="0"/>
              <a:buChar char="•"/>
            </a:pPr>
            <a:r>
              <a:rPr lang="en-US" dirty="0" smtClean="0"/>
              <a:t>Click Enter.</a:t>
            </a:r>
            <a:endParaRPr lang="en-US" dirty="0"/>
          </a:p>
        </p:txBody>
      </p:sp>
      <p:sp>
        <p:nvSpPr>
          <p:cNvPr id="13" name="Bent-Up Arrow 12"/>
          <p:cNvSpPr/>
          <p:nvPr/>
        </p:nvSpPr>
        <p:spPr>
          <a:xfrm>
            <a:off x="8031832" y="3631962"/>
            <a:ext cx="2572833" cy="1321905"/>
          </a:xfrm>
          <a:prstGeom prst="bentUpArrow">
            <a:avLst/>
          </a:prstGeom>
          <a:solidFill>
            <a:schemeClr val="accent1">
              <a:alpha val="4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913850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740242" cy="1325563"/>
          </a:xfrm>
        </p:spPr>
        <p:txBody>
          <a:bodyPr/>
          <a:lstStyle/>
          <a:p>
            <a:pPr algn="ctr"/>
            <a:r>
              <a:rPr lang="en-US" dirty="0"/>
              <a:t>Approving a </a:t>
            </a:r>
            <a:r>
              <a:rPr lang="en-US" dirty="0" smtClean="0"/>
              <a:t>Word that Occurs Several Times </a:t>
            </a:r>
            <a:r>
              <a:rPr lang="en-US" sz="3200" dirty="0" smtClean="0"/>
              <a:t>(Slide 2)</a:t>
            </a:r>
            <a:endParaRPr lang="en-US" sz="3200" dirty="0"/>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110528" y="2295112"/>
            <a:ext cx="4755882" cy="3203163"/>
          </a:xfrm>
        </p:spPr>
      </p:pic>
      <p:sp>
        <p:nvSpPr>
          <p:cNvPr id="4" name="Content Placeholder 3"/>
          <p:cNvSpPr>
            <a:spLocks noGrp="1"/>
          </p:cNvSpPr>
          <p:nvPr>
            <p:ph sz="half" idx="2"/>
          </p:nvPr>
        </p:nvSpPr>
        <p:spPr>
          <a:xfrm>
            <a:off x="6172200" y="1825625"/>
            <a:ext cx="5181600" cy="2988971"/>
          </a:xfrm>
          <a:solidFill>
            <a:schemeClr val="accent1">
              <a:lumMod val="60000"/>
              <a:lumOff val="40000"/>
            </a:schemeClr>
          </a:solidFill>
        </p:spPr>
        <p:txBody>
          <a:bodyPr/>
          <a:lstStyle/>
          <a:p>
            <a:pPr marL="0" indent="0">
              <a:buNone/>
            </a:pPr>
            <a:r>
              <a:rPr lang="en-US" dirty="0" smtClean="0"/>
              <a:t>We have just approved “your” as the gloss for the vernacular word “</a:t>
            </a:r>
            <a:r>
              <a:rPr lang="en-US" dirty="0" err="1" smtClean="0"/>
              <a:t>seu</a:t>
            </a:r>
            <a:r>
              <a:rPr lang="en-US" dirty="0" smtClean="0"/>
              <a:t>”.  </a:t>
            </a:r>
            <a:endParaRPr lang="en-US" dirty="0"/>
          </a:p>
          <a:p>
            <a:pPr marL="0" indent="0">
              <a:buNone/>
            </a:pPr>
            <a:r>
              <a:rPr lang="en-US" dirty="0" smtClean="0"/>
              <a:t>The gloss “your” is now black in color.  Black on the gloss line means that the gloss has been approved by the user.</a:t>
            </a:r>
          </a:p>
        </p:txBody>
      </p:sp>
      <p:sp>
        <p:nvSpPr>
          <p:cNvPr id="7" name="Rectangle 6"/>
          <p:cNvSpPr/>
          <p:nvPr/>
        </p:nvSpPr>
        <p:spPr>
          <a:xfrm>
            <a:off x="500764" y="1756919"/>
            <a:ext cx="535724" cy="923330"/>
          </a:xfrm>
          <a:prstGeom prst="rect">
            <a:avLst/>
          </a:prstGeom>
          <a:noFill/>
        </p:spPr>
        <p:txBody>
          <a:bodyPr wrap="none" lIns="91440" tIns="45720" rIns="91440" bIns="45720">
            <a:spAutoFit/>
          </a:bodyPr>
          <a:lstStyle/>
          <a:p>
            <a:pPr algn="ctr"/>
            <a:r>
              <a:rPr lang="en-US" sz="5400" b="1" cap="none" spc="0"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3</a:t>
            </a:r>
            <a:endParaRPr lang="en-US" sz="54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sp>
        <p:nvSpPr>
          <p:cNvPr id="3" name="TextBox 2"/>
          <p:cNvSpPr txBox="1"/>
          <p:nvPr/>
        </p:nvSpPr>
        <p:spPr>
          <a:xfrm>
            <a:off x="4773033" y="5258004"/>
            <a:ext cx="5225143" cy="923330"/>
          </a:xfrm>
          <a:prstGeom prst="rect">
            <a:avLst/>
          </a:prstGeom>
          <a:solidFill>
            <a:schemeClr val="accent2">
              <a:lumMod val="60000"/>
              <a:lumOff val="40000"/>
            </a:schemeClr>
          </a:solidFill>
        </p:spPr>
        <p:txBody>
          <a:bodyPr wrap="square" rtlCol="0">
            <a:spAutoFit/>
          </a:bodyPr>
          <a:lstStyle/>
          <a:p>
            <a:r>
              <a:rPr lang="en-US" dirty="0"/>
              <a:t>Notice that </a:t>
            </a:r>
            <a:r>
              <a:rPr lang="en-US" dirty="0" err="1"/>
              <a:t>ParaTExt</a:t>
            </a:r>
            <a:r>
              <a:rPr lang="en-US" dirty="0"/>
              <a:t> has </a:t>
            </a:r>
            <a:r>
              <a:rPr lang="en-US" dirty="0" smtClean="0"/>
              <a:t>taken your approved gloss for the word “</a:t>
            </a:r>
            <a:r>
              <a:rPr lang="en-US" dirty="0" err="1" smtClean="0"/>
              <a:t>seu</a:t>
            </a:r>
            <a:r>
              <a:rPr lang="en-US" dirty="0" smtClean="0"/>
              <a:t>” and applied it to every occurrence of “</a:t>
            </a:r>
            <a:r>
              <a:rPr lang="en-US" dirty="0" err="1" smtClean="0"/>
              <a:t>seu</a:t>
            </a:r>
            <a:r>
              <a:rPr lang="en-US" dirty="0" smtClean="0"/>
              <a:t>” in the text, changing the gloss color to blue.</a:t>
            </a:r>
            <a:endParaRPr lang="en-US" dirty="0"/>
          </a:p>
        </p:txBody>
      </p:sp>
      <p:cxnSp>
        <p:nvCxnSpPr>
          <p:cNvPr id="13" name="Straight Arrow Connector 12"/>
          <p:cNvCxnSpPr/>
          <p:nvPr/>
        </p:nvCxnSpPr>
        <p:spPr>
          <a:xfrm flipH="1">
            <a:off x="3705101" y="2481943"/>
            <a:ext cx="2555740" cy="1199408"/>
          </a:xfrm>
          <a:prstGeom prst="straightConnector1">
            <a:avLst/>
          </a:prstGeom>
          <a:ln w="44450" cap="rnd">
            <a:tailEnd type="triangle"/>
          </a:ln>
        </p:spPr>
        <p:style>
          <a:lnRef idx="1">
            <a:schemeClr val="accent1"/>
          </a:lnRef>
          <a:fillRef idx="0">
            <a:schemeClr val="accent1"/>
          </a:fillRef>
          <a:effectRef idx="0">
            <a:schemeClr val="accent1"/>
          </a:effectRef>
          <a:fontRef idx="minor">
            <a:schemeClr val="tx1"/>
          </a:fontRef>
        </p:style>
      </p:cxnSp>
      <p:sp>
        <p:nvSpPr>
          <p:cNvPr id="12" name="Bent-Up Arrow 11"/>
          <p:cNvSpPr/>
          <p:nvPr/>
        </p:nvSpPr>
        <p:spPr>
          <a:xfrm rot="10800000" flipV="1">
            <a:off x="1900050" y="5415149"/>
            <a:ext cx="2835961" cy="376836"/>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2741224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208505" cy="1325563"/>
          </a:xfrm>
          <a:noFill/>
        </p:spPr>
        <p:txBody>
          <a:bodyPr/>
          <a:lstStyle/>
          <a:p>
            <a:r>
              <a:rPr lang="en-US" dirty="0" smtClean="0"/>
              <a:t>Changing an  Incorrect Gloss </a:t>
            </a:r>
            <a:r>
              <a:rPr lang="en-US" sz="3200" dirty="0" smtClean="0"/>
              <a:t>(Slide 1)</a:t>
            </a:r>
            <a:endParaRPr lang="en-US" sz="3200" dirty="0"/>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839501" y="1690688"/>
            <a:ext cx="4326265" cy="2670216"/>
          </a:xfrm>
        </p:spPr>
      </p:pic>
      <p:pic>
        <p:nvPicPr>
          <p:cNvPr id="9" name="Content Placeholder 8"/>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6909871" y="1622755"/>
            <a:ext cx="4467761" cy="4578975"/>
          </a:xfrm>
        </p:spPr>
      </p:pic>
      <p:sp>
        <p:nvSpPr>
          <p:cNvPr id="7" name="TextBox 6"/>
          <p:cNvSpPr txBox="1"/>
          <p:nvPr/>
        </p:nvSpPr>
        <p:spPr>
          <a:xfrm>
            <a:off x="198783" y="4360904"/>
            <a:ext cx="1669774" cy="646331"/>
          </a:xfrm>
          <a:prstGeom prst="rect">
            <a:avLst/>
          </a:prstGeom>
          <a:solidFill>
            <a:schemeClr val="accent1"/>
          </a:solidFill>
        </p:spPr>
        <p:txBody>
          <a:bodyPr wrap="square" rtlCol="0">
            <a:spAutoFit/>
          </a:bodyPr>
          <a:lstStyle/>
          <a:p>
            <a:r>
              <a:rPr lang="en-US" dirty="0" smtClean="0"/>
              <a:t>Click on incorrect gloss.</a:t>
            </a:r>
            <a:endParaRPr lang="en-US" dirty="0"/>
          </a:p>
        </p:txBody>
      </p:sp>
      <p:sp>
        <p:nvSpPr>
          <p:cNvPr id="8" name="Bent-Up Arrow 7"/>
          <p:cNvSpPr/>
          <p:nvPr/>
        </p:nvSpPr>
        <p:spPr>
          <a:xfrm>
            <a:off x="1868557" y="4186640"/>
            <a:ext cx="547800" cy="447261"/>
          </a:xfrm>
          <a:prstGeom prst="bentUp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302476" y="1346704"/>
            <a:ext cx="535724" cy="923330"/>
          </a:xfrm>
          <a:prstGeom prst="rect">
            <a:avLst/>
          </a:prstGeom>
          <a:noFill/>
        </p:spPr>
        <p:txBody>
          <a:bodyPr wrap="none" lIns="91440" tIns="45720" rIns="91440" bIns="45720">
            <a:spAutoFit/>
          </a:bodyPr>
          <a:lstStyle/>
          <a:p>
            <a:pPr algn="ctr"/>
            <a:r>
              <a:rPr lang="en-US" sz="5400" b="1" cap="none" spc="0"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1</a:t>
            </a:r>
            <a:endParaRPr lang="en-US" sz="54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sp>
        <p:nvSpPr>
          <p:cNvPr id="11" name="Rectangle 10"/>
          <p:cNvSpPr/>
          <p:nvPr/>
        </p:nvSpPr>
        <p:spPr>
          <a:xfrm>
            <a:off x="6195886" y="1346704"/>
            <a:ext cx="535724" cy="923330"/>
          </a:xfrm>
          <a:prstGeom prst="rect">
            <a:avLst/>
          </a:prstGeom>
          <a:noFill/>
        </p:spPr>
        <p:txBody>
          <a:bodyPr wrap="none" lIns="91440" tIns="45720" rIns="91440" bIns="45720">
            <a:spAutoFit/>
          </a:bodyPr>
          <a:lstStyle/>
          <a:p>
            <a:pPr algn="ctr"/>
            <a:r>
              <a:rPr lang="en-US" sz="5400" b="1" cap="none" spc="0"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2</a:t>
            </a:r>
            <a:endParaRPr lang="en-US" sz="54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sp>
        <p:nvSpPr>
          <p:cNvPr id="12" name="TextBox 11"/>
          <p:cNvSpPr txBox="1"/>
          <p:nvPr/>
        </p:nvSpPr>
        <p:spPr>
          <a:xfrm>
            <a:off x="3795610" y="4791024"/>
            <a:ext cx="3114261" cy="1754326"/>
          </a:xfrm>
          <a:prstGeom prst="rect">
            <a:avLst/>
          </a:prstGeom>
          <a:solidFill>
            <a:schemeClr val="accent1"/>
          </a:solidFill>
        </p:spPr>
        <p:txBody>
          <a:bodyPr wrap="square" rtlCol="0">
            <a:spAutoFit/>
          </a:bodyPr>
          <a:lstStyle/>
          <a:p>
            <a:r>
              <a:rPr lang="en-US" dirty="0" smtClean="0"/>
              <a:t>A pop up window will give a list of all of </a:t>
            </a:r>
            <a:r>
              <a:rPr lang="en-US" dirty="0" err="1" smtClean="0"/>
              <a:t>ParaTExt’s</a:t>
            </a:r>
            <a:r>
              <a:rPr lang="en-US" dirty="0" smtClean="0"/>
              <a:t> guesses.  The one it thinks is most likely will already be in the approval box. In this case none of the guesses are correct</a:t>
            </a:r>
            <a:endParaRPr lang="en-US" dirty="0"/>
          </a:p>
        </p:txBody>
      </p:sp>
      <p:sp>
        <p:nvSpPr>
          <p:cNvPr id="13" name="Bent-Up Arrow 12"/>
          <p:cNvSpPr/>
          <p:nvPr/>
        </p:nvSpPr>
        <p:spPr>
          <a:xfrm>
            <a:off x="6891801" y="5007235"/>
            <a:ext cx="2572833" cy="1321905"/>
          </a:xfrm>
          <a:prstGeom prst="bentUpArrow">
            <a:avLst/>
          </a:prstGeom>
          <a:solidFill>
            <a:schemeClr val="accent1">
              <a:alpha val="4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477874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5496" y="365126"/>
            <a:ext cx="10682636" cy="1051004"/>
          </a:xfrm>
          <a:noFill/>
        </p:spPr>
        <p:txBody>
          <a:bodyPr/>
          <a:lstStyle/>
          <a:p>
            <a:r>
              <a:rPr lang="en-US" dirty="0" smtClean="0"/>
              <a:t>Approving a Word with Incorrect Guess </a:t>
            </a:r>
            <a:r>
              <a:rPr lang="en-US" sz="3200" dirty="0" smtClean="0"/>
              <a:t>(Slide 2)</a:t>
            </a:r>
            <a:endParaRPr lang="en-US" sz="3200" dirty="0"/>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839501" y="1690688"/>
            <a:ext cx="4532713" cy="2395657"/>
          </a:xfrm>
        </p:spPr>
      </p:pic>
      <p:pic>
        <p:nvPicPr>
          <p:cNvPr id="9" name="Content Placeholder 8"/>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6950371" y="1577631"/>
            <a:ext cx="4467761" cy="2609009"/>
          </a:xfrm>
        </p:spPr>
      </p:pic>
      <p:sp>
        <p:nvSpPr>
          <p:cNvPr id="7" name="TextBox 6"/>
          <p:cNvSpPr txBox="1"/>
          <p:nvPr/>
        </p:nvSpPr>
        <p:spPr>
          <a:xfrm>
            <a:off x="310655" y="4360904"/>
            <a:ext cx="2336805" cy="1477328"/>
          </a:xfrm>
          <a:prstGeom prst="rect">
            <a:avLst/>
          </a:prstGeom>
          <a:solidFill>
            <a:schemeClr val="accent1"/>
          </a:solidFill>
        </p:spPr>
        <p:txBody>
          <a:bodyPr wrap="square" rtlCol="0">
            <a:spAutoFit/>
          </a:bodyPr>
          <a:lstStyle/>
          <a:p>
            <a:pPr marL="285750" indent="-285750">
              <a:buFont typeface="Arial" panose="020B0604020202020204" pitchFamily="34" charset="0"/>
              <a:buChar char="•"/>
            </a:pPr>
            <a:r>
              <a:rPr lang="en-US" dirty="0" smtClean="0"/>
              <a:t>Type the correct gloss, “numbers” in the approval box. </a:t>
            </a:r>
          </a:p>
          <a:p>
            <a:pPr marL="285750" indent="-285750">
              <a:buFont typeface="Arial" panose="020B0604020202020204" pitchFamily="34" charset="0"/>
              <a:buChar char="•"/>
            </a:pPr>
            <a:r>
              <a:rPr lang="en-US" dirty="0" smtClean="0"/>
              <a:t>Click on the </a:t>
            </a:r>
            <a:r>
              <a:rPr lang="en-US" b="1" dirty="0" smtClean="0"/>
              <a:t>Enter</a:t>
            </a:r>
            <a:r>
              <a:rPr lang="en-US" dirty="0" smtClean="0"/>
              <a:t> button.</a:t>
            </a:r>
            <a:endParaRPr lang="en-US" dirty="0"/>
          </a:p>
        </p:txBody>
      </p:sp>
      <p:sp>
        <p:nvSpPr>
          <p:cNvPr id="8" name="Bent-Up Arrow 7"/>
          <p:cNvSpPr/>
          <p:nvPr/>
        </p:nvSpPr>
        <p:spPr>
          <a:xfrm>
            <a:off x="2647460" y="3277591"/>
            <a:ext cx="778105" cy="1683478"/>
          </a:xfrm>
          <a:prstGeom prst="bentUp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302476" y="1346704"/>
            <a:ext cx="535724" cy="923330"/>
          </a:xfrm>
          <a:prstGeom prst="rect">
            <a:avLst/>
          </a:prstGeom>
          <a:noFill/>
        </p:spPr>
        <p:txBody>
          <a:bodyPr wrap="none" lIns="91440" tIns="45720" rIns="91440" bIns="45720">
            <a:spAutoFit/>
          </a:bodyPr>
          <a:lstStyle/>
          <a:p>
            <a:pPr algn="ctr"/>
            <a:r>
              <a:rPr lang="en-US" sz="54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3</a:t>
            </a:r>
            <a:endParaRPr lang="en-US" sz="54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sp>
        <p:nvSpPr>
          <p:cNvPr id="11" name="Rectangle 10"/>
          <p:cNvSpPr/>
          <p:nvPr/>
        </p:nvSpPr>
        <p:spPr>
          <a:xfrm>
            <a:off x="6195886" y="1346704"/>
            <a:ext cx="535724" cy="923330"/>
          </a:xfrm>
          <a:prstGeom prst="rect">
            <a:avLst/>
          </a:prstGeom>
          <a:noFill/>
        </p:spPr>
        <p:txBody>
          <a:bodyPr wrap="none" lIns="91440" tIns="45720" rIns="91440" bIns="45720">
            <a:spAutoFit/>
          </a:bodyPr>
          <a:lstStyle/>
          <a:p>
            <a:pPr algn="ctr"/>
            <a:r>
              <a:rPr lang="en-US" sz="54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4</a:t>
            </a:r>
            <a:endParaRPr lang="en-US" sz="54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sp>
        <p:nvSpPr>
          <p:cNvPr id="12" name="TextBox 11"/>
          <p:cNvSpPr txBox="1"/>
          <p:nvPr/>
        </p:nvSpPr>
        <p:spPr>
          <a:xfrm>
            <a:off x="4906617" y="4673128"/>
            <a:ext cx="3114261" cy="1200329"/>
          </a:xfrm>
          <a:prstGeom prst="rect">
            <a:avLst/>
          </a:prstGeom>
          <a:solidFill>
            <a:schemeClr val="accent1"/>
          </a:solidFill>
        </p:spPr>
        <p:txBody>
          <a:bodyPr wrap="square" rtlCol="0">
            <a:spAutoFit/>
          </a:bodyPr>
          <a:lstStyle/>
          <a:p>
            <a:r>
              <a:rPr lang="en-US" dirty="0" smtClean="0"/>
              <a:t>We have approved “numbers” as the gloss to the vernacular word “</a:t>
            </a:r>
            <a:r>
              <a:rPr lang="en-US" dirty="0" err="1" smtClean="0"/>
              <a:t>número</a:t>
            </a:r>
            <a:r>
              <a:rPr lang="en-US" dirty="0" smtClean="0"/>
              <a:t>”,  and it is now black in color.</a:t>
            </a:r>
            <a:endParaRPr lang="en-US" dirty="0"/>
          </a:p>
        </p:txBody>
      </p:sp>
      <p:sp>
        <p:nvSpPr>
          <p:cNvPr id="13" name="Bent-Up Arrow 12"/>
          <p:cNvSpPr/>
          <p:nvPr/>
        </p:nvSpPr>
        <p:spPr>
          <a:xfrm>
            <a:off x="8020879" y="4186640"/>
            <a:ext cx="624358" cy="1321905"/>
          </a:xfrm>
          <a:prstGeom prst="bentUpArrow">
            <a:avLst>
              <a:gd name="adj1" fmla="val 12423"/>
              <a:gd name="adj2" fmla="val 25000"/>
              <a:gd name="adj3" fmla="val 25000"/>
            </a:avLst>
          </a:prstGeom>
          <a:solidFill>
            <a:schemeClr val="accent1">
              <a:alpha val="4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7094881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Finish Glossing the Words in the Verse</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188191" y="1397000"/>
            <a:ext cx="5603509" cy="5016500"/>
          </a:xfrm>
        </p:spPr>
      </p:pic>
      <p:sp>
        <p:nvSpPr>
          <p:cNvPr id="5" name="TextBox 4"/>
          <p:cNvSpPr txBox="1"/>
          <p:nvPr/>
        </p:nvSpPr>
        <p:spPr>
          <a:xfrm>
            <a:off x="711200" y="2046288"/>
            <a:ext cx="3009900" cy="1938992"/>
          </a:xfrm>
          <a:prstGeom prst="rect">
            <a:avLst/>
          </a:prstGeom>
          <a:solidFill>
            <a:schemeClr val="accent1">
              <a:lumMod val="60000"/>
              <a:lumOff val="40000"/>
            </a:schemeClr>
          </a:solidFill>
        </p:spPr>
        <p:txBody>
          <a:bodyPr wrap="square" rtlCol="0">
            <a:spAutoFit/>
          </a:bodyPr>
          <a:lstStyle/>
          <a:p>
            <a:r>
              <a:rPr lang="en-US" sz="2400" dirty="0" smtClean="0"/>
              <a:t>When you finish approving glosses for all the words in the verse, it should look similar to this.</a:t>
            </a:r>
            <a:endParaRPr lang="en-US" sz="2400" dirty="0"/>
          </a:p>
        </p:txBody>
      </p:sp>
    </p:spTree>
    <p:extLst>
      <p:ext uri="{BB962C8B-B14F-4D97-AF65-F5344CB8AC3E}">
        <p14:creationId xmlns:p14="http://schemas.microsoft.com/office/powerpoint/2010/main" val="276693429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Approving and Exporting the  Verse</a:t>
            </a:r>
            <a:endParaRPr lang="en-US" dirty="0"/>
          </a:p>
        </p:txBody>
      </p:sp>
      <p:pic>
        <p:nvPicPr>
          <p:cNvPr id="4" name="Content Placeholder 3"/>
          <p:cNvPicPr>
            <a:picLocks noGrp="1" noChangeAspect="1"/>
          </p:cNvPicPr>
          <p:nvPr>
            <p:ph idx="1"/>
          </p:nvPr>
        </p:nvPicPr>
        <p:blipFill rotWithShape="1">
          <a:blip r:embed="rId2">
            <a:extLst>
              <a:ext uri="{28A0092B-C50C-407E-A947-70E740481C1C}">
                <a14:useLocalDpi xmlns:a14="http://schemas.microsoft.com/office/drawing/2010/main" val="0"/>
              </a:ext>
            </a:extLst>
          </a:blip>
          <a:srcRect b="69594"/>
          <a:stretch/>
        </p:blipFill>
        <p:spPr>
          <a:xfrm>
            <a:off x="4744279" y="1690688"/>
            <a:ext cx="6702287" cy="3665330"/>
          </a:xfrm>
        </p:spPr>
      </p:pic>
      <p:sp>
        <p:nvSpPr>
          <p:cNvPr id="5" name="TextBox 4"/>
          <p:cNvSpPr txBox="1"/>
          <p:nvPr/>
        </p:nvSpPr>
        <p:spPr>
          <a:xfrm>
            <a:off x="959741" y="1815193"/>
            <a:ext cx="3009900" cy="3416320"/>
          </a:xfrm>
          <a:prstGeom prst="rect">
            <a:avLst/>
          </a:prstGeom>
          <a:solidFill>
            <a:schemeClr val="accent1">
              <a:lumMod val="60000"/>
              <a:lumOff val="40000"/>
            </a:schemeClr>
          </a:solidFill>
        </p:spPr>
        <p:txBody>
          <a:bodyPr wrap="square" rtlCol="0">
            <a:spAutoFit/>
          </a:bodyPr>
          <a:lstStyle/>
          <a:p>
            <a:r>
              <a:rPr lang="en-US" sz="2400" dirty="0" smtClean="0"/>
              <a:t>The verse is now ready to be approved and exported to the back translation project.  To do this:</a:t>
            </a:r>
          </a:p>
          <a:p>
            <a:pPr marL="342900" indent="-342900">
              <a:buFont typeface="Arial" panose="020B0604020202020204" pitchFamily="34" charset="0"/>
              <a:buChar char="•"/>
            </a:pPr>
            <a:r>
              <a:rPr lang="en-US" sz="2400" dirty="0" smtClean="0"/>
              <a:t>Click on the </a:t>
            </a:r>
            <a:r>
              <a:rPr lang="en-US" sz="2400" b="1" dirty="0" smtClean="0"/>
              <a:t>Approve and Export to </a:t>
            </a:r>
            <a:r>
              <a:rPr lang="en-US" sz="2400" b="1" i="1" dirty="0" smtClean="0"/>
              <a:t>Your Back Translation</a:t>
            </a:r>
            <a:r>
              <a:rPr lang="en-US" sz="2400" dirty="0" smtClean="0"/>
              <a:t> button.</a:t>
            </a:r>
          </a:p>
        </p:txBody>
      </p:sp>
      <p:sp>
        <p:nvSpPr>
          <p:cNvPr id="3" name="TextBox 2"/>
          <p:cNvSpPr txBox="1"/>
          <p:nvPr/>
        </p:nvSpPr>
        <p:spPr>
          <a:xfrm>
            <a:off x="3832778" y="1722859"/>
            <a:ext cx="1504950" cy="1200329"/>
          </a:xfrm>
          <a:prstGeom prst="rect">
            <a:avLst/>
          </a:prstGeom>
          <a:noFill/>
        </p:spPr>
        <p:txBody>
          <a:bodyPr wrap="square" rtlCol="0">
            <a:spAutoFit/>
          </a:bodyPr>
          <a:lstStyle/>
          <a:p>
            <a:r>
              <a:rPr lang="en-US" sz="7200" dirty="0" smtClean="0">
                <a:sym typeface="Wingdings" panose="05000000000000000000" pitchFamily="2" charset="2"/>
              </a:rPr>
              <a:t></a:t>
            </a:r>
            <a:endParaRPr lang="en-US" sz="7200" dirty="0"/>
          </a:p>
        </p:txBody>
      </p:sp>
    </p:spTree>
    <p:extLst>
      <p:ext uri="{BB962C8B-B14F-4D97-AF65-F5344CB8AC3E}">
        <p14:creationId xmlns:p14="http://schemas.microsoft.com/office/powerpoint/2010/main" val="18963650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Unapproved verse</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008492" y="1825625"/>
            <a:ext cx="4175016" cy="4351338"/>
          </a:xfrm>
        </p:spPr>
      </p:pic>
      <p:sp>
        <p:nvSpPr>
          <p:cNvPr id="5" name="TextBox 4"/>
          <p:cNvSpPr txBox="1"/>
          <p:nvPr/>
        </p:nvSpPr>
        <p:spPr>
          <a:xfrm>
            <a:off x="838200" y="2305878"/>
            <a:ext cx="2690191" cy="2308324"/>
          </a:xfrm>
          <a:prstGeom prst="rect">
            <a:avLst/>
          </a:prstGeom>
          <a:solidFill>
            <a:schemeClr val="accent1">
              <a:lumMod val="60000"/>
              <a:lumOff val="40000"/>
            </a:schemeClr>
          </a:solidFill>
        </p:spPr>
        <p:txBody>
          <a:bodyPr wrap="square" rtlCol="0">
            <a:spAutoFit/>
          </a:bodyPr>
          <a:lstStyle/>
          <a:p>
            <a:r>
              <a:rPr lang="en-US" sz="2400" dirty="0" smtClean="0"/>
              <a:t>The </a:t>
            </a:r>
            <a:r>
              <a:rPr lang="en-US" sz="2400" dirty="0" err="1" smtClean="0"/>
              <a:t>Interlinearizer</a:t>
            </a:r>
            <a:r>
              <a:rPr lang="en-US" sz="2400" dirty="0" smtClean="0"/>
              <a:t> will move to the next unapproved verse so you can continue approving or changing glosses.</a:t>
            </a:r>
            <a:endParaRPr lang="en-US" sz="2400" dirty="0"/>
          </a:p>
        </p:txBody>
      </p:sp>
    </p:spTree>
    <p:extLst>
      <p:ext uri="{BB962C8B-B14F-4D97-AF65-F5344CB8AC3E}">
        <p14:creationId xmlns:p14="http://schemas.microsoft.com/office/powerpoint/2010/main" val="40425082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 Translation Issues</a:t>
            </a:r>
            <a:endParaRPr lang="en-US" dirty="0"/>
          </a:p>
        </p:txBody>
      </p:sp>
      <p:sp>
        <p:nvSpPr>
          <p:cNvPr id="3" name="Content Placeholder 2"/>
          <p:cNvSpPr>
            <a:spLocks noGrp="1"/>
          </p:cNvSpPr>
          <p:nvPr>
            <p:ph idx="1"/>
          </p:nvPr>
        </p:nvSpPr>
        <p:sp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lstStyle/>
          <a:p>
            <a:r>
              <a:rPr lang="en-US" dirty="0" smtClean="0"/>
              <a:t>Can be difficult to get into a form usable by consultants</a:t>
            </a:r>
          </a:p>
          <a:p>
            <a:r>
              <a:rPr lang="en-US" dirty="0" smtClean="0"/>
              <a:t>Can have parts of verses missing</a:t>
            </a:r>
          </a:p>
          <a:p>
            <a:r>
              <a:rPr lang="en-US" dirty="0" smtClean="0"/>
              <a:t>Can have extra words that do not correspond with draft translation</a:t>
            </a:r>
          </a:p>
          <a:p>
            <a:r>
              <a:rPr lang="en-US" dirty="0" smtClean="0"/>
              <a:t>Can have “</a:t>
            </a:r>
            <a:r>
              <a:rPr lang="en-US" dirty="0" err="1" smtClean="0"/>
              <a:t>unback</a:t>
            </a:r>
            <a:r>
              <a:rPr lang="en-US" dirty="0" smtClean="0"/>
              <a:t>-translated” footnotes and section headings</a:t>
            </a:r>
          </a:p>
          <a:p>
            <a:r>
              <a:rPr lang="en-US" dirty="0" smtClean="0"/>
              <a:t>Verses, section headings, footnotes can be out of order</a:t>
            </a:r>
          </a:p>
          <a:p>
            <a:r>
              <a:rPr lang="en-US" dirty="0" smtClean="0"/>
              <a:t>Very inconsistent glosses and spelling </a:t>
            </a:r>
            <a:r>
              <a:rPr lang="en-US" dirty="0"/>
              <a:t>i</a:t>
            </a:r>
            <a:r>
              <a:rPr lang="en-US" dirty="0" smtClean="0"/>
              <a:t>n back translation (though polysemy does need to be taken into account)</a:t>
            </a:r>
            <a:endParaRPr lang="en-US" dirty="0"/>
          </a:p>
        </p:txBody>
      </p:sp>
    </p:spTree>
    <p:extLst>
      <p:ext uri="{BB962C8B-B14F-4D97-AF65-F5344CB8AC3E}">
        <p14:creationId xmlns:p14="http://schemas.microsoft.com/office/powerpoint/2010/main" val="171958335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 Back Translation for Editing</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404205" y="1878633"/>
            <a:ext cx="6316804" cy="4588428"/>
          </a:xfrm>
        </p:spPr>
      </p:pic>
      <p:sp>
        <p:nvSpPr>
          <p:cNvPr id="5" name="TextBox 4"/>
          <p:cNvSpPr txBox="1"/>
          <p:nvPr/>
        </p:nvSpPr>
        <p:spPr>
          <a:xfrm>
            <a:off x="838200" y="2239617"/>
            <a:ext cx="2872409" cy="3046988"/>
          </a:xfrm>
          <a:prstGeom prst="rect">
            <a:avLst/>
          </a:prstGeom>
          <a:solidFill>
            <a:schemeClr val="accent1">
              <a:lumMod val="60000"/>
              <a:lumOff val="40000"/>
            </a:schemeClr>
          </a:solidFill>
        </p:spPr>
        <p:txBody>
          <a:bodyPr wrap="square" rtlCol="0">
            <a:spAutoFit/>
          </a:bodyPr>
          <a:lstStyle/>
          <a:p>
            <a:r>
              <a:rPr lang="en-US" sz="2400" dirty="0" smtClean="0"/>
              <a:t>Next open Your Back Translation project and verify that it did get exported.  You may  edit the back translation for naturalness if you wish.</a:t>
            </a:r>
            <a:endParaRPr lang="en-US" sz="2400" dirty="0"/>
          </a:p>
        </p:txBody>
      </p:sp>
    </p:spTree>
    <p:extLst>
      <p:ext uri="{BB962C8B-B14F-4D97-AF65-F5344CB8AC3E}">
        <p14:creationId xmlns:p14="http://schemas.microsoft.com/office/powerpoint/2010/main" val="153995071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Approve the Back Translated Verse</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016690" y="1524000"/>
            <a:ext cx="6337110" cy="4943061"/>
          </a:xfrm>
        </p:spPr>
      </p:pic>
      <p:sp>
        <p:nvSpPr>
          <p:cNvPr id="5" name="TextBox 4"/>
          <p:cNvSpPr txBox="1"/>
          <p:nvPr/>
        </p:nvSpPr>
        <p:spPr>
          <a:xfrm>
            <a:off x="689113" y="1717192"/>
            <a:ext cx="3707296" cy="3046988"/>
          </a:xfrm>
          <a:prstGeom prst="rect">
            <a:avLst/>
          </a:prstGeom>
          <a:solidFill>
            <a:schemeClr val="accent1">
              <a:lumMod val="60000"/>
              <a:lumOff val="40000"/>
            </a:schemeClr>
          </a:solidFill>
        </p:spPr>
        <p:txBody>
          <a:bodyPr wrap="square" rtlCol="0">
            <a:spAutoFit/>
          </a:bodyPr>
          <a:lstStyle/>
          <a:p>
            <a:r>
              <a:rPr lang="en-US" sz="2400" dirty="0" smtClean="0"/>
              <a:t>Once you have finished editing the verse and you are satisfied that it accurately reflects the vernacular translation, then click on the check box next to the verse. This will mark it as done or approved.</a:t>
            </a:r>
            <a:endParaRPr lang="en-US" sz="2400" dirty="0"/>
          </a:p>
        </p:txBody>
      </p:sp>
      <p:sp>
        <p:nvSpPr>
          <p:cNvPr id="3" name="TextBox 2"/>
          <p:cNvSpPr txBox="1"/>
          <p:nvPr/>
        </p:nvSpPr>
        <p:spPr>
          <a:xfrm>
            <a:off x="4638262" y="5049078"/>
            <a:ext cx="1166191" cy="1200329"/>
          </a:xfrm>
          <a:prstGeom prst="rect">
            <a:avLst/>
          </a:prstGeom>
          <a:noFill/>
        </p:spPr>
        <p:txBody>
          <a:bodyPr wrap="square" rtlCol="0">
            <a:spAutoFit/>
          </a:bodyPr>
          <a:lstStyle/>
          <a:p>
            <a:r>
              <a:rPr lang="en-US" sz="7200" dirty="0" smtClean="0">
                <a:sym typeface="Wingdings" panose="05000000000000000000" pitchFamily="2" charset="2"/>
              </a:rPr>
              <a:t></a:t>
            </a:r>
            <a:endParaRPr lang="en-US" sz="7200" dirty="0"/>
          </a:p>
        </p:txBody>
      </p:sp>
      <p:sp>
        <p:nvSpPr>
          <p:cNvPr id="6" name="TextBox 5"/>
          <p:cNvSpPr txBox="1"/>
          <p:nvPr/>
        </p:nvSpPr>
        <p:spPr>
          <a:xfrm>
            <a:off x="7205868" y="3016456"/>
            <a:ext cx="3737113" cy="1477328"/>
          </a:xfrm>
          <a:prstGeom prst="rect">
            <a:avLst/>
          </a:prstGeom>
          <a:solidFill>
            <a:schemeClr val="accent2">
              <a:lumMod val="60000"/>
              <a:lumOff val="40000"/>
            </a:schemeClr>
          </a:solidFill>
        </p:spPr>
        <p:txBody>
          <a:bodyPr wrap="square" rtlCol="0">
            <a:spAutoFit/>
          </a:bodyPr>
          <a:lstStyle/>
          <a:p>
            <a:r>
              <a:rPr lang="en-US" b="1" dirty="0" smtClean="0"/>
              <a:t>Note</a:t>
            </a:r>
            <a:r>
              <a:rPr lang="en-US" dirty="0" smtClean="0"/>
              <a:t>: if at some point in the future the vernacular text for this verse changes this box will become unchecked alerting you that the back translation may need to be updated.</a:t>
            </a:r>
            <a:endParaRPr lang="en-US" dirty="0"/>
          </a:p>
        </p:txBody>
      </p:sp>
    </p:spTree>
    <p:extLst>
      <p:ext uri="{BB962C8B-B14F-4D97-AF65-F5344CB8AC3E}">
        <p14:creationId xmlns:p14="http://schemas.microsoft.com/office/powerpoint/2010/main" val="6129700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ParaTExt</a:t>
            </a:r>
            <a:r>
              <a:rPr lang="en-US" dirty="0" smtClean="0"/>
              <a:t> Project </a:t>
            </a:r>
            <a:r>
              <a:rPr lang="en-US" dirty="0" err="1" smtClean="0"/>
              <a:t>Interlinearizer</a:t>
            </a:r>
            <a:endParaRPr lang="en-US" dirty="0"/>
          </a:p>
        </p:txBody>
      </p:sp>
      <p:sp>
        <p:nvSpPr>
          <p:cNvPr id="3" name="Content Placeholder 2"/>
          <p:cNvSpPr>
            <a:spLocks noGrp="1"/>
          </p:cNvSpPr>
          <p:nvPr>
            <p:ph idx="1"/>
          </p:nvPr>
        </p:nvSpPr>
        <p:spPr>
          <a:xfrm>
            <a:off x="838200" y="1825626"/>
            <a:ext cx="10515600" cy="2083902"/>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marL="0" indent="0">
              <a:buNone/>
            </a:pPr>
            <a:r>
              <a:rPr lang="en-US" dirty="0" smtClean="0"/>
              <a:t>Producing the back translation using the Project </a:t>
            </a:r>
            <a:r>
              <a:rPr lang="en-US" dirty="0" err="1" smtClean="0"/>
              <a:t>Interlinearizer</a:t>
            </a:r>
            <a:r>
              <a:rPr lang="en-US" dirty="0" smtClean="0"/>
              <a:t> can reduce or eliminate the above common problems with back translations.  Also, </a:t>
            </a:r>
            <a:r>
              <a:rPr lang="en-US" dirty="0"/>
              <a:t>a</a:t>
            </a:r>
            <a:r>
              <a:rPr lang="en-US" dirty="0" smtClean="0"/>
              <a:t> back translation that is in </a:t>
            </a:r>
            <a:r>
              <a:rPr lang="en-US" dirty="0" err="1" smtClean="0"/>
              <a:t>ParaTExt</a:t>
            </a:r>
            <a:r>
              <a:rPr lang="en-US" dirty="0" smtClean="0"/>
              <a:t> can be shared with team members and consultants using </a:t>
            </a:r>
            <a:r>
              <a:rPr lang="en-US" dirty="0" err="1" smtClean="0"/>
              <a:t>ParaTExt’s</a:t>
            </a:r>
            <a:r>
              <a:rPr lang="en-US" dirty="0" smtClean="0"/>
              <a:t> Send and Receive feature.</a:t>
            </a:r>
          </a:p>
        </p:txBody>
      </p:sp>
      <p:sp>
        <p:nvSpPr>
          <p:cNvPr id="4" name="TextBox 3"/>
          <p:cNvSpPr txBox="1"/>
          <p:nvPr/>
        </p:nvSpPr>
        <p:spPr>
          <a:xfrm>
            <a:off x="1688841" y="4048777"/>
            <a:ext cx="8042988" cy="1938992"/>
          </a:xfrm>
          <a:prstGeom prst="rect">
            <a:avLst/>
          </a:prstGeom>
          <a:solidFill>
            <a:schemeClr val="accent2">
              <a:lumMod val="60000"/>
              <a:lumOff val="40000"/>
            </a:schemeClr>
          </a:solidFill>
        </p:spPr>
        <p:txBody>
          <a:bodyPr wrap="square" rtlCol="0">
            <a:spAutoFit/>
          </a:bodyPr>
          <a:lstStyle/>
          <a:p>
            <a:pPr marL="365760" indent="0" algn="just">
              <a:buNone/>
            </a:pPr>
            <a:r>
              <a:rPr lang="en-US" sz="2400" dirty="0" smtClean="0"/>
              <a:t>(Note: back translations produced by the Project </a:t>
            </a:r>
            <a:r>
              <a:rPr lang="en-US" sz="2400" dirty="0" err="1" smtClean="0"/>
              <a:t>Interlinearizer</a:t>
            </a:r>
            <a:r>
              <a:rPr lang="en-US" sz="2400" dirty="0" smtClean="0"/>
              <a:t> follow the word order of the vernacular text, and depending on the needs of the people who will be using it, it may need to be edited to get it into a more natural word order.)</a:t>
            </a:r>
            <a:endParaRPr lang="en-US" sz="2400" dirty="0"/>
          </a:p>
        </p:txBody>
      </p:sp>
    </p:spTree>
    <p:extLst>
      <p:ext uri="{BB962C8B-B14F-4D97-AF65-F5344CB8AC3E}">
        <p14:creationId xmlns:p14="http://schemas.microsoft.com/office/powerpoint/2010/main" val="9526281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What you will need to make a Back Translation</a:t>
            </a:r>
            <a:endParaRPr lang="en-US" dirty="0"/>
          </a:p>
        </p:txBody>
      </p:sp>
      <p:sp>
        <p:nvSpPr>
          <p:cNvPr id="3" name="Content Placeholder 2"/>
          <p:cNvSpPr>
            <a:spLocks noGrp="1"/>
          </p:cNvSpPr>
          <p:nvPr>
            <p:ph idx="1"/>
          </p:nvPr>
        </p:nvSpPr>
        <p:sp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lstStyle/>
          <a:p>
            <a:r>
              <a:rPr lang="en-US" dirty="0" smtClean="0"/>
              <a:t>Vernacular text project.</a:t>
            </a:r>
          </a:p>
          <a:p>
            <a:r>
              <a:rPr lang="en-US" dirty="0" smtClean="0"/>
              <a:t>A Bible resource in the language that the back translation will be in and that is in the same or similar translation </a:t>
            </a:r>
            <a:r>
              <a:rPr lang="en-US" smtClean="0"/>
              <a:t>style </a:t>
            </a:r>
            <a:r>
              <a:rPr lang="en-US" smtClean="0"/>
              <a:t>to </a:t>
            </a:r>
            <a:r>
              <a:rPr lang="en-US" dirty="0" smtClean="0"/>
              <a:t>your vernacular translation.</a:t>
            </a:r>
          </a:p>
          <a:p>
            <a:r>
              <a:rPr lang="en-US" dirty="0" smtClean="0"/>
              <a:t>Create a new </a:t>
            </a:r>
            <a:r>
              <a:rPr lang="en-US" dirty="0" err="1" smtClean="0"/>
              <a:t>ParaTExt</a:t>
            </a:r>
            <a:r>
              <a:rPr lang="en-US" dirty="0" smtClean="0"/>
              <a:t> project that will become the back translation project.  The project </a:t>
            </a:r>
            <a:r>
              <a:rPr lang="en-US" dirty="0" err="1" smtClean="0"/>
              <a:t>interlinearizer</a:t>
            </a:r>
            <a:r>
              <a:rPr lang="en-US" dirty="0" smtClean="0"/>
              <a:t> will export its glosses to this new project.</a:t>
            </a:r>
            <a:endParaRPr lang="en-US" dirty="0"/>
          </a:p>
        </p:txBody>
      </p:sp>
    </p:spTree>
    <p:extLst>
      <p:ext uri="{BB962C8B-B14F-4D97-AF65-F5344CB8AC3E}">
        <p14:creationId xmlns:p14="http://schemas.microsoft.com/office/powerpoint/2010/main" val="39291921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Opening Project </a:t>
            </a:r>
            <a:r>
              <a:rPr lang="en-US" dirty="0" err="1" smtClean="0"/>
              <a:t>Interlinearizer</a:t>
            </a:r>
            <a:endParaRPr lang="en-US"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5232809" y="1436912"/>
            <a:ext cx="5973256" cy="5299790"/>
          </a:xfrm>
        </p:spPr>
      </p:pic>
      <p:sp>
        <p:nvSpPr>
          <p:cNvPr id="5" name="TextBox 4"/>
          <p:cNvSpPr txBox="1"/>
          <p:nvPr/>
        </p:nvSpPr>
        <p:spPr>
          <a:xfrm>
            <a:off x="838200" y="1690688"/>
            <a:ext cx="2810069" cy="923330"/>
          </a:xfrm>
          <a:prstGeom prst="rect">
            <a:avLst/>
          </a:prstGeom>
          <a:solidFill>
            <a:schemeClr val="accent1">
              <a:lumMod val="60000"/>
              <a:lumOff val="40000"/>
            </a:schemeClr>
          </a:solidFill>
        </p:spPr>
        <p:txBody>
          <a:bodyPr wrap="square" rtlCol="0">
            <a:spAutoFit/>
          </a:bodyPr>
          <a:lstStyle/>
          <a:p>
            <a:r>
              <a:rPr lang="en-US" dirty="0" smtClean="0"/>
              <a:t>Click on the </a:t>
            </a:r>
            <a:r>
              <a:rPr lang="en-US" b="1" dirty="0" smtClean="0"/>
              <a:t>File</a:t>
            </a:r>
            <a:r>
              <a:rPr lang="en-US" dirty="0" smtClean="0"/>
              <a:t> menu, then click on Open </a:t>
            </a:r>
            <a:r>
              <a:rPr lang="en-US" b="1" dirty="0" smtClean="0"/>
              <a:t>Project </a:t>
            </a:r>
            <a:r>
              <a:rPr lang="en-US" b="1" dirty="0" err="1" smtClean="0"/>
              <a:t>Interlinearizer</a:t>
            </a:r>
            <a:r>
              <a:rPr lang="en-US" dirty="0" smtClean="0"/>
              <a:t>.</a:t>
            </a:r>
            <a:endParaRPr lang="en-US" dirty="0"/>
          </a:p>
        </p:txBody>
      </p:sp>
      <p:sp>
        <p:nvSpPr>
          <p:cNvPr id="3" name="TextBox 2"/>
          <p:cNvSpPr txBox="1"/>
          <p:nvPr/>
        </p:nvSpPr>
        <p:spPr>
          <a:xfrm>
            <a:off x="4301156" y="3355676"/>
            <a:ext cx="931653" cy="1200329"/>
          </a:xfrm>
          <a:prstGeom prst="rect">
            <a:avLst/>
          </a:prstGeom>
          <a:noFill/>
        </p:spPr>
        <p:txBody>
          <a:bodyPr wrap="square" rtlCol="0">
            <a:spAutoFit/>
          </a:bodyPr>
          <a:lstStyle/>
          <a:p>
            <a:r>
              <a:rPr lang="en-US" sz="7200" dirty="0" smtClean="0">
                <a:sym typeface="Wingdings" panose="05000000000000000000" pitchFamily="2" charset="2"/>
              </a:rPr>
              <a:t></a:t>
            </a:r>
            <a:endParaRPr lang="en-US" sz="7200" dirty="0"/>
          </a:p>
        </p:txBody>
      </p:sp>
    </p:spTree>
    <p:extLst>
      <p:ext uri="{BB962C8B-B14F-4D97-AF65-F5344CB8AC3E}">
        <p14:creationId xmlns:p14="http://schemas.microsoft.com/office/powerpoint/2010/main" val="5954444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Setting the “Text to </a:t>
            </a:r>
            <a:r>
              <a:rPr lang="en-US" dirty="0" err="1" smtClean="0"/>
              <a:t>Interlinearize</a:t>
            </a:r>
            <a:r>
              <a:rPr lang="en-US" dirty="0" smtClean="0"/>
              <a:t>”</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510459" y="1623527"/>
            <a:ext cx="7376741" cy="4935893"/>
          </a:xfrm>
        </p:spPr>
      </p:pic>
      <p:sp>
        <p:nvSpPr>
          <p:cNvPr id="5" name="TextBox 4"/>
          <p:cNvSpPr txBox="1"/>
          <p:nvPr/>
        </p:nvSpPr>
        <p:spPr>
          <a:xfrm>
            <a:off x="838200" y="1690688"/>
            <a:ext cx="3341914" cy="3139321"/>
          </a:xfrm>
          <a:prstGeom prst="rect">
            <a:avLst/>
          </a:prstGeom>
          <a:solidFill>
            <a:schemeClr val="accent1">
              <a:lumMod val="60000"/>
              <a:lumOff val="40000"/>
            </a:schemeClr>
          </a:solidFill>
        </p:spPr>
        <p:txBody>
          <a:bodyPr wrap="square" rtlCol="0">
            <a:spAutoFit/>
          </a:bodyPr>
          <a:lstStyle/>
          <a:p>
            <a:r>
              <a:rPr lang="en-US" dirty="0" smtClean="0"/>
              <a:t>To configure the </a:t>
            </a:r>
            <a:r>
              <a:rPr lang="en-US" dirty="0" err="1" smtClean="0"/>
              <a:t>Interlinearizer</a:t>
            </a:r>
            <a:r>
              <a:rPr lang="en-US" dirty="0" smtClean="0"/>
              <a:t> for doing Back Translation you will need to set your vernacular translation as the “Text to </a:t>
            </a:r>
            <a:r>
              <a:rPr lang="en-US" dirty="0" err="1" smtClean="0"/>
              <a:t>Interlinearize</a:t>
            </a:r>
            <a:r>
              <a:rPr lang="en-US" dirty="0" smtClean="0"/>
              <a:t>”. To do this:</a:t>
            </a:r>
          </a:p>
          <a:p>
            <a:endParaRPr lang="en-US" dirty="0" smtClean="0"/>
          </a:p>
          <a:p>
            <a:pPr marL="342900" indent="-342900">
              <a:buFont typeface="Arial" panose="020B0604020202020204" pitchFamily="34" charset="0"/>
              <a:buChar char="•"/>
            </a:pPr>
            <a:r>
              <a:rPr lang="en-US" dirty="0" smtClean="0"/>
              <a:t>Click on the drop down arrow next to the number 1.</a:t>
            </a:r>
          </a:p>
          <a:p>
            <a:pPr marL="342900" indent="-342900">
              <a:buFont typeface="Arial" panose="020B0604020202020204" pitchFamily="34" charset="0"/>
              <a:buChar char="•"/>
            </a:pPr>
            <a:r>
              <a:rPr lang="en-US" dirty="0" smtClean="0"/>
              <a:t>Navigate to your vernacular translation project.</a:t>
            </a:r>
          </a:p>
          <a:p>
            <a:pPr marL="342900" indent="-342900">
              <a:buFont typeface="Arial" panose="020B0604020202020204" pitchFamily="34" charset="0"/>
              <a:buChar char="•"/>
            </a:pPr>
            <a:r>
              <a:rPr lang="en-US" dirty="0" smtClean="0"/>
              <a:t>Click on it.</a:t>
            </a:r>
            <a:endParaRPr lang="en-US" dirty="0"/>
          </a:p>
        </p:txBody>
      </p:sp>
      <p:sp>
        <p:nvSpPr>
          <p:cNvPr id="3" name="Left Arrow 2"/>
          <p:cNvSpPr/>
          <p:nvPr/>
        </p:nvSpPr>
        <p:spPr>
          <a:xfrm rot="1227375">
            <a:off x="8782713" y="2794693"/>
            <a:ext cx="1504320" cy="370936"/>
          </a:xfrm>
          <a:prstGeom prst="lef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839362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Setting the “Model Text for </a:t>
            </a:r>
            <a:r>
              <a:rPr lang="en-US" dirty="0" err="1" smtClean="0"/>
              <a:t>Interlinearization</a:t>
            </a:r>
            <a:r>
              <a:rPr lang="en-US" dirty="0" smtClean="0"/>
              <a:t>”</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510459" y="1690688"/>
            <a:ext cx="7376741" cy="4775426"/>
          </a:xfrm>
        </p:spPr>
      </p:pic>
      <p:sp>
        <p:nvSpPr>
          <p:cNvPr id="5" name="TextBox 4"/>
          <p:cNvSpPr txBox="1"/>
          <p:nvPr/>
        </p:nvSpPr>
        <p:spPr>
          <a:xfrm>
            <a:off x="838200" y="1690688"/>
            <a:ext cx="3341914" cy="4524315"/>
          </a:xfrm>
          <a:prstGeom prst="rect">
            <a:avLst/>
          </a:prstGeom>
          <a:solidFill>
            <a:schemeClr val="accent1">
              <a:lumMod val="60000"/>
              <a:lumOff val="40000"/>
            </a:schemeClr>
          </a:solidFill>
        </p:spPr>
        <p:txBody>
          <a:bodyPr wrap="square" rtlCol="0">
            <a:spAutoFit/>
          </a:bodyPr>
          <a:lstStyle/>
          <a:p>
            <a:r>
              <a:rPr lang="en-US" dirty="0" smtClean="0"/>
              <a:t>The </a:t>
            </a:r>
            <a:r>
              <a:rPr lang="en-US" dirty="0" err="1" smtClean="0"/>
              <a:t>Interlinearizer</a:t>
            </a:r>
            <a:r>
              <a:rPr lang="en-US" dirty="0" smtClean="0"/>
              <a:t> can  learn to suggest better glosses for the vernacular words if you specify a Model Text for it to use.  The Model Text should be a Bible in the language that you want the Back Translation to be and should be of a similar translation style to your translation. To select a model text do this:</a:t>
            </a:r>
          </a:p>
          <a:p>
            <a:endParaRPr lang="en-US" dirty="0" smtClean="0"/>
          </a:p>
          <a:p>
            <a:pPr marL="342900" indent="-342900">
              <a:buFont typeface="Arial" panose="020B0604020202020204" pitchFamily="34" charset="0"/>
              <a:buChar char="•"/>
            </a:pPr>
            <a:r>
              <a:rPr lang="en-US" dirty="0" smtClean="0"/>
              <a:t>Click on the drop down arrow next to the number 2.</a:t>
            </a:r>
          </a:p>
          <a:p>
            <a:pPr marL="342900" indent="-342900">
              <a:buFont typeface="Arial" panose="020B0604020202020204" pitchFamily="34" charset="0"/>
              <a:buChar char="•"/>
            </a:pPr>
            <a:r>
              <a:rPr lang="en-US" dirty="0" smtClean="0"/>
              <a:t>Navigate to model text you wish to use.</a:t>
            </a:r>
          </a:p>
          <a:p>
            <a:pPr marL="342900" indent="-342900">
              <a:buFont typeface="Arial" panose="020B0604020202020204" pitchFamily="34" charset="0"/>
              <a:buChar char="•"/>
            </a:pPr>
            <a:r>
              <a:rPr lang="en-US" dirty="0" smtClean="0"/>
              <a:t>Click on it.</a:t>
            </a:r>
            <a:endParaRPr lang="en-US" dirty="0"/>
          </a:p>
        </p:txBody>
      </p:sp>
    </p:spTree>
    <p:extLst>
      <p:ext uri="{BB962C8B-B14F-4D97-AF65-F5344CB8AC3E}">
        <p14:creationId xmlns:p14="http://schemas.microsoft.com/office/powerpoint/2010/main" val="15716495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Setting the Project for the Back Translation</a:t>
            </a:r>
            <a:br>
              <a:rPr lang="en-US" dirty="0" smtClean="0"/>
            </a:br>
            <a:r>
              <a:rPr lang="en-US" sz="3200" dirty="0" smtClean="0"/>
              <a:t>(Slide 1)</a:t>
            </a:r>
            <a:endParaRPr lang="en-US" sz="3200"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510459" y="2015825"/>
            <a:ext cx="7376741" cy="4125151"/>
          </a:xfrm>
        </p:spPr>
      </p:pic>
      <p:sp>
        <p:nvSpPr>
          <p:cNvPr id="5" name="TextBox 4"/>
          <p:cNvSpPr txBox="1"/>
          <p:nvPr/>
        </p:nvSpPr>
        <p:spPr>
          <a:xfrm>
            <a:off x="838200" y="1690688"/>
            <a:ext cx="3341914" cy="2862322"/>
          </a:xfrm>
          <a:prstGeom prst="rect">
            <a:avLst/>
          </a:prstGeom>
          <a:solidFill>
            <a:schemeClr val="accent1">
              <a:lumMod val="60000"/>
              <a:lumOff val="40000"/>
            </a:schemeClr>
          </a:solidFill>
        </p:spPr>
        <p:txBody>
          <a:bodyPr wrap="square" rtlCol="0">
            <a:spAutoFit/>
          </a:bodyPr>
          <a:lstStyle/>
          <a:p>
            <a:r>
              <a:rPr lang="en-US" dirty="0" smtClean="0"/>
              <a:t>You will need to tell the </a:t>
            </a:r>
            <a:r>
              <a:rPr lang="en-US" dirty="0" err="1" smtClean="0"/>
              <a:t>Interlinearizer</a:t>
            </a:r>
            <a:r>
              <a:rPr lang="en-US" dirty="0" smtClean="0"/>
              <a:t> which project you  want the gloss line of the </a:t>
            </a:r>
            <a:r>
              <a:rPr lang="en-US" dirty="0" err="1" smtClean="0"/>
              <a:t>interlinearized</a:t>
            </a:r>
            <a:r>
              <a:rPr lang="en-US" dirty="0" smtClean="0"/>
              <a:t> text copied or exported to. These settings are on the </a:t>
            </a:r>
            <a:r>
              <a:rPr lang="en-US" b="1" dirty="0" smtClean="0"/>
              <a:t>Advanced</a:t>
            </a:r>
            <a:r>
              <a:rPr lang="en-US" dirty="0" smtClean="0"/>
              <a:t> tab.  To make these settings visible do this:</a:t>
            </a:r>
          </a:p>
          <a:p>
            <a:endParaRPr lang="en-US" dirty="0" smtClean="0"/>
          </a:p>
          <a:p>
            <a:pPr marL="342900" indent="-342900">
              <a:buFont typeface="Arial" panose="020B0604020202020204" pitchFamily="34" charset="0"/>
              <a:buChar char="•"/>
            </a:pPr>
            <a:r>
              <a:rPr lang="en-US" dirty="0" smtClean="0"/>
              <a:t>Click on the </a:t>
            </a:r>
            <a:r>
              <a:rPr lang="en-US" b="1" dirty="0" smtClean="0"/>
              <a:t>Advanced</a:t>
            </a:r>
            <a:r>
              <a:rPr lang="en-US" dirty="0" smtClean="0"/>
              <a:t> tab.</a:t>
            </a:r>
          </a:p>
          <a:p>
            <a:endParaRPr lang="en-US" dirty="0" smtClean="0"/>
          </a:p>
        </p:txBody>
      </p:sp>
      <p:sp>
        <p:nvSpPr>
          <p:cNvPr id="3" name="Left Arrow 2"/>
          <p:cNvSpPr/>
          <p:nvPr/>
        </p:nvSpPr>
        <p:spPr>
          <a:xfrm>
            <a:off x="5607170" y="2311879"/>
            <a:ext cx="724619" cy="474453"/>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927070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6348" y="365125"/>
            <a:ext cx="10757452" cy="961167"/>
          </a:xfrm>
        </p:spPr>
        <p:txBody>
          <a:bodyPr>
            <a:normAutofit fontScale="90000"/>
          </a:bodyPr>
          <a:lstStyle/>
          <a:p>
            <a:r>
              <a:rPr lang="en-US" dirty="0" smtClean="0"/>
              <a:t>Setting the Project for the Back Translation (Slide 2)</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993333" y="1690688"/>
            <a:ext cx="5234647" cy="4763275"/>
          </a:xfrm>
        </p:spPr>
      </p:pic>
      <p:sp>
        <p:nvSpPr>
          <p:cNvPr id="5" name="TextBox 4"/>
          <p:cNvSpPr txBox="1"/>
          <p:nvPr/>
        </p:nvSpPr>
        <p:spPr>
          <a:xfrm>
            <a:off x="902492" y="1204655"/>
            <a:ext cx="4666285" cy="5570756"/>
          </a:xfrm>
          <a:prstGeom prst="rect">
            <a:avLst/>
          </a:prstGeom>
          <a:solidFill>
            <a:schemeClr val="accent1">
              <a:lumMod val="60000"/>
              <a:lumOff val="40000"/>
            </a:schemeClr>
          </a:solidFill>
        </p:spPr>
        <p:txBody>
          <a:bodyPr wrap="square" rtlCol="0">
            <a:spAutoFit/>
          </a:bodyPr>
          <a:lstStyle/>
          <a:p>
            <a:r>
              <a:rPr lang="en-US" dirty="0" smtClean="0"/>
              <a:t>There are two check boxes on the </a:t>
            </a:r>
            <a:r>
              <a:rPr lang="en-US" b="1" dirty="0" smtClean="0"/>
              <a:t>Advanced</a:t>
            </a:r>
            <a:r>
              <a:rPr lang="en-US" dirty="0" smtClean="0"/>
              <a:t> tab.  The first one: </a:t>
            </a:r>
            <a:r>
              <a:rPr lang="en-US" b="1" dirty="0" smtClean="0"/>
              <a:t>Model and Project Languages Are Related…, </a:t>
            </a:r>
            <a:r>
              <a:rPr lang="en-US" dirty="0" smtClean="0"/>
              <a:t>should only be checked if the vernacular language is linguistically related to the language of the back </a:t>
            </a:r>
            <a:r>
              <a:rPr lang="en-US" dirty="0"/>
              <a:t>t</a:t>
            </a:r>
            <a:r>
              <a:rPr lang="en-US" dirty="0" smtClean="0"/>
              <a:t>ranslation. </a:t>
            </a:r>
          </a:p>
          <a:p>
            <a:endParaRPr lang="en-US" sz="1400" dirty="0"/>
          </a:p>
          <a:p>
            <a:r>
              <a:rPr lang="en-US" dirty="0" smtClean="0"/>
              <a:t>The second check box</a:t>
            </a:r>
            <a:r>
              <a:rPr lang="en-US" b="1" dirty="0"/>
              <a:t>:</a:t>
            </a:r>
            <a:r>
              <a:rPr lang="en-US" b="1" dirty="0" smtClean="0"/>
              <a:t> Automatically export verses when approved</a:t>
            </a:r>
            <a:r>
              <a:rPr lang="en-US" dirty="0" smtClean="0"/>
              <a:t> is used when the user wants to export the gloss line that the </a:t>
            </a:r>
            <a:r>
              <a:rPr lang="en-US" dirty="0" err="1" smtClean="0"/>
              <a:t>interlinearizer</a:t>
            </a:r>
            <a:r>
              <a:rPr lang="en-US" dirty="0" smtClean="0"/>
              <a:t> produces to a back translation project. To set up automatic exportation of the gloss line to a destination text (project) do this:</a:t>
            </a:r>
          </a:p>
          <a:p>
            <a:endParaRPr lang="en-US" sz="1400" dirty="0" smtClean="0"/>
          </a:p>
          <a:p>
            <a:pPr marL="342900" indent="-342900">
              <a:buFont typeface="Arial" panose="020B0604020202020204" pitchFamily="34" charset="0"/>
              <a:buChar char="•"/>
            </a:pPr>
            <a:r>
              <a:rPr lang="en-US" sz="1600" dirty="0" smtClean="0"/>
              <a:t>Click on the check box for </a:t>
            </a:r>
            <a:r>
              <a:rPr lang="en-US" sz="1600" b="1" dirty="0" smtClean="0"/>
              <a:t>Automatically Export verses when approved</a:t>
            </a:r>
            <a:r>
              <a:rPr lang="en-US" sz="1600" dirty="0" smtClean="0"/>
              <a:t>.</a:t>
            </a:r>
          </a:p>
          <a:p>
            <a:pPr marL="342900" indent="-342900">
              <a:buFont typeface="Arial" panose="020B0604020202020204" pitchFamily="34" charset="0"/>
              <a:buChar char="•"/>
            </a:pPr>
            <a:r>
              <a:rPr lang="en-US" sz="1600" dirty="0"/>
              <a:t>Click on the drop down arrow </a:t>
            </a:r>
            <a:r>
              <a:rPr lang="en-US" sz="1600" dirty="0" smtClean="0"/>
              <a:t>for </a:t>
            </a:r>
            <a:r>
              <a:rPr lang="en-US" sz="1600" b="1" dirty="0" smtClean="0"/>
              <a:t>Destination Text</a:t>
            </a:r>
            <a:r>
              <a:rPr lang="en-US" sz="1600" dirty="0" smtClean="0"/>
              <a:t>.</a:t>
            </a:r>
          </a:p>
          <a:p>
            <a:pPr marL="342900" indent="-342900">
              <a:buFont typeface="Arial" panose="020B0604020202020204" pitchFamily="34" charset="0"/>
              <a:buChar char="•"/>
            </a:pPr>
            <a:r>
              <a:rPr lang="en-US" sz="1600" dirty="0" smtClean="0"/>
              <a:t>Navigate to </a:t>
            </a:r>
            <a:r>
              <a:rPr lang="en-US" sz="1600" u="sng" dirty="0" smtClean="0"/>
              <a:t>your back translation project</a:t>
            </a:r>
            <a:r>
              <a:rPr lang="en-US" sz="1600" dirty="0" smtClean="0"/>
              <a:t>.</a:t>
            </a:r>
          </a:p>
          <a:p>
            <a:pPr marL="342900" indent="-342900">
              <a:buFont typeface="Arial" panose="020B0604020202020204" pitchFamily="34" charset="0"/>
              <a:buChar char="•"/>
            </a:pPr>
            <a:r>
              <a:rPr lang="en-US" sz="1600" dirty="0" smtClean="0"/>
              <a:t>Click on it.</a:t>
            </a:r>
          </a:p>
          <a:p>
            <a:pPr marL="342900" indent="-342900">
              <a:buFont typeface="Arial" panose="020B0604020202020204" pitchFamily="34" charset="0"/>
              <a:buChar char="•"/>
            </a:pPr>
            <a:r>
              <a:rPr lang="en-US" sz="1600" dirty="0" smtClean="0"/>
              <a:t>Click </a:t>
            </a:r>
            <a:r>
              <a:rPr lang="en-US" sz="1600" b="1" dirty="0" smtClean="0"/>
              <a:t>OK</a:t>
            </a:r>
            <a:r>
              <a:rPr lang="en-US" sz="1600" dirty="0" smtClean="0"/>
              <a:t> button.</a:t>
            </a:r>
            <a:endParaRPr lang="en-US" sz="1600" dirty="0"/>
          </a:p>
        </p:txBody>
      </p:sp>
      <p:sp>
        <p:nvSpPr>
          <p:cNvPr id="3" name="Right Arrow 2"/>
          <p:cNvSpPr/>
          <p:nvPr/>
        </p:nvSpPr>
        <p:spPr>
          <a:xfrm>
            <a:off x="5165123" y="2685490"/>
            <a:ext cx="1017679" cy="38277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Up Arrow 5"/>
          <p:cNvSpPr/>
          <p:nvPr/>
        </p:nvSpPr>
        <p:spPr>
          <a:xfrm>
            <a:off x="10725666" y="3328086"/>
            <a:ext cx="288324" cy="922638"/>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p:cNvSpPr/>
          <p:nvPr/>
        </p:nvSpPr>
        <p:spPr>
          <a:xfrm>
            <a:off x="8476735" y="6063049"/>
            <a:ext cx="733168" cy="23889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5480946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520</TotalTime>
  <Words>1298</Words>
  <Application>Microsoft Office PowerPoint</Application>
  <PresentationFormat>Widescreen</PresentationFormat>
  <Paragraphs>101</Paragraphs>
  <Slides>21</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Calibri Light</vt:lpstr>
      <vt:lpstr>Wingdings</vt:lpstr>
      <vt:lpstr>Office Theme</vt:lpstr>
      <vt:lpstr>ParaTExt: Making Back Translations</vt:lpstr>
      <vt:lpstr>Back Translation Issues</vt:lpstr>
      <vt:lpstr>ParaTExt Project Interlinearizer</vt:lpstr>
      <vt:lpstr>What you will need to make a Back Translation</vt:lpstr>
      <vt:lpstr>Opening Project Interlinearizer</vt:lpstr>
      <vt:lpstr>Setting the “Text to Interlinearize”</vt:lpstr>
      <vt:lpstr>Setting the “Model Text for Interlinearization”</vt:lpstr>
      <vt:lpstr>Setting the Project for the Back Translation (Slide 1)</vt:lpstr>
      <vt:lpstr>Setting the Project for the Back Translation (Slide 2)</vt:lpstr>
      <vt:lpstr>Sample Back Translation in Interlinearizer  (Slide 1)</vt:lpstr>
      <vt:lpstr>Approving a Correct Guess  (Slide 1)</vt:lpstr>
      <vt:lpstr>Approving a Correct Guess  (Slide 2)</vt:lpstr>
      <vt:lpstr>Approving a Word that Occurs Several Times (Slide 1)</vt:lpstr>
      <vt:lpstr>Approving a Word that Occurs Several Times (Slide 2)</vt:lpstr>
      <vt:lpstr>Changing an  Incorrect Gloss (Slide 1)</vt:lpstr>
      <vt:lpstr>Approving a Word with Incorrect Guess (Slide 2)</vt:lpstr>
      <vt:lpstr>Finish Glossing the Words in the Verse</vt:lpstr>
      <vt:lpstr>Approving and Exporting the  Verse</vt:lpstr>
      <vt:lpstr>Next Unapproved verse</vt:lpstr>
      <vt:lpstr>Open Back Translation for Editing</vt:lpstr>
      <vt:lpstr>Approve the Back Translated Verse</vt:lpstr>
    </vt:vector>
  </TitlesOfParts>
  <Company>MS OffProPlusLic#56</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Jeff Shrum</dc:creator>
  <cp:lastModifiedBy>Jeff Shrum</cp:lastModifiedBy>
  <cp:revision>67</cp:revision>
  <dcterms:created xsi:type="dcterms:W3CDTF">2015-11-10T21:40:39Z</dcterms:created>
  <dcterms:modified xsi:type="dcterms:W3CDTF">2015-11-18T22:49:23Z</dcterms:modified>
</cp:coreProperties>
</file>