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4" r:id="rId1"/>
  </p:sldMasterIdLst>
  <p:notesMasterIdLst>
    <p:notesMasterId r:id="rId34"/>
  </p:notesMasterIdLst>
  <p:handoutMasterIdLst>
    <p:handoutMasterId r:id="rId35"/>
  </p:handoutMasterIdLst>
  <p:sldIdLst>
    <p:sldId id="287" r:id="rId2"/>
    <p:sldId id="292" r:id="rId3"/>
    <p:sldId id="319" r:id="rId4"/>
    <p:sldId id="299" r:id="rId5"/>
    <p:sldId id="333" r:id="rId6"/>
    <p:sldId id="334" r:id="rId7"/>
    <p:sldId id="348" r:id="rId8"/>
    <p:sldId id="350" r:id="rId9"/>
    <p:sldId id="314" r:id="rId10"/>
    <p:sldId id="356" r:id="rId11"/>
    <p:sldId id="360" r:id="rId12"/>
    <p:sldId id="335" r:id="rId13"/>
    <p:sldId id="306" r:id="rId14"/>
    <p:sldId id="337" r:id="rId15"/>
    <p:sldId id="315" r:id="rId16"/>
    <p:sldId id="338" r:id="rId17"/>
    <p:sldId id="340" r:id="rId18"/>
    <p:sldId id="341" r:id="rId19"/>
    <p:sldId id="345" r:id="rId20"/>
    <p:sldId id="352" r:id="rId21"/>
    <p:sldId id="271" r:id="rId22"/>
    <p:sldId id="355" r:id="rId23"/>
    <p:sldId id="354" r:id="rId24"/>
    <p:sldId id="343" r:id="rId25"/>
    <p:sldId id="312" r:id="rId26"/>
    <p:sldId id="353" r:id="rId27"/>
    <p:sldId id="316" r:id="rId28"/>
    <p:sldId id="359" r:id="rId29"/>
    <p:sldId id="272" r:id="rId30"/>
    <p:sldId id="358" r:id="rId31"/>
    <p:sldId id="290" r:id="rId32"/>
    <p:sldId id="286" r:id="rId33"/>
  </p:sldIdLst>
  <p:sldSz cx="9144000" cy="6858000" type="screen4x3"/>
  <p:notesSz cx="9144000" cy="6858000"/>
  <p:defaultTextStyle>
    <a:defPPr>
      <a:defRPr lang="en-GB"/>
    </a:defPPr>
    <a:lvl1pPr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742950" indent="-28575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11430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6002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20574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64781" autoAdjust="0"/>
  </p:normalViewPr>
  <p:slideViewPr>
    <p:cSldViewPr>
      <p:cViewPr varScale="1">
        <p:scale>
          <a:sx n="69" d="100"/>
          <a:sy n="69" d="100"/>
        </p:scale>
        <p:origin x="846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06"/>
    </p:cViewPr>
  </p:sorterViewPr>
  <p:notesViewPr>
    <p:cSldViewPr>
      <p:cViewPr varScale="1">
        <p:scale>
          <a:sx n="78" d="100"/>
          <a:sy n="78" d="100"/>
        </p:scale>
        <p:origin x="-726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9CF4-1B79-445E-A9DD-18E4346B04E0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1F4C-67EC-4919-A2FD-773465FB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95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389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7500" y="514350"/>
            <a:ext cx="3427413" cy="257016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219201" y="3257550"/>
            <a:ext cx="6703484" cy="30849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181601" y="6515100"/>
            <a:ext cx="3960284" cy="3417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FB3F487C-9E07-4C2E-8111-96B529F01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0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My name is Kent Schroeder. I am Language Technology Consultant for Africa Area.</a:t>
            </a:r>
          </a:p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I will be giving a basic overview of most of all the language software available to language development workers.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B9A809-E458-4189-9E63-AA97F331A552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6257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10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produced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 grammar sketch.  You save it as a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htm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file.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PAWS is an easy-to-use expert system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creating a grammar write-up. It runs on Windows. The user goes through PAWS answering questions and then produces the writer output (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).  The user loads this output in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and edits it.</a:t>
            </a:r>
          </a:p>
        </p:txBody>
      </p:sp>
    </p:spTree>
    <p:extLst>
      <p:ext uri="{BB962C8B-B14F-4D97-AF65-F5344CB8AC3E}">
        <p14:creationId xmlns:p14="http://schemas.microsoft.com/office/powerpoint/2010/main" val="39301654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11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produced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 grammar sketch.  You save it as a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htm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file.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PAWS is an easy-to-use expert system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creating a grammar write-up. It runs on Windows. The user goes through PAWS answering questions and then produces the writer output (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).  The user loads this output in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and edits it.</a:t>
            </a:r>
          </a:p>
        </p:txBody>
      </p:sp>
    </p:spTree>
    <p:extLst>
      <p:ext uri="{BB962C8B-B14F-4D97-AF65-F5344CB8AC3E}">
        <p14:creationId xmlns:p14="http://schemas.microsoft.com/office/powerpoint/2010/main" val="130359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9865992-B4DD-43D5-A84A-DFA202F00ECF}" type="slidenum">
              <a:rPr lang="en-US" smtClean="0">
                <a:ea typeface="ＭＳ Ｐゴシック" pitchFamily="34" charset="-128"/>
              </a:rPr>
              <a:pPr/>
              <a:t>12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C5EDF7-B0B5-4EFF-AAB7-624A9FE9F0B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915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704035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Adapt It is a program that assists the translator to do translation from a source language to the target language. It does a word by word translation, though it can handle phrases as well. It is most useful for getting a first draft of a translation quickly. It requires a good source text, that source language and target language are linguistically related, and the translator knows both languages well. Adapt It also works well for doing a back translation. Back translations are when a translation is performed back to a language that a consultant can check for accuracy.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Paratext is a program that uses USFM for storing its data. The program is free for SIL/WBT translators, but you must register with UBS before you can use the program (i.e. you need a registration code). One of its strong point is its facility for checking the consistency of the translation.  Paratext can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also be used to do adaptation and a back translation.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One of the strategies in use is to create a first draft with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Adapt_It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, then use Paratext to refine the draft towards a final translation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of all these programs is Scripture in the target language.</a:t>
            </a:r>
          </a:p>
        </p:txBody>
      </p:sp>
    </p:spTree>
    <p:extLst>
      <p:ext uri="{BB962C8B-B14F-4D97-AF65-F5344CB8AC3E}">
        <p14:creationId xmlns:p14="http://schemas.microsoft.com/office/powerpoint/2010/main" val="10156466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3662D86-F9D1-4A38-A185-340ED2776ACB}" type="slidenum">
              <a:rPr lang="en-US" smtClean="0">
                <a:ea typeface="ＭＳ Ｐゴシック" pitchFamily="34" charset="-128"/>
              </a:rPr>
              <a:pPr/>
              <a:t>13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DAEC59D-D453-4B26-A3FD-4AAC2F9443B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018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Paratext have a Scripture checks facility.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is checked Scripture in the target language.</a:t>
            </a:r>
          </a:p>
        </p:txBody>
      </p:sp>
    </p:spTree>
    <p:extLst>
      <p:ext uri="{BB962C8B-B14F-4D97-AF65-F5344CB8AC3E}">
        <p14:creationId xmlns:p14="http://schemas.microsoft.com/office/powerpoint/2010/main" val="2360331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1FCAB4-C91E-46E9-94C3-F427FA3E189A}" type="slidenum">
              <a:rPr lang="en-US" smtClean="0">
                <a:ea typeface="ＭＳ Ｐゴシック" pitchFamily="34" charset="-128"/>
              </a:rPr>
              <a:pPr/>
              <a:t>14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7F8A59-C0B8-43ED-B6E8-D084A0CB8DF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120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0" dirty="0" smtClean="0"/>
              <a:t>Publishing Assistant </a:t>
            </a:r>
            <a:r>
              <a:rPr lang="en-US" dirty="0" smtClean="0"/>
              <a:t>supports the typesetter in completing the tasks required to publish a Paratext USFM text. Publishing Assistant provides an interface for entering specifications for the Bible layout, and then automates nearly all of the layout operations </a:t>
            </a:r>
            <a:r>
              <a:rPr lang="en-US" dirty="0" err="1" smtClean="0"/>
              <a:t>cor</a:t>
            </a:r>
            <a:r>
              <a:rPr lang="en-US" dirty="0" smtClean="0"/>
              <a:t> Adobe </a:t>
            </a:r>
            <a:r>
              <a:rPr lang="en-US" dirty="0" err="1" smtClean="0"/>
              <a:t>InDesign</a:t>
            </a:r>
            <a:r>
              <a:rPr lang="en-US" dirty="0" smtClean="0"/>
              <a:t> that were previously done manually by the typesetter.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InDesign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the main program that SIL’s International Publishing Services uses for typesetting Scripture.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XeTex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another program for typesetting Scripture.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Pathway can also be used to publish Scripture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in various formats.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end results is publishable Scripture.</a:t>
            </a:r>
          </a:p>
        </p:txBody>
      </p:sp>
    </p:spTree>
    <p:extLst>
      <p:ext uri="{BB962C8B-B14F-4D97-AF65-F5344CB8AC3E}">
        <p14:creationId xmlns:p14="http://schemas.microsoft.com/office/powerpoint/2010/main" val="25467911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1FCAB4-C91E-46E9-94C3-F427FA3E189A}" type="slidenum">
              <a:rPr lang="en-US" smtClean="0">
                <a:ea typeface="ＭＳ Ｐゴシック" pitchFamily="34" charset="-128"/>
              </a:rPr>
              <a:pPr/>
              <a:t>15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7F8A59-C0B8-43ED-B6E8-D084A0CB8DF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120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One Story Editor is an collaboration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tool for One Story Projects.  It is used by the project facilitators and consultants.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One Story project consists of n stories with each story having m lines.  For each story, the application tracks the vernacular transcription and a free translation, anchors (scripture references supporting the line), inference testing questions and testing results.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The output is publishable stories.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86859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7E12B0F-69C3-427A-BDB3-A16E5B985C4B}" type="slidenum">
              <a:rPr lang="en-US" smtClean="0">
                <a:ea typeface="ＭＳ Ｐゴシック" pitchFamily="34" charset="-128"/>
              </a:rPr>
              <a:pPr/>
              <a:t>16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EC54CF-5AAF-4EA9-AF1E-FC9E526ABA27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222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PrimerPro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makes primer-making simple. It produces a tentative teaching order for graphemes (letter, digraph or consonant cluster). It makes story writing with a controlled vocabulary (using only graphemes which have been taught in the texts which accompany each lesson) a more pleasant, creative experience than before. PrimerPro does a lot of tedious work which native authors and literacy specialists traditionally had to do themselves. Now, the author retains all his creativity but is given a list of usable words for each lesson. Each story he writes can then be checked by PrimerPro.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Synphony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similar to PrimerPro.  It is easier to use, but less powerful.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literacy worker uses a publishing tool like MS Publisher for actually producing the final product, a basic primer.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49301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17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are two tools to assist you with layout task: Bloom and other desktop publishing software.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 end result is literacy materials in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the</a:t>
            </a: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 vernacular language.</a:t>
            </a:r>
          </a:p>
        </p:txBody>
      </p:sp>
    </p:spTree>
    <p:extLst>
      <p:ext uri="{BB962C8B-B14F-4D97-AF65-F5344CB8AC3E}">
        <p14:creationId xmlns:p14="http://schemas.microsoft.com/office/powerpoint/2010/main" val="2952123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18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err="1" smtClean="0">
                <a:latin typeface="Calibri" pitchFamily="34" charset="0"/>
                <a:ea typeface="ＭＳ Ｐゴシック" pitchFamily="1" charset="-128"/>
              </a:rPr>
              <a:t>PdfDroplet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is a simple little which does only one thing. </a:t>
            </a:r>
            <a:r>
              <a:rPr lang="en-US" baseline="0" dirty="0" smtClean="0">
                <a:latin typeface="Times New Roman" pitchFamily="16" charset="0"/>
                <a:ea typeface="+mn-ea"/>
              </a:rPr>
              <a:t>I</a:t>
            </a:r>
            <a:r>
              <a:rPr lang="en-US" dirty="0" smtClean="0"/>
              <a:t>t takes your PDF and gives you a new one, with the pages combined and reordered, ready for saving &amp; printing as booklets.  It can used</a:t>
            </a:r>
            <a:r>
              <a:rPr lang="en-US" baseline="0" dirty="0" smtClean="0"/>
              <a:t> pages laid out as A5 pages for printing on A4 paper.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Bloom can also produce A5 booklets reading for publishing.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4849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19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WordSurv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is an old tool for this task.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cs typeface="Arial" charset="0"/>
              </a:rPr>
              <a:t>Cog is a new tool for this task. </a:t>
            </a:r>
            <a:r>
              <a:rPr lang="en-US" dirty="0" smtClean="0"/>
              <a:t>Cog helps you compare languages using lexicostatistics and comparative linguistics techniques. It can be used to automate much of the process of comparing word lists from different language varieties.</a:t>
            </a:r>
            <a:endParaRPr lang="en-US" baseline="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884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475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20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Data Notebook helps the anthropologists  track and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analysis their anthropological findings.  It is part of FLEx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/>
              <a:t>SILKin</a:t>
            </a:r>
            <a:r>
              <a:rPr lang="en-US" dirty="0" smtClean="0"/>
              <a:t> is a tool designed to facilitate collection, analysis, and reporting of kinship terminologies</a:t>
            </a:r>
            <a:endParaRPr lang="en-US" baseline="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52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21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marR="0" indent="-228600" algn="l" defTabSz="457200" rtl="0" eaLnBrk="1" fontAlgn="base" latinLnBrk="0" hangingPunct="1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cs typeface="Arial" charset="0"/>
              </a:rPr>
              <a:t>RAMP is an application for packaging metadata and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resources for submission  to an institutional repository</a:t>
            </a: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404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22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r>
              <a:rPr lang="en-CA" sz="1200" kern="120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Scripture App Builder enables you to take Paratext Scripture files and turn them into fully functional Bible apps for Android phones and tablets. If you have a Paratext Scripture file it now takes only minutes to turn that into a functioning Android app. </a:t>
            </a:r>
            <a:endParaRPr lang="en-US" sz="1200" kern="1200" dirty="0" smtClean="0">
              <a:solidFill>
                <a:srgbClr val="000000"/>
              </a:solidFill>
              <a:latin typeface="Times New Roman" pitchFamily="16" charset="0"/>
              <a:ea typeface="+mn-ea"/>
              <a:cs typeface="+mn-cs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89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23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algn="l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Language</a:t>
            </a:r>
            <a:r>
              <a:rPr lang="en-US" baseline="0" dirty="0" smtClean="0"/>
              <a:t> Forge enables communities to collaborate in the development of  online dictionaries.</a:t>
            </a:r>
            <a:endParaRPr lang="en-US" dirty="0" smtClean="0"/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Scripture Forge enables communities to participate in the Scripture checking process like never before</a:t>
            </a: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8838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24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r>
              <a:rPr lang="en-US" dirty="0" err="1" smtClean="0"/>
              <a:t>HearThis</a:t>
            </a:r>
            <a:r>
              <a:rPr lang="en-US" dirty="0" smtClean="0"/>
              <a:t> makes Bible recording made easy. It provides a do-it-yourself alternative for communities wanting to get translated scripture text into audio form.</a:t>
            </a:r>
          </a:p>
          <a:p>
            <a:r>
              <a:rPr lang="en-US" dirty="0" err="1" smtClean="0"/>
              <a:t>HearThis</a:t>
            </a:r>
            <a:r>
              <a:rPr lang="en-US" dirty="0" smtClean="0"/>
              <a:t> automatically finds your translations and walks you through recording it, one bit at a time. 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5023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There are two tools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to assist you in language learning: 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Vocab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 Manager and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Anki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.  Both are a flashcards </a:t>
            </a:r>
            <a:r>
              <a:rPr lang="en-US" baseline="0" smtClean="0">
                <a:latin typeface="Calibri" pitchFamily="34" charset="0"/>
                <a:ea typeface="ＭＳ Ｐゴシック" pitchFamily="1" charset="-128"/>
              </a:rPr>
              <a:t>based system.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0979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err="1" smtClean="0">
                <a:latin typeface="Calibri" pitchFamily="34" charset="0"/>
                <a:ea typeface="ＭＳ Ｐゴシック" pitchFamily="1" charset="-128"/>
              </a:rPr>
              <a:t>SayMore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is a program for language documentation project management.  Language documentation is the raw linguistic data used for language description. Language documentation involves two categories of information:  documented events and native speakers involved in those events. 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SayMore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helps a documenter collect and organize these pieces of information including meta data.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846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7AAFA68-FF35-4EF8-85C6-76D7666097BB}" type="slidenum">
              <a:rPr lang="en-US" smtClean="0">
                <a:ea typeface="ＭＳ Ｐゴシック" pitchFamily="34" charset="-128"/>
              </a:rPr>
              <a:pPr/>
              <a:t>27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76CBCB-65E3-49B3-8806-6B844B08AE6D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837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myWorkSafe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is a simple and easy to use backup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backup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tool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for the “rice” farmers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.</a:t>
            </a:r>
            <a:r>
              <a:rPr lang="en-US" sz="1200" baseline="0" dirty="0" smtClean="0">
                <a:solidFill>
                  <a:srgbClr val="000000"/>
                </a:solidFill>
                <a:latin typeface="Times New Roman" pitchFamily="16" charset="0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myWorkSafe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doesn’t require any setup, just install it. Thereafter, it sits silently in the background. Then, whenever you plug in a USB key,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it </a:t>
            </a:r>
            <a:r>
              <a:rPr lang="en-US" sz="1200" baseline="0" dirty="0" err="1" smtClean="0">
                <a:solidFill>
                  <a:srgbClr val="000000"/>
                </a:solidFill>
                <a:latin typeface="Arial" pitchFamily="34" charset="0"/>
              </a:rPr>
              <a:t>begans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the backup.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763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5B2C2D9-D066-4697-8E68-594801604971}" type="slidenum">
              <a:rPr lang="en-US" smtClean="0">
                <a:ea typeface="ＭＳ Ｐゴシック" pitchFamily="34" charset="-128"/>
              </a:rPr>
              <a:pPr/>
              <a:t>28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911831-0793-4E32-9B68-E958F5A3FD10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632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SIL provides four Unicode fonts that are designed for language development work.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DoulosSIL</a:t>
            </a:r>
            <a:r>
              <a:rPr lang="en-US" dirty="0" smtClean="0">
                <a:latin typeface="Calibri" pitchFamily="34" charset="0"/>
                <a:cs typeface="Arial" charset="0"/>
              </a:rPr>
              <a:t> is a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font with a comprehensive set of characters needed for almost any Roman- or Cyrillic-based writing system (including IPA), whether for phonetic or orthographic needs.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CharisSIL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serif, proportionally-spaced font optimized for readability in long printed linguistics documents. It also has a full set of styles—regular, italic, bold, bold italic and so is more useful in general publishing than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DoulosSIL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AndikaNewBasic</a:t>
            </a:r>
            <a:r>
              <a:rPr lang="en-US" dirty="0" smtClean="0">
                <a:latin typeface="Calibri" pitchFamily="34" charset="0"/>
                <a:cs typeface="Arial" charset="0"/>
              </a:rPr>
              <a:t>  is a font designed for literacy materials.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Gentium</a:t>
            </a:r>
            <a:r>
              <a:rPr lang="en-US" dirty="0" smtClean="0">
                <a:latin typeface="Calibri" pitchFamily="34" charset="0"/>
                <a:cs typeface="Arial" charset="0"/>
              </a:rPr>
              <a:t> is a typeface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designed to enable the diverse ethnic group who use Latin, Cyrillic and Greek scripts to produce high-quality publications</a:t>
            </a:r>
            <a:endParaRPr lang="en-US" dirty="0" smtClean="0">
              <a:latin typeface="Calibri" pitchFamily="34" charset="0"/>
              <a:cs typeface="Arial" charset="0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180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5B2C2D9-D066-4697-8E68-594801604971}" type="slidenum">
              <a:rPr lang="en-US" smtClean="0">
                <a:ea typeface="ＭＳ Ｐゴシック" pitchFamily="34" charset="-128"/>
              </a:rPr>
              <a:pPr/>
              <a:t>29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911831-0793-4E32-9B68-E958F5A3FD10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632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SIL provides four Unicode fonts that are designed for language development work.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DoulosSIL</a:t>
            </a:r>
            <a:r>
              <a:rPr lang="en-US" dirty="0" smtClean="0">
                <a:latin typeface="Calibri" pitchFamily="34" charset="0"/>
                <a:cs typeface="Arial" charset="0"/>
              </a:rPr>
              <a:t> is a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font with a comprehensive set of characters needed for almost any Roman- or Cyrillic-based writing system (including IPA), whether for phonetic or orthographic needs.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CharisSIL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serif, proportionally-spaced font optimized for readability in long printed linguistics documents. It also has a full set of styles—regular, italic, bold, bold italic and so is more useful in general publishing than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DoulosSIL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AndikaNewBasic</a:t>
            </a:r>
            <a:r>
              <a:rPr lang="en-US" dirty="0" smtClean="0">
                <a:latin typeface="Calibri" pitchFamily="34" charset="0"/>
                <a:cs typeface="Arial" charset="0"/>
              </a:rPr>
              <a:t>  is a font designed for literacy materials.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Gentium</a:t>
            </a:r>
            <a:r>
              <a:rPr lang="en-US" dirty="0" smtClean="0">
                <a:latin typeface="Calibri" pitchFamily="34" charset="0"/>
                <a:cs typeface="Arial" charset="0"/>
              </a:rPr>
              <a:t> is a typeface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designed to enable the diverse ethnic group who use Latin, Cyrillic and Greek scripts to produce high-quality publications</a:t>
            </a:r>
            <a:endParaRPr lang="en-US" dirty="0" smtClean="0">
              <a:latin typeface="Calibri" pitchFamily="34" charset="0"/>
              <a:cs typeface="Arial" charset="0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09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Once an orthography is established, you can begin linguistics, translation and literacy.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These three activities can occur concurrently.</a:t>
            </a:r>
          </a:p>
        </p:txBody>
      </p:sp>
    </p:spTree>
    <p:extLst>
      <p:ext uri="{BB962C8B-B14F-4D97-AF65-F5344CB8AC3E}">
        <p14:creationId xmlns:p14="http://schemas.microsoft.com/office/powerpoint/2010/main" val="36020544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5B2C2D9-D066-4697-8E68-594801604971}" type="slidenum">
              <a:rPr lang="en-US" smtClean="0">
                <a:ea typeface="ＭＳ Ｐゴシック" pitchFamily="34" charset="-128"/>
              </a:rPr>
              <a:pPr/>
              <a:t>30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911831-0793-4E32-9B68-E958F5A3FD10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632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SIL provides four Unicode fonts that are designed for language development work.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DoulosSIL</a:t>
            </a:r>
            <a:r>
              <a:rPr lang="en-US" dirty="0" smtClean="0">
                <a:latin typeface="Calibri" pitchFamily="34" charset="0"/>
                <a:cs typeface="Arial" charset="0"/>
              </a:rPr>
              <a:t> is a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font with a comprehensive set of characters needed for almost any Roman- or Cyrillic-based writing system (including IPA), whether for phonetic or orthographic needs.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CharisSIL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serif, proportionally-spaced font optimized for readability in long printed linguistics documents. It also has a full set of styles—regular, italic, bold, bold italic and so is more useful in general publishing than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DoulosSIL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AndikaNewBasic</a:t>
            </a:r>
            <a:r>
              <a:rPr lang="en-US" dirty="0" smtClean="0">
                <a:latin typeface="Calibri" pitchFamily="34" charset="0"/>
                <a:cs typeface="Arial" charset="0"/>
              </a:rPr>
              <a:t>  is a font designed for literacy materials.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Gentium</a:t>
            </a:r>
            <a:r>
              <a:rPr lang="en-US" dirty="0" smtClean="0">
                <a:latin typeface="Calibri" pitchFamily="34" charset="0"/>
                <a:cs typeface="Arial" charset="0"/>
              </a:rPr>
              <a:t> is a typeface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designed to enable the diverse ethnic group who use Latin, Cyrillic and Greek scripts to produce high-quality publications</a:t>
            </a:r>
            <a:endParaRPr lang="en-US" dirty="0" smtClean="0">
              <a:latin typeface="Calibri" pitchFamily="34" charset="0"/>
              <a:cs typeface="Arial" charset="0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8381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D591E41-7466-4BA4-8234-5EA457C17DC9}" type="slidenum">
              <a:rPr lang="en-US" smtClean="0">
                <a:ea typeface="ＭＳ Ｐゴシック" pitchFamily="34" charset="-128"/>
              </a:rPr>
              <a:pPr/>
              <a:t>31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FB6A1C-7EEC-45F4-9666-8136617641F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27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727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23134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E46C07A-4D4A-4460-B47C-4FC5B8AEEA17}" type="slidenum">
              <a:rPr lang="en-US" smtClean="0">
                <a:ea typeface="ＭＳ Ｐゴシック" pitchFamily="34" charset="-128"/>
              </a:rPr>
              <a:pPr/>
              <a:t>32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BC31A2-8245-4EE5-8C44-2AC889FB8F2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2007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57EE97-09CC-408B-88C0-ADB774C7D944}" type="slidenum">
              <a:rPr lang="en-US" smtClean="0">
                <a:ea typeface="ＭＳ Ｐゴシック" pitchFamily="34" charset="-128"/>
              </a:rPr>
              <a:pPr/>
              <a:t>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7A62FD-F9C9-40D1-920D-815B2A241547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198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programs useful for these methods are FLEx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 </a:t>
            </a:r>
          </a:p>
          <a:p>
            <a:pPr marL="971550" lvl="1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and FLEx actually have semantic domain support built in. </a:t>
            </a:r>
          </a:p>
          <a:p>
            <a:pPr marL="971550" lvl="1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also supports the Africa comparative word list.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results of word collection is a word list that can be used for phonological analysis and as the beginning point of a dictionary.</a:t>
            </a:r>
          </a:p>
        </p:txBody>
      </p:sp>
    </p:spTree>
    <p:extLst>
      <p:ext uri="{BB962C8B-B14F-4D97-AF65-F5344CB8AC3E}">
        <p14:creationId xmlns:p14="http://schemas.microsoft.com/office/powerpoint/2010/main" val="1969399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82CFEE-0E51-4597-BE98-0D6CFA04691C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9CBE39-96F8-466B-A212-123E92E929FA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301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Both Phonology Assistant and the Phonology Template Editor and Search Tool (PTEST) and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Dekereve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can be used to assist the linguist with the phonological analysis of a language by indicating the sounds of the language and the environment in which they occur. Phonology Assistant supports IPA, while PTEST supports IPA and intuitive writing.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Speech Analyzer is a program that will play audio files and show the sound wave of an audio file. This is useful for determining what are the actual sounds of a word.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end product is a phonology statement which is a description of the sound system of a language.</a:t>
            </a:r>
          </a:p>
        </p:txBody>
      </p:sp>
    </p:spTree>
    <p:extLst>
      <p:ext uri="{BB962C8B-B14F-4D97-AF65-F5344CB8AC3E}">
        <p14:creationId xmlns:p14="http://schemas.microsoft.com/office/powerpoint/2010/main" val="4264454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70986C-CAA6-43CC-8FCB-EE11BFB929E0}" type="slidenum">
              <a:rPr lang="en-US" smtClean="0">
                <a:ea typeface="ＭＳ Ｐゴシック" pitchFamily="34" charset="-128"/>
              </a:rPr>
              <a:pPr/>
              <a:t>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996D5F6-7958-4868-88BA-639FC6C77C3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506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(also known as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FieldWorks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Language Explorer)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is a more powerful program than Toolbox and is much more linguistically aware.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simple and easy to use program designed for mother tongue translators to use. It stores its data as a LIFT file. It is very easy to move data to and from FLEX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of all these programs is a soft copy of the lexicon</a:t>
            </a:r>
          </a:p>
        </p:txBody>
      </p:sp>
    </p:spTree>
    <p:extLst>
      <p:ext uri="{BB962C8B-B14F-4D97-AF65-F5344CB8AC3E}">
        <p14:creationId xmlns:p14="http://schemas.microsoft.com/office/powerpoint/2010/main" val="3416928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162AC3-F825-4DC4-9331-7EF6B125A235}" type="slidenum">
              <a:rPr lang="en-US" smtClean="0">
                <a:ea typeface="ＭＳ Ｐゴシック" pitchFamily="34" charset="-128"/>
              </a:rPr>
              <a:pPr/>
              <a:t>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0537F6-6A70-4E19-AE2E-3C029ADC60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608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Lexique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Pro will accept a SFM file or a LIFT file as input and will produce a nice looking dictionary of various kinds either for the web or as a hard copy.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also format your dictionary into a nice publishable dictionary.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Pathway can be an add-on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FLEx and allows you to output the dictionary in various formats.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83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Now with the text charting feature of FLEx, linguists are able to do their charting in a more friendly environment that knows the kind of things a linguist wants to do with their charts.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purpose of the discourse analysis is to be able to understand what is the natural ways of saying things in a language.</a:t>
            </a:r>
          </a:p>
        </p:txBody>
      </p:sp>
    </p:spTree>
    <p:extLst>
      <p:ext uri="{BB962C8B-B14F-4D97-AF65-F5344CB8AC3E}">
        <p14:creationId xmlns:p14="http://schemas.microsoft.com/office/powerpoint/2010/main" val="1321822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produced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 grammar sketch.  You save it as a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htm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file.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PAWS is an easy-to-use expert system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creating a grammar write-up. It runs on Windows. The user goes through PAWS answering questions and then produces the writer output (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).  The user loads this output in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and edits it.</a:t>
            </a:r>
          </a:p>
        </p:txBody>
      </p:sp>
    </p:spTree>
    <p:extLst>
      <p:ext uri="{BB962C8B-B14F-4D97-AF65-F5344CB8AC3E}">
        <p14:creationId xmlns:p14="http://schemas.microsoft.com/office/powerpoint/2010/main" val="281315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D187-3149-44F9-B704-F0A9E3CD7AC1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C74B-E060-4DAE-8399-74DA65937C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56" y="-4665"/>
            <a:ext cx="724044" cy="79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5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49B0-8FC2-4220-B972-12F27740A93B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4192-40B7-46AC-8341-F72380D3706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1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EDA51-3AE3-4FD6-B4C9-7C7D82960113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D6512-FE37-46DA-A4DC-CED7B27A9A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44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2D9A-A9E6-4A55-8849-7D7AF5389A06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481CB-CB88-4C38-A13D-D8C0DD5AE0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95982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E824E-56AE-453C-8C57-6488849EA896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AC9E8-D778-440E-A138-D8EC53ED8D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3079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DB102-90F7-4E25-B639-5D28CDC4A075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A1093-0444-47F9-9625-4E279E86DA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0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214F5-88C1-42F1-93CE-78886D3FE186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C40A-4E2B-44FB-8B09-A67D4158AB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7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9FEB1-C2E7-4AC4-856F-0CC386256BF6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C2DCB-3E6D-40A3-B820-1B289908B1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3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5AB-D25C-45DA-9C17-EE677EC65AE4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5B56-3A4E-4123-B61A-8FA88724B8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5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E60BE-10A3-4DC4-8A3B-01C009EBD1F5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F69E4-A74C-48DA-958B-FBA4ACC230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8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52AB-F73E-4977-843B-6F0F095FC278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7EB4-A493-4CF8-9EF7-78536828DA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37E2A-8B78-4F72-B03A-268A3F53B49B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522A-ACEE-4C6C-8CE8-066E8A0BAA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70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AC6A-F8F9-48FC-9FA0-CA0E4DCC82EF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02534-A14B-40D8-A9E3-106033F826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954299C-C881-48C5-A531-7791156618B6}" type="datetime4">
              <a:rPr lang="en-US" smtClean="0"/>
              <a:pPr>
                <a:defRPr/>
              </a:pPr>
              <a:t>March 9, 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03FCA1-2C1D-4396-A89A-62084C214B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87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lingpaper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lingtre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dapt-it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aratext.org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transcelerato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pathway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primerpro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bloomlibrary.org/landin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ordsurv.cse.taylor.edu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fieldworks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oftware.sil.org/silkin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scriptureappbuilder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languageforge.org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webonary.org/" TargetMode="External"/><Relationship Id="rId4" Type="http://schemas.openxmlformats.org/officeDocument/2006/relationships/hyperlink" Target="https://scriptureforge.org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hearthis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oftware.sil.org/glyssen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saymore.palaso.org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scripts.sil.org/enccnvtrs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keyman.com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software.sil.org/products/" TargetMode="External"/><Relationship Id="rId3" Type="http://schemas.openxmlformats.org/officeDocument/2006/relationships/hyperlink" Target="http://scripts.sil.org/cms/scripts/page.php?site_id=nrsi&amp;id=" TargetMode="External"/><Relationship Id="rId7" Type="http://schemas.openxmlformats.org/officeDocument/2006/relationships/hyperlink" Target="https://vimeo.com/lingtransoft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ingtran.net/LingTranSoft+Wiki" TargetMode="External"/><Relationship Id="rId5" Type="http://schemas.openxmlformats.org/officeDocument/2006/relationships/hyperlink" Target="http://lingtransoft.info/" TargetMode="External"/><Relationship Id="rId4" Type="http://schemas.openxmlformats.org/officeDocument/2006/relationships/hyperlink" Target="http://paratext.org/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phonologyassistant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fieldwork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esay.palaso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xiquepro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oftware.sil.org/dictionaryappbuilder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oftware.sil.org/paw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458200" cy="1165225"/>
          </a:xfrm>
        </p:spPr>
        <p:txBody>
          <a:bodyPr/>
          <a:lstStyle/>
          <a:p>
            <a:r>
              <a:rPr lang="en-US" dirty="0" smtClean="0"/>
              <a:t>   Language Software Overview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76600" y="2895600"/>
            <a:ext cx="3962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Kent Schroeder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SIL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Africa 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2017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</p:txBody>
      </p:sp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114800"/>
            <a:ext cx="1828800" cy="2495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4419600"/>
            <a:ext cx="2197100" cy="213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  <a:ea typeface="ＭＳ Ｐゴシック" pitchFamily="1" charset="-128"/>
              </a:rPr>
              <a:t>XLIngPaper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</a:rPr>
              <a:t> (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  <a:hlinkClick r:id="rId3"/>
              </a:rPr>
              <a:t>http://www.xlingpaper.org/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</a:rPr>
              <a:t>)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Description</a:t>
            </a:r>
            <a:endParaRPr lang="en-US" dirty="0">
              <a:solidFill>
                <a:schemeClr val="tx1"/>
              </a:solidFill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For publishing linguistics papers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  <a:endParaRPr lang="en-US" dirty="0" smtClean="0">
              <a:solidFill>
                <a:schemeClr val="tx1"/>
              </a:solidFill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Html, Pdf, </a:t>
            </a:r>
            <a:r>
              <a:rPr lang="en-US" sz="2400" dirty="0" err="1" smtClean="0">
                <a:solidFill>
                  <a:schemeClr val="tx1"/>
                </a:solidFill>
              </a:rPr>
              <a:t>Epub</a:t>
            </a:r>
            <a:r>
              <a:rPr lang="en-US" sz="2400" dirty="0" smtClean="0">
                <a:solidFill>
                  <a:schemeClr val="tx1"/>
                </a:solidFill>
              </a:rPr>
              <a:t>, doc, </a:t>
            </a:r>
            <a:r>
              <a:rPr lang="en-US" sz="2400" dirty="0" err="1" smtClean="0">
                <a:solidFill>
                  <a:schemeClr val="tx1"/>
                </a:solidFill>
              </a:rPr>
              <a:t>odt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984142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</a:t>
            </a:r>
            <a:r>
              <a:rPr lang="en-US" sz="4400" dirty="0" smtClean="0">
                <a:solidFill>
                  <a:schemeClr val="tx1"/>
                </a:solidFill>
                <a:latin typeface="+mj-lt"/>
              </a:rPr>
              <a:t>Publishing</a:t>
            </a:r>
            <a:endParaRPr lang="en-US"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578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LingTree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http://software.sil.org/lingtree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Description</a:t>
            </a:r>
            <a:endParaRPr lang="en-US" dirty="0">
              <a:solidFill>
                <a:schemeClr val="tx1"/>
              </a:solidFill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Describes a linguistic tree and produces a graphic image of it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  <a:endParaRPr lang="en-US" dirty="0" smtClean="0">
              <a:solidFill>
                <a:schemeClr val="tx1"/>
              </a:solidFill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b</a:t>
            </a:r>
            <a:r>
              <a:rPr lang="en-US" sz="2400" dirty="0" smtClean="0">
                <a:solidFill>
                  <a:schemeClr val="tx1"/>
                </a:solidFill>
              </a:rPr>
              <a:t>mp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emf</a:t>
            </a:r>
            <a:r>
              <a:rPr lang="en-US" sz="2400" dirty="0">
                <a:solidFill>
                  <a:schemeClr val="tx1"/>
                </a:solidFill>
              </a:rPr>
              <a:t>, jpg, </a:t>
            </a:r>
            <a:r>
              <a:rPr lang="en-US" sz="2400" dirty="0" err="1">
                <a:solidFill>
                  <a:schemeClr val="tx1"/>
                </a:solidFill>
              </a:rPr>
              <a:t>png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tif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2400" dirty="0" err="1" smtClean="0">
                <a:solidFill>
                  <a:schemeClr val="tx1"/>
                </a:solidFill>
              </a:rPr>
              <a:t>svg</a:t>
            </a:r>
            <a:r>
              <a:rPr lang="en-US" sz="2400" dirty="0" smtClean="0">
                <a:solidFill>
                  <a:schemeClr val="tx1"/>
                </a:solidFill>
              </a:rPr>
              <a:t> formats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</a:t>
            </a:r>
            <a:r>
              <a:rPr lang="en-US" sz="4400" dirty="0" smtClean="0">
                <a:solidFill>
                  <a:schemeClr val="tx1"/>
                </a:solidFill>
                <a:latin typeface="+mj-lt"/>
              </a:rPr>
              <a:t>General</a:t>
            </a:r>
            <a:endParaRPr lang="en-US"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522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27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Input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source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(scripture editing)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Adapt_It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https://adapt-it.org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Paratext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http://paratext.org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Render (audio)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target language</a:t>
            </a:r>
          </a:p>
          <a:p>
            <a:pPr marL="341313" indent="-341313" algn="l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Editing</a:t>
            </a:r>
          </a:p>
        </p:txBody>
      </p:sp>
      <p:sp>
        <p:nvSpPr>
          <p:cNvPr id="122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52CEFAF-51CD-4D0C-8674-5888F1BCD0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22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22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05C84-20C0-40BD-BE34-630053775777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  <a:cs typeface="Arial" pitchFamily="34" charset="0"/>
              </a:rPr>
              <a:t>Software (scripture checks)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Paratext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Transcelerator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- Paratext plugin (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://software.sil.org/transcelerator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Forge (web based)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Checked Scripture in target language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Checking</a:t>
            </a:r>
          </a:p>
        </p:txBody>
      </p:sp>
      <p:sp>
        <p:nvSpPr>
          <p:cNvPr id="1331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06B1A85-FBCB-4741-B513-2469C1DED011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331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331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AF17CD-A8E9-4F7D-B58F-9375785FBA46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Checked 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Software (scripture 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Publishing Assistant (UBS)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InDesign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XeTex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Pathway (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http://software.sil.org/pathway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Published Scripture</a:t>
            </a: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Publishing</a:t>
            </a:r>
          </a:p>
        </p:txBody>
      </p:sp>
      <p:sp>
        <p:nvSpPr>
          <p:cNvPr id="1434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41D5BD0-E765-4FF8-A6E4-79375DCD7D5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434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4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613C7A-E2DB-46C5-8052-EC390BF03A2D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Software (editing)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Calibri" pitchFamily="34" charset="0"/>
              </a:rPr>
              <a:t>OneStory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 Editor – Collaboration tool for One Story projects.  A project has n stories and each story has m  lines.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For each line track 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Vernacular transcription and free translation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Anchors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Testing questions and results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Output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Publishable stories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OneStory</a:t>
            </a:r>
            <a:endParaRPr lang="en-US" sz="4400" dirty="0" smtClean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434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41D5BD0-E765-4FF8-A6E4-79375DCD7D5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434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4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613C7A-E2DB-46C5-8052-EC390BF03A2D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Dictionary (word list)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Text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 (primer writing)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PrimerPro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http://software.sil.org/primerpro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Synphony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Desktop Publishing Software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Basic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Primer / MLE materials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Primers</a:t>
            </a:r>
          </a:p>
        </p:txBody>
      </p:sp>
      <p:sp>
        <p:nvSpPr>
          <p:cNvPr id="1536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A91B13C-0C68-4688-B15A-8270619A954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536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36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295009-6109-456C-9EAA-B425E732C46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Text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Desktop Publishing 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Bloom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http://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bloomlibrary.org/landing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Literacy materials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ea typeface="ＭＳ Ｐゴシック" pitchFamily="1" charset="-128"/>
              </a:rPr>
              <a:t>–  </a:t>
            </a:r>
            <a:r>
              <a:rPr lang="en-US" sz="4400" dirty="0" smtClean="0">
                <a:solidFill>
                  <a:schemeClr val="tx1"/>
                </a:solidFill>
                <a:ea typeface="ＭＳ Ｐゴシック" pitchFamily="1" charset="-128"/>
              </a:rPr>
              <a:t>Reading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Materials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PDF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file, Word document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PDFDroplet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Bloom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Reading App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Builder (http://software.sil.org/readingappbuilder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/)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PDF file as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booklets,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Epub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Apk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Publishing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Lists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WordSurv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7 (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://wordsurv.cse.taylor.edu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Cog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list comparison using comparative linguistics techniques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Assessment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 Will Learn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r>
              <a:rPr lang="en-US" dirty="0" smtClean="0"/>
              <a:t>Which software to use for a given language development task.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503" y="4086895"/>
            <a:ext cx="803343" cy="803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5222943"/>
            <a:ext cx="725902" cy="6979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250" y="3957169"/>
            <a:ext cx="803343" cy="8033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493" y="4890238"/>
            <a:ext cx="522907" cy="7022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035" y="5165837"/>
            <a:ext cx="752580" cy="7906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615" y="4216619"/>
            <a:ext cx="543893" cy="5438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366" y="5166613"/>
            <a:ext cx="753815" cy="7538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469" y="3987424"/>
            <a:ext cx="643364" cy="6433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137" y="4735243"/>
            <a:ext cx="802155" cy="802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Anthropological 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FLEx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(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  <a:hlinkClick r:id="rId3"/>
              </a:rPr>
              <a:t>http://software.sil.org/fieldworks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SILKin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http://software.sil.org/silkin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Analysis of the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Anthropology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Metadata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Resource to be archived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RAMP &amp; REAP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Resource with metadata stored in SIL’s Language &amp; Culture Archive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Archiving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Paratext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project (SFM format)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DBL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project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document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Scripture  App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Builder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http://software.sil.org/scriptureappbuilder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Android App of Scripture in a given language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Scripture Digital Publishing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675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Language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Forge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https://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languageforge.org/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Web based collaboration for building dictionaries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Scripture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Forge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https://scriptureforge.org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Web based collaboration for Scripture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checking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</a:rPr>
              <a:t>Webonary 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n-US" sz="2400" dirty="0">
                <a:solidFill>
                  <a:schemeClr val="tx1"/>
                </a:solidFill>
                <a:hlinkClick r:id="rId5"/>
              </a:rPr>
              <a:t>http://www.webonary.org</a:t>
            </a:r>
            <a:r>
              <a:rPr lang="en-US" sz="2400" dirty="0" smtClean="0">
                <a:solidFill>
                  <a:schemeClr val="tx1"/>
                </a:solidFill>
                <a:hlinkClick r:id="rId5"/>
              </a:rPr>
              <a:t>/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 Web based </a:t>
            </a:r>
            <a:r>
              <a:rPr lang="en-US" sz="2400" dirty="0" smtClean="0">
                <a:solidFill>
                  <a:schemeClr val="tx1"/>
                </a:solidFill>
              </a:rPr>
              <a:t>publishing of dictionaries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1" indent="0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Web based tools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USFM text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HearThis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http://software.sil.org/hearthis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Glyssen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http://software.sil.org/glyssen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Audio File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3820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Scripture on Audio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2514600"/>
            <a:ext cx="73914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Purpose </a:t>
            </a:r>
          </a:p>
          <a:p>
            <a:pPr marL="741363" lvl="2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To assist you in learning a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Vocab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Manager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Anki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8077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Learning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447800" y="2514600"/>
            <a:ext cx="73914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Purpose </a:t>
            </a:r>
          </a:p>
          <a:p>
            <a:pPr marL="741363" lvl="2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To assist you in managing language documentation data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Events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People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SayMore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http://saymore.palaso.org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80772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Documentation</a:t>
            </a:r>
          </a:p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Project Management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12954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</a:rPr>
              <a:t>myWorkSafe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 – simple and easy to  use backup tool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Super Simple Backup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for Rice Farmers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(and their foreign friends)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Backup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2150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C177CCCF-737D-43C1-9E17-CA21FBC1FB0F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2150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151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F30EE6-4BEC-4F92-9C07-96400572E38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Doulos SIL" pitchFamily="2" charset="0"/>
                <a:cs typeface="Doulos SIL" pitchFamily="2" charset="0"/>
              </a:rPr>
              <a:t>SIL Converters 4.0</a:t>
            </a:r>
            <a:endParaRPr lang="en-US" dirty="0">
              <a:solidFill>
                <a:schemeClr val="tx1"/>
              </a:solidFill>
              <a:latin typeface="+mn-lt"/>
              <a:ea typeface="Doulos SIL" pitchFamily="2" charset="0"/>
              <a:cs typeface="Doulos SIL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		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Legacy -&gt; Unicode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	Unicode -&gt; Unicode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	ICU Transliterations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</a:rPr>
              <a:t>Use </a:t>
            </a:r>
            <a:r>
              <a:rPr lang="en-US" dirty="0" err="1" smtClean="0">
                <a:solidFill>
                  <a:schemeClr val="tx1"/>
                </a:solidFill>
              </a:rPr>
              <a:t>TECkit</a:t>
            </a:r>
            <a:r>
              <a:rPr lang="en-US" dirty="0" smtClean="0">
                <a:solidFill>
                  <a:schemeClr val="tx1"/>
                </a:solidFill>
              </a:rPr>
              <a:t> maps and CC tables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3"/>
              </a:rPr>
              <a:t>http:/scripts.sil.org/</a:t>
            </a:r>
            <a:r>
              <a:rPr lang="en-US" dirty="0" err="1" smtClean="0">
                <a:solidFill>
                  <a:schemeClr val="tx1"/>
                </a:solidFill>
                <a:hlinkClick r:id="rId3"/>
              </a:rPr>
              <a:t>enccnvtrs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SIL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Converters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946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CBABB2F-530D-47E3-A304-F693B23F967C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946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6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8D007-0571-4C59-9524-87D39DF8F170}" type="slidenum">
              <a:rPr lang="en-US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396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Doulos SIL" pitchFamily="2" charset="0"/>
                <a:ea typeface="Doulos SIL" pitchFamily="2" charset="0"/>
                <a:cs typeface="Doulos SIL" pitchFamily="2" charset="0"/>
              </a:rPr>
              <a:t>DoulosSIL font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linguistic work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haris SIL" pitchFamily="2" charset="0"/>
                <a:ea typeface="Charis SIL" pitchFamily="2" charset="0"/>
                <a:cs typeface="Charis SIL" pitchFamily="2" charset="0"/>
              </a:rPr>
              <a:t>CharisSIL font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publishing and linguistic work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 smtClean="0">
                <a:solidFill>
                  <a:schemeClr val="tx1"/>
                </a:solidFill>
                <a:latin typeface="Andika" pitchFamily="2" charset="0"/>
                <a:ea typeface="Andika" pitchFamily="2" charset="0"/>
                <a:cs typeface="Andika" pitchFamily="2" charset="0"/>
              </a:rPr>
              <a:t>Andika</a:t>
            </a:r>
            <a:r>
              <a:rPr lang="en-US" dirty="0" smtClean="0">
                <a:solidFill>
                  <a:schemeClr val="tx1"/>
                </a:solidFill>
                <a:latin typeface="Andika" pitchFamily="2" charset="0"/>
                <a:ea typeface="Andika" pitchFamily="2" charset="0"/>
                <a:cs typeface="Andika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ndika" pitchFamily="2" charset="0"/>
                <a:ea typeface="Andika" pitchFamily="2" charset="0"/>
                <a:cs typeface="Andika" pitchFamily="2" charset="0"/>
              </a:rPr>
              <a:t>font</a:t>
            </a:r>
            <a:endParaRPr lang="en-US" dirty="0">
              <a:solidFill>
                <a:schemeClr val="tx1"/>
              </a:solidFill>
              <a:latin typeface="Andika" pitchFamily="2" charset="0"/>
              <a:ea typeface="Andika" pitchFamily="2" charset="0"/>
              <a:cs typeface="Andika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literacy work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>
                <a:solidFill>
                  <a:schemeClr val="tx1"/>
                </a:solidFill>
                <a:latin typeface="Gentium" pitchFamily="2" charset="0"/>
              </a:rPr>
              <a:t>Gentium</a:t>
            </a:r>
            <a:r>
              <a:rPr lang="en-US" dirty="0">
                <a:solidFill>
                  <a:schemeClr val="tx1"/>
                </a:solidFill>
                <a:latin typeface="Gentium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ntium" pitchFamily="2" charset="0"/>
              </a:rPr>
              <a:t>font</a:t>
            </a:r>
            <a:endParaRPr lang="en-US" dirty="0">
              <a:solidFill>
                <a:schemeClr val="tx1"/>
              </a:solidFill>
              <a:latin typeface="Gentium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SIL Unicode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Fonts</a:t>
            </a:r>
          </a:p>
        </p:txBody>
      </p:sp>
      <p:sp>
        <p:nvSpPr>
          <p:cNvPr id="1946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CBABB2F-530D-47E3-A304-F693B23F967C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946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6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8D007-0571-4C59-9524-87D39DF8F170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Linguistics</a:t>
            </a: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Word Collection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Orthography Process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Translation</a:t>
            </a: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Literacy</a:t>
            </a: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Doulos SIL" pitchFamily="2" charset="0"/>
                <a:cs typeface="Doulos SIL" pitchFamily="2" charset="0"/>
              </a:rPr>
              <a:t>Keyman (</a:t>
            </a:r>
            <a:r>
              <a:rPr lang="en-US" dirty="0">
                <a:solidFill>
                  <a:schemeClr val="tx1"/>
                </a:solidFill>
                <a:latin typeface="+mn-lt"/>
                <a:ea typeface="Doulos SIL" pitchFamily="2" charset="0"/>
                <a:cs typeface="Doulos SIL" pitchFamily="2" charset="0"/>
                <a:hlinkClick r:id="rId3"/>
              </a:rPr>
              <a:t>http://keyman.com/</a:t>
            </a:r>
            <a:r>
              <a:rPr lang="en-US" dirty="0">
                <a:solidFill>
                  <a:schemeClr val="tx1"/>
                </a:solidFill>
                <a:latin typeface="+mn-lt"/>
                <a:ea typeface="Doulos SIL" pitchFamily="2" charset="0"/>
                <a:cs typeface="Doulos SIL" pitchFamily="2" charset="0"/>
              </a:rPr>
              <a:t>)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>
                <a:solidFill>
                  <a:schemeClr val="tx1"/>
                </a:solidFill>
              </a:rPr>
              <a:t>		</a:t>
            </a:r>
            <a:r>
              <a:rPr lang="en-US" sz="2400" dirty="0" smtClean="0">
                <a:solidFill>
                  <a:schemeClr val="tx1"/>
                </a:solidFill>
              </a:rPr>
              <a:t>East African Unicode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	Others</a:t>
            </a:r>
            <a:endParaRPr lang="en-US" sz="2400" dirty="0">
              <a:solidFill>
                <a:schemeClr val="tx1"/>
              </a:solidFill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Charis SIL" pitchFamily="2" charset="0"/>
                <a:cs typeface="Charis SIL" pitchFamily="2" charset="0"/>
              </a:rPr>
              <a:t>MSKLC</a:t>
            </a:r>
            <a:endParaRPr lang="en-US" dirty="0">
              <a:solidFill>
                <a:schemeClr val="tx1"/>
              </a:solidFill>
              <a:latin typeface="+mn-lt"/>
              <a:ea typeface="Charis SIL" pitchFamily="2" charset="0"/>
              <a:cs typeface="Charis SIL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	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Africa01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Charis SIL" pitchFamily="2" charset="0"/>
                <a:cs typeface="Charis SIL" pitchFamily="2" charset="0"/>
              </a:rPr>
              <a:t>Ukelele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Charis SIL" pitchFamily="2" charset="0"/>
                <a:cs typeface="Charis SIL" pitchFamily="2" charset="0"/>
              </a:rPr>
              <a:t> (scripts.sil.org/ukulele)</a:t>
            </a:r>
            <a:endParaRPr lang="en-US" dirty="0">
              <a:solidFill>
                <a:schemeClr val="tx1"/>
              </a:solidFill>
              <a:latin typeface="+mn-lt"/>
              <a:ea typeface="Charis SIL" pitchFamily="2" charset="0"/>
              <a:cs typeface="Charis SIL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4000" dirty="0">
                <a:solidFill>
                  <a:schemeClr val="tx1"/>
                </a:solidFill>
              </a:rPr>
              <a:t>		</a:t>
            </a:r>
            <a:r>
              <a:rPr lang="en-US" sz="2400" dirty="0" smtClean="0">
                <a:solidFill>
                  <a:schemeClr val="tx1"/>
                </a:solidFill>
              </a:rPr>
              <a:t>Mac OS X</a:t>
            </a:r>
            <a:endParaRPr lang="en-US" sz="2400" dirty="0">
              <a:solidFill>
                <a:schemeClr val="tx1"/>
              </a:solidFill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Keyboards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946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CBABB2F-530D-47E3-A304-F693B23F967C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946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6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8D007-0571-4C59-9524-87D39DF8F170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456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  <a:hlinkClick r:id="rId3"/>
              </a:rPr>
              <a:t>scripts.sil.org</a:t>
            </a: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  <a:hlinkClick r:id="rId4"/>
              </a:rPr>
              <a:t>paratext.org</a:t>
            </a: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5"/>
              </a:rPr>
              <a:t>lingtransoft.info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6"/>
              </a:rPr>
              <a:t>lingtran.net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7"/>
              </a:rPr>
              <a:t>vimeo.com/</a:t>
            </a:r>
            <a:r>
              <a:rPr lang="en-US" dirty="0" err="1" smtClean="0">
                <a:solidFill>
                  <a:schemeClr val="tx1"/>
                </a:solidFill>
                <a:hlinkClick r:id="rId7"/>
              </a:rPr>
              <a:t>lingtransoft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mtClean="0">
                <a:solidFill>
                  <a:schemeClr val="tx1"/>
                </a:solidFill>
                <a:hlinkClick r:id="rId8"/>
              </a:rPr>
              <a:t>http</a:t>
            </a:r>
            <a:r>
              <a:rPr lang="en-US" dirty="0">
                <a:solidFill>
                  <a:schemeClr val="tx1"/>
                </a:solidFill>
                <a:hlinkClick r:id="rId8"/>
              </a:rPr>
              <a:t>://software.sil.org/products/</a:t>
            </a:r>
            <a:endParaRPr lang="en-US" dirty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762000" y="838200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chemeClr val="tx1"/>
                </a:solidFill>
                <a:latin typeface="Calibri" pitchFamily="34" charset="0"/>
              </a:rPr>
              <a:t>Useful Web Sites</a:t>
            </a:r>
          </a:p>
        </p:txBody>
      </p:sp>
      <p:sp>
        <p:nvSpPr>
          <p:cNvPr id="358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E6A614B-47B4-4681-B8F7-EF545D902393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358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58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BF0986-2A19-4735-A78B-CCCC7522186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56388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762000" y="838200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chemeClr val="tx1"/>
                </a:solidFill>
                <a:latin typeface="Calibri" pitchFamily="34" charset="0"/>
              </a:rPr>
              <a:t>Questions?</a:t>
            </a:r>
          </a:p>
        </p:txBody>
      </p:sp>
      <p:sp>
        <p:nvSpPr>
          <p:cNvPr id="378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D825A558-E2EB-4667-97C8-F07CB34FFA13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378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78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48F5C5-8E2C-4652-9A62-655EFAD11B58}" type="slidenum">
              <a:rPr lang="en-US"/>
              <a:pPr/>
              <a:t>32</a:t>
            </a:fld>
            <a:endParaRPr lang="en-US"/>
          </a:p>
        </p:txBody>
      </p:sp>
      <p:pic>
        <p:nvPicPr>
          <p:cNvPr id="2050" name="Picture 2" descr="Question 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Methods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1700 Africa Comparative Word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List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MLE 4000 Word List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Rapid Word Collection:</a:t>
            </a: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FieldWorks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Language Explorer (FLEx)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WeSay</a:t>
            </a: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Word List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Word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Collection</a:t>
            </a:r>
          </a:p>
        </p:txBody>
      </p:sp>
      <p:sp>
        <p:nvSpPr>
          <p:cNvPr id="512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512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FF77CC-028D-48DA-9899-FB9432D16D1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International Phonetic Alphabet (IPA) Writing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Intuitive Writing</a:t>
            </a: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Phonology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Assistant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http://software.sil.org/phonologyassistant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PTEST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Dekereve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Speech Analyzer</a:t>
            </a: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Phonology Statement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>
                <a:schemeClr val="tx1"/>
              </a:buClr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6148" name="Date Placeholder 1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38DB031-B9B3-405A-8C58-135D3C60B34F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6149" name="Footer Placeholder 1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6150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89F825-2B56-4B0C-BF89-F50369962E1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Word List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(Lexicon Editing)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http://software.sil.org/fieldworks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WeSay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4"/>
              </a:rPr>
              <a:t>http://wesay.palaso.org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Language Forge (web based)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819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853C9E3-A434-4F70-8272-8004B39CBF0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819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819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FDD51-F78D-40F6-BDA2-84918DBC931B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87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Lexique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Pro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http://www.lexiquepro.com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Pathway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Dictionary App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Builder (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4"/>
              </a:rPr>
              <a:t>http://software.sil.org/dictionaryappbuilder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  <a:hlinkClick r:id="rId4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Publishable dictionary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922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23D6E-CF28-4906-A698-BD6B70EE0C4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Text/stories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(text charting)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Natural Language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Discourse</a:t>
            </a: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HTML (uses </a:t>
            </a:r>
            <a:r>
              <a:rPr lang="en-US" sz="2400" dirty="0" err="1" smtClean="0">
                <a:solidFill>
                  <a:schemeClr val="tx1"/>
                </a:solidFill>
                <a:ea typeface="ＭＳ Ｐゴシック" pitchFamily="1" charset="-128"/>
              </a:rPr>
              <a:t>XlingPaper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)</a:t>
            </a:r>
            <a:endParaRPr lang="en-US" sz="2400" dirty="0" smtClean="0">
              <a:solidFill>
                <a:schemeClr val="tx1"/>
              </a:solidFill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Software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PAWS 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</a:rPr>
              <a:t> (</a:t>
            </a:r>
            <a:r>
              <a:rPr lang="en-US" sz="2400" dirty="0">
                <a:solidFill>
                  <a:schemeClr val="tx1"/>
                </a:solidFill>
                <a:ea typeface="ＭＳ Ｐゴシック" pitchFamily="1" charset="-128"/>
                <a:hlinkClick r:id="rId3"/>
              </a:rPr>
              <a:t>http://software.sil.org/paws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  <a:hlinkClick r:id="rId3"/>
              </a:rPr>
              <a:t>/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)</a:t>
            </a:r>
            <a:endParaRPr lang="en-US" sz="2400" dirty="0">
              <a:solidFill>
                <a:schemeClr val="tx1"/>
              </a:solidFill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  <a:endParaRPr lang="en-US" dirty="0" smtClean="0">
              <a:solidFill>
                <a:schemeClr val="tx1"/>
              </a:solidFill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ＭＳ Ｐゴシック" pitchFamily="1" charset="-128"/>
              </a:rPr>
              <a:t>XLingPaper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format  (XML)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</a:t>
            </a:r>
            <a:r>
              <a:rPr lang="en-US" sz="4400" dirty="0" smtClean="0">
                <a:solidFill>
                  <a:schemeClr val="tx1"/>
                </a:solidFill>
                <a:latin typeface="+mj-lt"/>
              </a:rPr>
              <a:t>Grammar</a:t>
            </a:r>
            <a:endParaRPr lang="en-US"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9, 2017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7767</TotalTime>
  <Words>2752</Words>
  <Application>Microsoft Office PowerPoint</Application>
  <PresentationFormat>On-screen Show (4:3)</PresentationFormat>
  <Paragraphs>445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ＭＳ Ｐゴシック</vt:lpstr>
      <vt:lpstr>Andika</vt:lpstr>
      <vt:lpstr>Arial</vt:lpstr>
      <vt:lpstr>Calibri</vt:lpstr>
      <vt:lpstr>Charis SIL</vt:lpstr>
      <vt:lpstr>Doulos SIL</vt:lpstr>
      <vt:lpstr>Gentium</vt:lpstr>
      <vt:lpstr>Times New Roman</vt:lpstr>
      <vt:lpstr>Blank Presentation</vt:lpstr>
      <vt:lpstr>   Language Software Overview</vt:lpstr>
      <vt:lpstr>You Will Learn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Kirby O'Brien</dc:creator>
  <cp:lastModifiedBy>Kent Schroeder</cp:lastModifiedBy>
  <cp:revision>696</cp:revision>
  <cp:lastPrinted>1601-01-01T00:00:00Z</cp:lastPrinted>
  <dcterms:created xsi:type="dcterms:W3CDTF">2005-11-03T15:45:09Z</dcterms:created>
  <dcterms:modified xsi:type="dcterms:W3CDTF">2017-03-09T12:55:21Z</dcterms:modified>
</cp:coreProperties>
</file>