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7"/>
  </p:notesMasterIdLst>
  <p:sldIdLst>
    <p:sldId id="256" r:id="rId2"/>
    <p:sldId id="257" r:id="rId3"/>
    <p:sldId id="261" r:id="rId4"/>
    <p:sldId id="260" r:id="rId5"/>
    <p:sldId id="259" r:id="rId6"/>
    <p:sldId id="258" r:id="rId7"/>
    <p:sldId id="263" r:id="rId8"/>
    <p:sldId id="264" r:id="rId9"/>
    <p:sldId id="273" r:id="rId10"/>
    <p:sldId id="276" r:id="rId11"/>
    <p:sldId id="275" r:id="rId12"/>
    <p:sldId id="278" r:id="rId13"/>
    <p:sldId id="274" r:id="rId14"/>
    <p:sldId id="27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5" autoAdjust="0"/>
    <p:restoredTop sz="86355" autoAdjust="0"/>
  </p:normalViewPr>
  <p:slideViewPr>
    <p:cSldViewPr snapToGrid="0" showGuides="1">
      <p:cViewPr varScale="1">
        <p:scale>
          <a:sx n="64" d="100"/>
          <a:sy n="64" d="100"/>
        </p:scale>
        <p:origin x="1416" y="72"/>
      </p:cViewPr>
      <p:guideLst/>
    </p:cSldViewPr>
  </p:slideViewPr>
  <p:outlineViewPr>
    <p:cViewPr>
      <p:scale>
        <a:sx n="33" d="100"/>
        <a:sy n="33" d="100"/>
      </p:scale>
      <p:origin x="0" y="-5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4C8C-1AA1-4D38-8387-E7DF7115738C}" type="datetimeFigureOut">
              <a:rPr lang="en-AU" smtClean="0"/>
              <a:t>18/03/2017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F097D-0B5A-416C-BDD7-6B3A7CCC95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1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Jargon</a:t>
            </a:r>
            <a:r>
              <a:rPr lang="en-US" baseline="0" dirty="0" smtClean="0"/>
              <a:t> term in SIL – new members identified as possible consultants get a translation consultant growth plan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5580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7551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9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2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9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92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8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5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54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72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8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9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34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3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9334D819-9F07-4261-B09B-9E467E5D900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26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94" userDrawn="1">
          <p15:clr>
            <a:srgbClr val="F26B43"/>
          </p15:clr>
        </p15:guide>
        <p15:guide id="2" pos="5400" userDrawn="1">
          <p15:clr>
            <a:srgbClr val="F26B43"/>
          </p15:clr>
        </p15:guide>
        <p15:guide id="3" orient="horz" pos="400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720" userDrawn="1">
          <p15:clr>
            <a:srgbClr val="F26B43"/>
          </p15:clr>
        </p15:guide>
        <p15:guide id="6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Growth</a:t>
            </a:r>
            <a:br>
              <a:rPr lang="en-US" dirty="0" smtClean="0"/>
            </a:br>
            <a:r>
              <a:rPr lang="en-US" dirty="0" smtClean="0"/>
              <a:t>Plans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LTCT 2017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0866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710542"/>
            <a:ext cx="7391400" cy="3543299"/>
          </a:xfrm>
        </p:spPr>
        <p:txBody>
          <a:bodyPr/>
          <a:lstStyle/>
          <a:p>
            <a:pPr lvl="0"/>
            <a:r>
              <a:rPr lang="en-AU" dirty="0" smtClean="0"/>
              <a:t>Enter your progress in the planned activity in Status column [E]</a:t>
            </a:r>
          </a:p>
          <a:p>
            <a:pPr lvl="0"/>
            <a:r>
              <a:rPr lang="en-AU" dirty="0" smtClean="0"/>
              <a:t>If you think you fulfilled the activity, enter Status date [F]</a:t>
            </a:r>
          </a:p>
          <a:p>
            <a:pPr lvl="0"/>
            <a:r>
              <a:rPr lang="en-AU" dirty="0" smtClean="0"/>
              <a:t> If this is first growth plan, leave blank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687" y="910324"/>
            <a:ext cx="652462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710542"/>
            <a:ext cx="7391400" cy="3543299"/>
          </a:xfrm>
        </p:spPr>
        <p:txBody>
          <a:bodyPr/>
          <a:lstStyle/>
          <a:p>
            <a:pPr lvl="0"/>
            <a:r>
              <a:rPr lang="en-AU" dirty="0" smtClean="0"/>
              <a:t>Enter current assessment (including activities completed) [G]</a:t>
            </a:r>
          </a:p>
          <a:p>
            <a:pPr lvl="1"/>
            <a:r>
              <a:rPr lang="en-US" dirty="0" smtClean="0"/>
              <a:t>Do you believe you meet that competency?</a:t>
            </a:r>
          </a:p>
          <a:p>
            <a:pPr lvl="1"/>
            <a:r>
              <a:rPr lang="en-US" dirty="0" smtClean="0"/>
              <a:t>What activities have you done so far that show it?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935561"/>
            <a:ext cx="5638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14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710542"/>
            <a:ext cx="7391400" cy="3543299"/>
          </a:xfrm>
        </p:spPr>
        <p:txBody>
          <a:bodyPr/>
          <a:lstStyle/>
          <a:p>
            <a:pPr lvl="0"/>
            <a:r>
              <a:rPr lang="en-AU" dirty="0" smtClean="0"/>
              <a:t>Enter activities you are planning to do in coming year [H] and enter the expected completion of activity [I]</a:t>
            </a:r>
          </a:p>
          <a:p>
            <a:pPr lvl="1"/>
            <a:r>
              <a:rPr lang="en-US" dirty="0" smtClean="0"/>
              <a:t>This activity should be helping you grow in this competency area</a:t>
            </a:r>
          </a:p>
          <a:p>
            <a:pPr lvl="1"/>
            <a:r>
              <a:rPr lang="en-US" dirty="0" smtClean="0"/>
              <a:t>This activity should have a completion date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935561"/>
            <a:ext cx="5638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2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2829" y="2548328"/>
            <a:ext cx="7391400" cy="3132944"/>
          </a:xfrm>
        </p:spPr>
        <p:txBody>
          <a:bodyPr/>
          <a:lstStyle/>
          <a:p>
            <a:pPr lvl="0"/>
            <a:r>
              <a:rPr lang="en-AU" dirty="0" smtClean="0"/>
              <a:t>Actual Completion Date [J]</a:t>
            </a:r>
          </a:p>
          <a:p>
            <a:pPr lvl="1"/>
            <a:r>
              <a:rPr lang="en-AU" dirty="0" smtClean="0"/>
              <a:t>of the competency</a:t>
            </a:r>
          </a:p>
          <a:p>
            <a:pPr lvl="0"/>
            <a:r>
              <a:rPr lang="en-AU" dirty="0" smtClean="0"/>
              <a:t>Comments [K]</a:t>
            </a:r>
            <a:endParaRPr lang="en-AU" dirty="0"/>
          </a:p>
          <a:p>
            <a:pPr lvl="1"/>
            <a:r>
              <a:rPr lang="en-AU" dirty="0" smtClean="0"/>
              <a:t>Current info is possible activities for consideration, delete after review</a:t>
            </a:r>
          </a:p>
          <a:p>
            <a:pPr lvl="1"/>
            <a:r>
              <a:rPr lang="en-AU" dirty="0" smtClean="0"/>
              <a:t>Your questions or comments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829" y="978420"/>
            <a:ext cx="6029325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1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38758" y="1874518"/>
            <a:ext cx="7786142" cy="4488182"/>
          </a:xfrm>
        </p:spPr>
        <p:txBody>
          <a:bodyPr>
            <a:normAutofit fontScale="77500" lnSpcReduction="20000"/>
          </a:bodyPr>
          <a:lstStyle/>
          <a:p>
            <a:r>
              <a:rPr lang="en-AU" dirty="0" smtClean="0"/>
              <a:t>Review your growth plan from previous year.</a:t>
            </a:r>
          </a:p>
          <a:p>
            <a:pPr lvl="1"/>
            <a:r>
              <a:rPr lang="en-AU" dirty="0" smtClean="0"/>
              <a:t>Copy </a:t>
            </a:r>
            <a:r>
              <a:rPr lang="en-AU" dirty="0"/>
              <a:t>a</a:t>
            </a:r>
            <a:r>
              <a:rPr lang="en-AU" dirty="0" smtClean="0"/>
              <a:t>ctivities column to column D of new growth plan</a:t>
            </a:r>
          </a:p>
          <a:p>
            <a:pPr lvl="1"/>
            <a:r>
              <a:rPr lang="en-AU" dirty="0" smtClean="0"/>
              <a:t>Indicate status of the above activity in column E</a:t>
            </a:r>
          </a:p>
          <a:p>
            <a:pPr lvl="1"/>
            <a:r>
              <a:rPr lang="en-US" dirty="0" smtClean="0"/>
              <a:t>If activity was fulfilled, enter date in column F</a:t>
            </a:r>
            <a:endParaRPr lang="en-AU" dirty="0" smtClean="0"/>
          </a:p>
          <a:p>
            <a:r>
              <a:rPr lang="en-AU" dirty="0" smtClean="0"/>
              <a:t>Give a self assessment of your competency in column G.</a:t>
            </a:r>
            <a:endParaRPr lang="en-AU" dirty="0"/>
          </a:p>
          <a:p>
            <a:r>
              <a:rPr lang="en-AU" dirty="0" smtClean="0"/>
              <a:t>Plan your activities for coming previous </a:t>
            </a:r>
            <a:r>
              <a:rPr lang="en-AU" dirty="0"/>
              <a:t>year.</a:t>
            </a:r>
          </a:p>
          <a:p>
            <a:pPr lvl="1"/>
            <a:r>
              <a:rPr lang="en-AU" dirty="0" smtClean="0"/>
              <a:t>Indicate </a:t>
            </a:r>
            <a:r>
              <a:rPr lang="en-AU" dirty="0"/>
              <a:t>activities </a:t>
            </a:r>
            <a:r>
              <a:rPr lang="en-AU" dirty="0" smtClean="0"/>
              <a:t>you plan to do in column H</a:t>
            </a:r>
          </a:p>
          <a:p>
            <a:pPr lvl="1"/>
            <a:r>
              <a:rPr lang="en-AU" dirty="0" smtClean="0"/>
              <a:t>Indicate the target date for corresponding activity </a:t>
            </a:r>
            <a:r>
              <a:rPr lang="en-AU" dirty="0"/>
              <a:t>in column </a:t>
            </a:r>
            <a:r>
              <a:rPr lang="en-AU" dirty="0" smtClean="0"/>
              <a:t>I</a:t>
            </a:r>
            <a:endParaRPr lang="en-AU" dirty="0"/>
          </a:p>
          <a:p>
            <a:pPr lvl="1"/>
            <a:r>
              <a:rPr lang="en-AU" dirty="0" smtClean="0"/>
              <a:t>If you think, you have fulfilled the competency, indicate so in column J.</a:t>
            </a:r>
          </a:p>
          <a:p>
            <a:r>
              <a:rPr lang="en-AU" dirty="0" smtClean="0"/>
              <a:t>Put your questions in column K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18814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Learning task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Sign-up for a session with Kent or Jenni to review your plan</a:t>
            </a:r>
          </a:p>
          <a:p>
            <a:r>
              <a:rPr lang="en-AU" dirty="0" smtClean="0"/>
              <a:t>Please send us your growth plan at least 24 hours before your session with Kent or Jenni</a:t>
            </a:r>
          </a:p>
        </p:txBody>
      </p:sp>
    </p:spTree>
    <p:extLst>
      <p:ext uri="{BB962C8B-B14F-4D97-AF65-F5344CB8AC3E}">
        <p14:creationId xmlns:p14="http://schemas.microsoft.com/office/powerpoint/2010/main" val="406452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What is a growth plan?</a:t>
            </a:r>
          </a:p>
          <a:p>
            <a:pPr lvl="0"/>
            <a:r>
              <a:rPr lang="en-US" smtClean="0"/>
              <a:t>How to fill in the growth plan?</a:t>
            </a:r>
          </a:p>
          <a:p>
            <a:pPr lvl="0"/>
            <a:r>
              <a:rPr lang="en-US" smtClean="0"/>
              <a:t>Spend time filling in your plan.</a:t>
            </a:r>
          </a:p>
          <a:p>
            <a:pPr lvl="0"/>
            <a:r>
              <a:rPr lang="en-US" smtClean="0"/>
              <a:t>Sign-up for a session to review your growth plan.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616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growth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 consultants in SIL have a “growth plan” to help them grow professionally.</a:t>
            </a:r>
          </a:p>
          <a:p>
            <a:r>
              <a:rPr lang="en-AU" dirty="0" smtClean="0"/>
              <a:t>Tool for individualized, outcome-based consultant growth plans.</a:t>
            </a:r>
          </a:p>
          <a:p>
            <a:r>
              <a:rPr lang="en-AU" dirty="0" smtClean="0"/>
              <a:t>Several phases – differ in competencies and depth of ability in the competency. </a:t>
            </a:r>
          </a:p>
          <a:p>
            <a:r>
              <a:rPr lang="en-US" dirty="0" smtClean="0"/>
              <a:t>Make plans, be accountable, measure progress.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78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technology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plans</a:t>
            </a:r>
          </a:p>
          <a:p>
            <a:pPr lvl="1"/>
            <a:r>
              <a:rPr lang="en-US" dirty="0" smtClean="0"/>
              <a:t>LT Specialist Growth Plan</a:t>
            </a:r>
          </a:p>
          <a:p>
            <a:pPr lvl="1"/>
            <a:r>
              <a:rPr lang="en-US" dirty="0" smtClean="0"/>
              <a:t>LT Consultant Growth Plan</a:t>
            </a:r>
          </a:p>
          <a:p>
            <a:pPr lvl="1"/>
            <a:endParaRPr lang="en-US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517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Job description</a:t>
            </a:r>
          </a:p>
          <a:p>
            <a:pPr lvl="1"/>
            <a:r>
              <a:rPr lang="en-US" smtClean="0"/>
              <a:t>Specialist</a:t>
            </a:r>
          </a:p>
          <a:p>
            <a:pPr lvl="1"/>
            <a:r>
              <a:rPr lang="en-US" smtClean="0"/>
              <a:t>Consultant</a:t>
            </a:r>
          </a:p>
          <a:p>
            <a:r>
              <a:rPr lang="en-US" smtClean="0"/>
              <a:t>Qualifications</a:t>
            </a:r>
          </a:p>
          <a:p>
            <a:pPr lvl="1"/>
            <a:r>
              <a:rPr lang="en-US" smtClean="0"/>
              <a:t>High school</a:t>
            </a:r>
          </a:p>
          <a:p>
            <a:pPr lvl="1"/>
            <a:r>
              <a:rPr lang="en-US" smtClean="0"/>
              <a:t>University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57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do?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Sets goals</a:t>
            </a:r>
          </a:p>
          <a:p>
            <a:r>
              <a:rPr lang="en-US" smtClean="0"/>
              <a:t>Defines target competency</a:t>
            </a:r>
          </a:p>
          <a:p>
            <a:r>
              <a:rPr lang="en-US" smtClean="0"/>
              <a:t>Helps you evaluate your current competency</a:t>
            </a:r>
          </a:p>
          <a:p>
            <a:r>
              <a:rPr lang="en-US" smtClean="0"/>
              <a:t>Helps you plan activities to reach competencies and grow professionally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25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Do you have the right plan?</a:t>
            </a:r>
          </a:p>
          <a:p>
            <a:pPr lvl="1"/>
            <a:r>
              <a:rPr lang="en-US" smtClean="0"/>
              <a:t>What is your job title?</a:t>
            </a:r>
          </a:p>
          <a:p>
            <a:pPr lvl="1"/>
            <a:r>
              <a:rPr lang="en-US" smtClean="0"/>
              <a:t>What is your academic qualification?</a:t>
            </a:r>
          </a:p>
          <a:p>
            <a:pPr lvl="2"/>
            <a:r>
              <a:rPr lang="en-US" smtClean="0"/>
              <a:t>Specialist (high school)</a:t>
            </a:r>
          </a:p>
          <a:p>
            <a:pPr lvl="2"/>
            <a:r>
              <a:rPr lang="en-US" smtClean="0"/>
              <a:t>Consultant (university)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3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fill in a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335" y="3942318"/>
            <a:ext cx="7633742" cy="2505773"/>
          </a:xfrm>
        </p:spPr>
        <p:txBody>
          <a:bodyPr>
            <a:normAutofit/>
          </a:bodyPr>
          <a:lstStyle/>
          <a:p>
            <a:pPr lvl="0"/>
            <a:r>
              <a:rPr lang="en-AU" dirty="0" smtClean="0"/>
              <a:t>Target competencies [B] (don’t change)</a:t>
            </a:r>
          </a:p>
          <a:p>
            <a:pPr lvl="0"/>
            <a:r>
              <a:rPr lang="en-AU" dirty="0" smtClean="0"/>
              <a:t>Assessment criteria [C] (don’t change)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20029"/>
          <a:stretch/>
        </p:blipFill>
        <p:spPr>
          <a:xfrm>
            <a:off x="789894" y="1828800"/>
            <a:ext cx="7929563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8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710542"/>
            <a:ext cx="7391400" cy="3543299"/>
          </a:xfrm>
        </p:spPr>
        <p:txBody>
          <a:bodyPr/>
          <a:lstStyle/>
          <a:p>
            <a:pPr lvl="0"/>
            <a:r>
              <a:rPr lang="en-AU" dirty="0" smtClean="0"/>
              <a:t>Copy from previous growth plan’s activities to Schedule </a:t>
            </a:r>
            <a:r>
              <a:rPr lang="en-AU" smtClean="0"/>
              <a:t>activities cxolumn </a:t>
            </a:r>
            <a:r>
              <a:rPr lang="en-AU" dirty="0" smtClean="0"/>
              <a:t>[D]</a:t>
            </a:r>
          </a:p>
          <a:p>
            <a:pPr lvl="0"/>
            <a:r>
              <a:rPr lang="en-AU" dirty="0" smtClean="0"/>
              <a:t>If this is first growth plan, leave blank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687" y="910324"/>
            <a:ext cx="652462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0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173</TotalTime>
  <Words>504</Words>
  <Application>Microsoft Office PowerPoint</Application>
  <PresentationFormat>On-screen Show (4:3)</PresentationFormat>
  <Paragraphs>71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ＭＳ Ｐゴシック</vt:lpstr>
      <vt:lpstr>Arial</vt:lpstr>
      <vt:lpstr>Calibri</vt:lpstr>
      <vt:lpstr>Blank Presentation</vt:lpstr>
      <vt:lpstr>Growth Plans</vt:lpstr>
      <vt:lpstr>Objectives</vt:lpstr>
      <vt:lpstr>What is a growth plan?</vt:lpstr>
      <vt:lpstr>Language technology </vt:lpstr>
      <vt:lpstr>Differences?</vt:lpstr>
      <vt:lpstr>What does it do?</vt:lpstr>
      <vt:lpstr>Learning task 1</vt:lpstr>
      <vt:lpstr>How do you fill in a plan?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Learning task 1</vt:lpstr>
      <vt:lpstr>Learning task 2</vt:lpstr>
    </vt:vector>
  </TitlesOfParts>
  <Company>SIl Chad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plans</dc:title>
  <dc:creator>jjpdq82@yahoo.com.au</dc:creator>
  <cp:lastModifiedBy>Kent Schroeder</cp:lastModifiedBy>
  <cp:revision>24</cp:revision>
  <dcterms:created xsi:type="dcterms:W3CDTF">2016-04-03T19:14:56Z</dcterms:created>
  <dcterms:modified xsi:type="dcterms:W3CDTF">2017-03-18T13:35:24Z</dcterms:modified>
</cp:coreProperties>
</file>