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y="5143500" cx="9144000"/>
  <p:notesSz cx="6858000" cy="9144000"/>
  <p:embeddedFontLst>
    <p:embeddedFont>
      <p:font typeface="Roboto Slab"/>
      <p:regular r:id="rId68"/>
      <p:bold r:id="rId69"/>
    </p:embeddedFont>
    <p:embeddedFont>
      <p:font typeface="Roboto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715E8A8-91AD-4D24-AE27-9DA3D322D415}">
  <a:tblStyle styleId="{7715E8A8-91AD-4D24-AE27-9DA3D322D415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2306C5EB-F826-49C5-BD8A-E25E9BF86804}" styleName="Table_1">
    <a:wholeTbl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Roboto-boldItalic.fntdata"/><Relationship Id="rId72" Type="http://schemas.openxmlformats.org/officeDocument/2006/relationships/font" Target="fonts/Roboto-italic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Roboto-bold.fntdata"/><Relationship Id="rId70" Type="http://schemas.openxmlformats.org/officeDocument/2006/relationships/font" Target="fonts/Roboto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Slab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If you are going to associate a FLEx project with your ParaTExt project, you will want to choose this list: Major Biblical Terms (SIL Semantic Domains).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ocs.google.com/spreadsheets/d/1zqfWq2yczx3NidaEVcOOr9QTZaqckl7F0-RN99Zz_po/edit#gid=0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0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0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0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0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comments" Target="../comments/comment1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practical 4-step process for Biblical Terms 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Taking small steps </a:t>
            </a:r>
            <a:br>
              <a:rPr lang="en"/>
            </a:br>
            <a:r>
              <a:rPr lang="en"/>
              <a:t>to achieve a big goal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And then there’s Brian and Bob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On notes they did a great job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But now it’s my turn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For Biblical Terms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And I get to teach this great mob!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Biblical Terms Limerick - 1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Renderings all over your text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And you don’t know what to do next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So listen to my rhyme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It will help you each time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You’ll see how to clean up your text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Biblical Terms Limerick - 2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87900" y="147537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1.   From </a:t>
            </a:r>
            <a:r>
              <a:rPr b="1" lang="en" sz="2400"/>
              <a:t>renderings </a:t>
            </a:r>
            <a:r>
              <a:rPr lang="en" sz="2400"/>
              <a:t>all over our text.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   We will </a:t>
            </a:r>
            <a:r>
              <a:rPr b="1" lang="en" sz="2400"/>
              <a:t>choose </a:t>
            </a:r>
            <a:r>
              <a:rPr lang="en" sz="2400"/>
              <a:t>which ones are the best.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3A. We’ll </a:t>
            </a:r>
            <a:r>
              <a:rPr b="1" lang="en" sz="2400"/>
              <a:t>reject </a:t>
            </a:r>
            <a:r>
              <a:rPr lang="en" sz="2400"/>
              <a:t>all the others,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3B. Write </a:t>
            </a:r>
            <a:r>
              <a:rPr b="1" lang="en" sz="2400"/>
              <a:t>notes </a:t>
            </a:r>
            <a:r>
              <a:rPr lang="en" sz="2400"/>
              <a:t>for our brothers.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4.    And then we’ll </a:t>
            </a:r>
            <a:r>
              <a:rPr b="1" lang="en" sz="2400"/>
              <a:t>clean up </a:t>
            </a:r>
            <a:r>
              <a:rPr lang="en" sz="2400"/>
              <a:t>our text.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Biblical Terms Limerick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87900" y="147537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1.   From </a:t>
            </a:r>
            <a:r>
              <a:rPr b="1" lang="en" sz="2400"/>
              <a:t>renderings </a:t>
            </a:r>
            <a:r>
              <a:rPr lang="en" sz="2400"/>
              <a:t>all over our text.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   We will </a:t>
            </a:r>
            <a:r>
              <a:rPr b="1" lang="en" sz="2400"/>
              <a:t>choose </a:t>
            </a:r>
            <a:r>
              <a:rPr lang="en" sz="2400"/>
              <a:t>which ones are the best.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3A. We’ll </a:t>
            </a:r>
            <a:r>
              <a:rPr b="1" lang="en" sz="2400"/>
              <a:t>reject </a:t>
            </a:r>
            <a:r>
              <a:rPr lang="en" sz="2400"/>
              <a:t>all the others,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3B. Write </a:t>
            </a:r>
            <a:r>
              <a:rPr b="1" lang="en" sz="2400"/>
              <a:t>notes </a:t>
            </a:r>
            <a:r>
              <a:rPr lang="en" sz="2400"/>
              <a:t>for our brothers.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4.    And then we’ll </a:t>
            </a:r>
            <a:r>
              <a:rPr b="1" lang="en" sz="2400"/>
              <a:t>clean up </a:t>
            </a:r>
            <a:r>
              <a:rPr lang="en" sz="2400"/>
              <a:t>our text.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Four Steps	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1. </a:t>
            </a:r>
            <a:r>
              <a:rPr b="1" lang="en"/>
              <a:t>Find </a:t>
            </a:r>
            <a:r>
              <a:rPr lang="en"/>
              <a:t>all the ways you have rendered this term, and enter them in the Edit Renderings dialog.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2. </a:t>
            </a:r>
            <a:r>
              <a:rPr b="1" lang="en"/>
              <a:t>Choose </a:t>
            </a:r>
            <a:r>
              <a:rPr lang="en"/>
              <a:t>which renderings are best, and record why.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3. </a:t>
            </a:r>
            <a:r>
              <a:rPr b="1" lang="en"/>
              <a:t>Document </a:t>
            </a:r>
            <a:r>
              <a:rPr lang="en"/>
              <a:t>why you rejected the other renderings.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4. </a:t>
            </a:r>
            <a:r>
              <a:rPr b="1" lang="en"/>
              <a:t>Clean up</a:t>
            </a:r>
            <a:r>
              <a:rPr lang="en"/>
              <a:t> your translation by making this rendering consistent throughout your translation. 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Repeat </a:t>
            </a:r>
            <a:r>
              <a:rPr lang="en"/>
              <a:t>with next Biblical Term you find in the Biblical Terms Renderings window.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Shape 147"/>
          <p:cNvGraphicFramePr/>
          <p:nvPr/>
        </p:nvGraphicFramePr>
        <p:xfrm>
          <a:off x="259000" y="469420"/>
          <a:ext cx="3000000" cy="2999999"/>
        </p:xfrm>
        <a:graphic>
          <a:graphicData uri="http://schemas.openxmlformats.org/drawingml/2006/table">
            <a:tbl>
              <a:tblPr>
                <a:noFill/>
                <a:tableStyleId>{7715E8A8-91AD-4D24-AE27-9DA3D322D415}</a:tableStyleId>
              </a:tblPr>
              <a:tblGrid>
                <a:gridCol w="4313000"/>
                <a:gridCol w="4313000"/>
              </a:tblGrid>
              <a:tr h="1137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From </a:t>
                      </a: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renderings 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all over our text,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Find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all the ways you have rendered this term, and enter them in the Edit Renderings dialog. </a:t>
                      </a:r>
                    </a:p>
                  </a:txBody>
                  <a:tcPr marT="91425" marB="91425" marR="91425" marL="91425"/>
                </a:tc>
              </a:tr>
              <a:tr h="8678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 will </a:t>
                      </a: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choose 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which ones are the best.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Choose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which renderings are best, and record why. </a:t>
                      </a:r>
                    </a:p>
                  </a:txBody>
                  <a:tcPr marT="91425" marB="91425" marR="91425" marL="91425"/>
                </a:tc>
              </a:tr>
              <a:tr h="8678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We’ll </a:t>
                      </a: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reject 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all the others, </a:t>
                      </a:r>
                    </a:p>
                  </a:txBody>
                  <a:tcPr marT="91425" marB="91425" marR="91425" marL="91425"/>
                </a:tc>
                <a:tc row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Document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why you rejected the other renderings (</a:t>
                      </a: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Who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decided, </a:t>
                      </a: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you decided, and </a:t>
                      </a: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Why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</a:p>
                  </a:txBody>
                  <a:tcPr marT="91425" marB="91425" marR="91425" marL="91425" anchor="ctr"/>
                </a:tc>
              </a:tr>
              <a:tr h="5981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Write </a:t>
                      </a: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notes 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 our brothers,</a:t>
                      </a:r>
                    </a:p>
                  </a:txBody>
                  <a:tcPr marT="91425" marB="91425" marR="91425" marL="91425"/>
                </a:tc>
                <a:tc vMerge="1"/>
              </a:tr>
              <a:tr h="1137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And then we’ll </a:t>
                      </a: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clean up 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our text.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Clean up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your translation by making this rendering consistent throughout the current book or your whole translation.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Not covered in these presentations 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87900" y="1313450"/>
            <a:ext cx="8368200" cy="325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How to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Know what a Biblical Term means in Greek or Hebrew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Check Biblical Terms Renderings with a local community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Use Advanced filtering in Biblical Terms tool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Adjust Biblical Terms display settings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Biblical Terms Limerick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87900" y="147537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1.   From </a:t>
            </a:r>
            <a:r>
              <a:rPr b="1" lang="en" sz="2400"/>
              <a:t>renderings </a:t>
            </a:r>
            <a:r>
              <a:rPr lang="en" sz="2400"/>
              <a:t>all over our text.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   We will </a:t>
            </a:r>
            <a:r>
              <a:rPr b="1" lang="en" sz="2400"/>
              <a:t>choose </a:t>
            </a:r>
            <a:r>
              <a:rPr lang="en" sz="2400"/>
              <a:t>which ones are the best.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3A. We’ll </a:t>
            </a:r>
            <a:r>
              <a:rPr b="1" lang="en" sz="2400"/>
              <a:t>reject </a:t>
            </a:r>
            <a:r>
              <a:rPr lang="en" sz="2400"/>
              <a:t>all the others,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3B. Write </a:t>
            </a:r>
            <a:r>
              <a:rPr b="1" lang="en" sz="2400"/>
              <a:t>notes </a:t>
            </a:r>
            <a:r>
              <a:rPr lang="en" sz="2400"/>
              <a:t>for our brothers.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4.    And then we’ll </a:t>
            </a:r>
            <a:r>
              <a:rPr b="1" lang="en" sz="2400"/>
              <a:t>clean up </a:t>
            </a:r>
            <a:r>
              <a:rPr lang="en" sz="2400"/>
              <a:t>our text.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b="1" lang="en" sz="3000"/>
              <a:t>Use Biblical Terms Highlighting in a consulting session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b="1" lang="en" sz="3000"/>
              <a:t>Create a Project Biblical Terms list 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b="1" lang="en" sz="3000"/>
              <a:t>Add a term or phrase to your Project Biblical Terms list </a:t>
            </a:r>
          </a:p>
        </p:txBody>
      </p:sp>
      <p:sp>
        <p:nvSpPr>
          <p:cNvPr id="165" name="Shape 16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Coming in the 2nd presentation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Coming in the 2nd presentation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Ensure consistency of Biblical Terms in a set of books</a:t>
            </a:r>
            <a:br>
              <a:rPr b="1" lang="en" sz="2400"/>
            </a:br>
            <a:r>
              <a:rPr b="1" lang="en" sz="2400"/>
              <a:t>(Saved verse filter)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Compare Biblical Terms Renderings with other translations (Biblical Terms Tool middle pane)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Connect glossary entries to Biblical Terms (and ParaTExt will keep them alphabetized)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Why users don’t have a Biblical Terms process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200"/>
              <a:t>The job is too big (consistent BT renderings across the entire project)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200"/>
              <a:t>It’s easier to ignore it (but not in Assignments and Progress!)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200"/>
              <a:t>The tools are too scary</a:t>
            </a:r>
          </a:p>
          <a:p>
            <a:pPr indent="-368300" lvl="1" marL="914400" rtl="0">
              <a:spcBef>
                <a:spcPts val="0"/>
              </a:spcBef>
              <a:buSzPct val="100000"/>
              <a:buChar char="○"/>
            </a:pPr>
            <a:r>
              <a:rPr b="1" lang="en" sz="2200"/>
              <a:t>Too many menu items</a:t>
            </a:r>
          </a:p>
          <a:p>
            <a:pPr indent="-368300" lvl="1" marL="914400" rtl="0">
              <a:spcBef>
                <a:spcPts val="0"/>
              </a:spcBef>
              <a:buSzPct val="100000"/>
              <a:buChar char="○"/>
            </a:pPr>
            <a:r>
              <a:rPr b="1" lang="en" sz="2200"/>
              <a:t>Too many ways to use it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200"/>
              <a:t>We don’t know how or where to start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Coming in the 2nd presentation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87900" y="1465025"/>
            <a:ext cx="8368200" cy="310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Automatically mark words as glossary entries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Add any word or phrase as a new Biblical Term </a:t>
            </a:r>
            <a:br>
              <a:rPr b="1" lang="en" sz="2400"/>
            </a:br>
            <a:r>
              <a:rPr b="1" lang="en" sz="2400"/>
              <a:t>(even if nobody else thinks it’s a Biblical Term)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Speed up approving Biblical Terms Renderings by having ParaTExt guess what they are.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Coming in the 2nd presentation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87900" y="1609500"/>
            <a:ext cx="8368200" cy="295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Print a Biblical Terms Renderings List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Biblical Terms Limerick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87900" y="147537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From </a:t>
            </a:r>
            <a:r>
              <a:rPr b="1" lang="en" sz="2400"/>
              <a:t>renderings </a:t>
            </a:r>
            <a:r>
              <a:rPr lang="en" sz="2400"/>
              <a:t>all over our text.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We will </a:t>
            </a:r>
            <a:r>
              <a:rPr b="1" lang="en" sz="2400"/>
              <a:t>choose </a:t>
            </a:r>
            <a:r>
              <a:rPr lang="en" sz="2400"/>
              <a:t>which ones are the best.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We’ll </a:t>
            </a:r>
            <a:r>
              <a:rPr b="1" lang="en" sz="2400"/>
              <a:t>reject </a:t>
            </a:r>
            <a:r>
              <a:rPr lang="en" sz="2400"/>
              <a:t>all the others,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Write </a:t>
            </a:r>
            <a:r>
              <a:rPr b="1" lang="en" sz="2400"/>
              <a:t>notes </a:t>
            </a:r>
            <a:r>
              <a:rPr lang="en" sz="2400"/>
              <a:t>for our brothers.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And then we’ll </a:t>
            </a:r>
            <a:r>
              <a:rPr b="1" lang="en" sz="2400"/>
              <a:t>clean up </a:t>
            </a:r>
            <a:r>
              <a:rPr lang="en" sz="2400"/>
              <a:t>our text.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Set up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87900" y="1291650"/>
            <a:ext cx="8368200" cy="32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800"/>
              <a:t>Associate</a:t>
            </a:r>
            <a:r>
              <a:rPr lang="en" sz="2800"/>
              <a:t> a Biblical Terms list with your project</a:t>
            </a:r>
          </a:p>
          <a:p>
            <a:pPr indent="-406400" lvl="1" marL="914400" rtl="0">
              <a:spcBef>
                <a:spcPts val="0"/>
              </a:spcBef>
              <a:buSzPct val="100000"/>
              <a:buChar char="○"/>
            </a:pPr>
            <a:r>
              <a:rPr lang="en" sz="2800"/>
              <a:t>Today, choose anything. For real, be aware. </a:t>
            </a:r>
          </a:p>
          <a:p>
            <a:pPr indent="-4064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800"/>
              <a:t>Add </a:t>
            </a:r>
            <a:r>
              <a:rPr lang="en" sz="2800"/>
              <a:t>Biblical Terms to your list</a:t>
            </a:r>
          </a:p>
          <a:p>
            <a:pPr indent="-406400" lvl="1" marL="914400" rtl="0">
              <a:spcBef>
                <a:spcPts val="0"/>
              </a:spcBef>
              <a:buSzPct val="100000"/>
              <a:buChar char="○"/>
            </a:pPr>
            <a:r>
              <a:rPr b="1" lang="en" sz="2800"/>
              <a:t>Start </a:t>
            </a:r>
            <a:r>
              <a:rPr lang="en" sz="2800"/>
              <a:t>with Major Biblical Terms (or some other list) </a:t>
            </a:r>
          </a:p>
          <a:p>
            <a:pPr indent="-406400" lvl="1" marL="914400" rtl="0">
              <a:spcBef>
                <a:spcPts val="0"/>
              </a:spcBef>
              <a:buSzPct val="100000"/>
              <a:buChar char="○"/>
            </a:pPr>
            <a:r>
              <a:rPr b="1" lang="en" sz="2800"/>
              <a:t>Remove </a:t>
            </a:r>
            <a:r>
              <a:rPr lang="en" sz="2800"/>
              <a:t>the ones you do not want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Set up, cont’d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800"/>
              <a:t>Arrange Biblical Terms Renderings Window </a:t>
            </a:r>
          </a:p>
          <a:p>
            <a:pPr indent="-406400" lvl="0" marL="457200">
              <a:spcBef>
                <a:spcPts val="0"/>
              </a:spcBef>
              <a:buSzPct val="100000"/>
              <a:buChar char="●"/>
            </a:pPr>
            <a:r>
              <a:rPr b="1" lang="en" sz="2800"/>
              <a:t>Transliterate Terms (if you can’t read Greek or Hebrew)</a:t>
            </a:r>
          </a:p>
          <a:p>
            <a:pPr indent="-406400" lvl="0" marL="457200">
              <a:spcBef>
                <a:spcPts val="0"/>
              </a:spcBef>
              <a:buSzPct val="100000"/>
              <a:buChar char="●"/>
            </a:pPr>
            <a:r>
              <a:rPr b="1" lang="en" sz="2800"/>
              <a:t>Arrange the Biblical Terms tool -- Comparative Texts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Biblical Terms Limerick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87900" y="147537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From </a:t>
            </a:r>
            <a:r>
              <a:rPr b="1" lang="en" sz="2400"/>
              <a:t>renderings </a:t>
            </a:r>
            <a:r>
              <a:rPr lang="en" sz="2400"/>
              <a:t>all over our text.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We will </a:t>
            </a:r>
            <a:r>
              <a:rPr b="1" lang="en" sz="2400"/>
              <a:t>choose </a:t>
            </a:r>
            <a:r>
              <a:rPr lang="en" sz="2400"/>
              <a:t>which ones are the best.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We’ll </a:t>
            </a:r>
            <a:r>
              <a:rPr b="1" lang="en" sz="2400"/>
              <a:t>reject </a:t>
            </a:r>
            <a:r>
              <a:rPr lang="en" sz="2400"/>
              <a:t>all the others,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Write </a:t>
            </a:r>
            <a:r>
              <a:rPr b="1" lang="en" sz="2400"/>
              <a:t>notes </a:t>
            </a:r>
            <a:r>
              <a:rPr lang="en" sz="2400"/>
              <a:t>for our brothers.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And then we’ll </a:t>
            </a:r>
            <a:r>
              <a:rPr b="1" lang="en" sz="2400"/>
              <a:t>clean up </a:t>
            </a:r>
            <a:r>
              <a:rPr lang="en" sz="2400"/>
              <a:t>our text.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 of the 4-step process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291775" y="1473799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Don’t try to write down the details of each step.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Screen shots are in this presentation.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Details of each step are in my </a:t>
            </a:r>
            <a:r>
              <a:rPr b="1" lang="en" sz="2400" u="sng">
                <a:solidFill>
                  <a:schemeClr val="hlink"/>
                </a:solidFill>
                <a:hlinkClick r:id="rId3"/>
              </a:rPr>
              <a:t>speadsheet</a:t>
            </a:r>
            <a:r>
              <a:rPr b="1" lang="en" sz="2400"/>
              <a:t>: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What to do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Which ParaTExt tool to use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How to use that tool (e.g. what filter to use, and how)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Screen shots of the steps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1A    Double-click on the term in the Notes List Window </a:t>
            </a:r>
            <a:br>
              <a:rPr lang="en"/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4-2016 1-56-29 PM.png"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00" y="2194400"/>
            <a:ext cx="8144999" cy="178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87900" y="474050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1B.    In the Biblical Terms Tool, filter for the current book.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4-2016 2-02-50 PM.png"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751" y="1489825"/>
            <a:ext cx="5508775" cy="338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1C. Highlight the rendering and press Ctrl-A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4-2016 2-03-51 PM.png"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198" y="1489824"/>
            <a:ext cx="5604046" cy="365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It’s not a check, it’s a process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We want to do </a:t>
            </a:r>
            <a:r>
              <a:rPr b="1" lang="en" sz="2400"/>
              <a:t>more than just pass a check</a:t>
            </a:r>
            <a:r>
              <a:rPr lang="en" sz="2400"/>
              <a:t> where ParaTExt says there are “no issues”. We want to 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Use the </a:t>
            </a:r>
            <a:r>
              <a:rPr b="1" lang="en" sz="2400"/>
              <a:t>right </a:t>
            </a:r>
            <a:r>
              <a:rPr lang="en" sz="2400"/>
              <a:t>renderings, 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Use them </a:t>
            </a:r>
            <a:r>
              <a:rPr b="1" lang="en" sz="2400"/>
              <a:t>consistently</a:t>
            </a:r>
            <a:r>
              <a:rPr lang="en" sz="2400"/>
              <a:t>, and 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b="1" lang="en" sz="2400"/>
              <a:t>Maintain a record </a:t>
            </a:r>
            <a:r>
              <a:rPr lang="en" sz="2400"/>
              <a:t>of our Biblical Terms Renderings decisions.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1D. Do the same with all your all renderings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4-2016 2-06-52 PM.png"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985" y="1876425"/>
            <a:ext cx="7874017" cy="269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2A. Double-click the rendering field in the upper pane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6-2016 2-34-53 PM.png"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50" y="1481150"/>
            <a:ext cx="8883950" cy="298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 renderings are in the rendering field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6-2016 2-38-25 PM.png"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225" y="1378075"/>
            <a:ext cx="5401850" cy="37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2B. Combine some renderings using *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6-2016 2-40-42 PM with arrow.png"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393" y="1144125"/>
            <a:ext cx="5293279" cy="39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2C. Add back translations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4-2016 2-13-39 PM.png"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078" y="1489825"/>
            <a:ext cx="7353833" cy="307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3A. Reject renderings you don’t want to use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6-2016 2-48-48 PM.png"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025" y="1821360"/>
            <a:ext cx="7533844" cy="307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3B. Write a note about why you rejected them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Click the top line in the history and write your reasons for changing the renderings. Include </a:t>
            </a:r>
            <a:r>
              <a:rPr b="1" lang="en"/>
              <a:t>why </a:t>
            </a:r>
            <a:r>
              <a:rPr lang="en"/>
              <a:t>you rejected some rendernigs. </a:t>
            </a:r>
          </a:p>
        </p:txBody>
      </p:sp>
      <p:pic>
        <p:nvPicPr>
          <p:cNvPr descr="10-14-2016 2-17-06 PM.png"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48" y="2720400"/>
            <a:ext cx="8756100" cy="1848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4A. Check to see if all occurrences are accounted for 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4-2016 2-18-29 PM.png"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895" y="1153675"/>
            <a:ext cx="6694214" cy="375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4B. Find verses with  missing renderings 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4-2016 2-19-32 PM.png"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250" y="1143325"/>
            <a:ext cx="36195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4C. Here they are so let’s change them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6-2016 2-58-50 PM-circles.png"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100" y="1489827"/>
            <a:ext cx="4443550" cy="34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It’s not a check, it’s a process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/>
              <a:t>Start early so you have time to do it right.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600"/>
              <a:t>Don’t wait until it’s too late!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4D. Click to open a quick-edit window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6-2016 3-01-27 PM.png"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976" y="1489823"/>
            <a:ext cx="8036125" cy="252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387900" y="566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4D. Or click to open verse in ParaTExt main window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6-2016 3-03-41 PM.png"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74" y="1489825"/>
            <a:ext cx="8560525" cy="25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4E. Evidence: ParaTExt shows no verses with missing rendering for this book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6-2016 3-06-23 PM.png"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137" y="1081400"/>
            <a:ext cx="3895725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4F. Change filter to “All Renderings” 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Now how did we do? We are 17 for 16. We got them all! </a:t>
            </a:r>
          </a:p>
        </p:txBody>
      </p:sp>
      <p:pic>
        <p:nvPicPr>
          <p:cNvPr descr="10-16-2016 3-08-45 PM.png"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700" y="2038350"/>
            <a:ext cx="3276600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4F. Evidence: ParaTExt shows it can find them all in this book</a:t>
            </a:r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6-2016 3-12-25 PM.png"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507" y="1489832"/>
            <a:ext cx="5974463" cy="365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4G. Evidence: Biblical Terms Renderings Window agrees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Tick mark in “found” column means ParaTExt sees this Biblical Term Rendering in this verse. </a:t>
            </a:r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25" y="2660212"/>
            <a:ext cx="846772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4H. View &gt; Highlight Biblical Terms Renderings </a:t>
            </a:r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-16-2016 3-19-49 PM.png"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0" y="1319525"/>
            <a:ext cx="247650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4H. Evidence: Rendering highlighted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71" y="1930852"/>
            <a:ext cx="7976649" cy="2196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 term or go deeper?</a:t>
            </a: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Now that you have that term consistently rendered in this chapter, you can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"/>
              <a:t>Move on</a:t>
            </a:r>
            <a:r>
              <a:rPr lang="en"/>
              <a:t> to the next term in Biblical Terms Renderings Window, or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"/>
              <a:t>Keep working </a:t>
            </a:r>
            <a:r>
              <a:rPr lang="en"/>
              <a:t>on this Biblical Term: Filter in Biblical Terms tool for “</a:t>
            </a:r>
            <a:r>
              <a:rPr b="1" lang="en"/>
              <a:t>all books</a:t>
            </a:r>
            <a:r>
              <a:rPr lang="en"/>
              <a:t>” or “my current books” (custom saved filter) to make it consistent in more of your translation.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br>
              <a:rPr lang="en"/>
            </a:br>
            <a:r>
              <a:rPr b="1" lang="en"/>
              <a:t>You </a:t>
            </a:r>
            <a:r>
              <a:rPr lang="en"/>
              <a:t>have to weigh what is </a:t>
            </a:r>
            <a:r>
              <a:rPr b="1" lang="en"/>
              <a:t>urgent </a:t>
            </a:r>
            <a:r>
              <a:rPr lang="en"/>
              <a:t>and what is </a:t>
            </a:r>
            <a:r>
              <a:rPr b="1" lang="en"/>
              <a:t>important</a:t>
            </a:r>
            <a:r>
              <a:rPr lang="en"/>
              <a:t>: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 want to finish this chapter soon, but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Eventually I need consistent renderings everywhere.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record your Biblical Terms decisions?</a:t>
            </a:r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Those who don't </a:t>
            </a:r>
            <a:r>
              <a:rPr b="1" lang="en" sz="3600"/>
              <a:t>record </a:t>
            </a:r>
            <a:r>
              <a:rPr lang="en" sz="3600"/>
              <a:t>their Biblical Terms history are </a:t>
            </a:r>
            <a:r>
              <a:rPr b="1" lang="en" sz="3600"/>
              <a:t>doomed </a:t>
            </a:r>
            <a:r>
              <a:rPr lang="en" sz="3600"/>
              <a:t>to repeat it.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 do we start, and how?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b="1" lang="en" sz="3000"/>
              <a:t>Start where you are translating today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b="1" lang="en" sz="3000"/>
              <a:t>Use a simple process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b="1" lang="en" sz="3000"/>
              <a:t>Do a small part of a big job each day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b="1" lang="en" sz="3000"/>
              <a:t>Use only the tools you need (learn others later)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7" name="Shape 377"/>
          <p:cNvGraphicFramePr/>
          <p:nvPr/>
        </p:nvGraphicFramePr>
        <p:xfrm>
          <a:off x="530800" y="1369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{2306C5EB-F826-49C5-BD8A-E25E9BF86804}</a:tableStyleId>
              </a:tblPr>
              <a:tblGrid>
                <a:gridCol w="1992550"/>
                <a:gridCol w="1992550"/>
                <a:gridCol w="1992550"/>
                <a:gridCol w="1992550"/>
              </a:tblGrid>
              <a:tr h="8962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Rendering Discussion Notes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Rendering Description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History Notes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641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Where to find it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Far left column in Biblical Terms tool or Biblical Terms Renderings Window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Renderings dialog, Description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Renderings dialog &gt; History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962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When to use it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Team is still deciding how to render a term. 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Team has decided how to render a term. 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Team has changed renderings.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78" name="Shape 37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 types of Biblical Terms notes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Biblical Terms Limerick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387900" y="147537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From </a:t>
            </a:r>
            <a:r>
              <a:rPr b="1" lang="en" sz="2400"/>
              <a:t>renderings </a:t>
            </a:r>
            <a:r>
              <a:rPr lang="en" sz="2400"/>
              <a:t>all over our text.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We will </a:t>
            </a:r>
            <a:r>
              <a:rPr b="1" lang="en" sz="2400"/>
              <a:t>choose </a:t>
            </a:r>
            <a:r>
              <a:rPr lang="en" sz="2400"/>
              <a:t>which ones are the best.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We’ll </a:t>
            </a:r>
            <a:r>
              <a:rPr b="1" lang="en" sz="2400"/>
              <a:t>reject </a:t>
            </a:r>
            <a:r>
              <a:rPr lang="en" sz="2400"/>
              <a:t>all the others,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Write </a:t>
            </a:r>
            <a:r>
              <a:rPr b="1" lang="en" sz="2400"/>
              <a:t>notes </a:t>
            </a:r>
            <a:r>
              <a:rPr lang="en" sz="2400"/>
              <a:t>for our brothers.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And then we’ll </a:t>
            </a:r>
            <a:r>
              <a:rPr b="1" lang="en" sz="2400"/>
              <a:t>clean up </a:t>
            </a:r>
            <a:r>
              <a:rPr lang="en" sz="2400"/>
              <a:t>our text.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I need . . . </a:t>
            </a:r>
          </a:p>
        </p:txBody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To make my Biblical Terms Renderings consistent in 1-2 Thessalonians. 1-2 Timothy, and Titus.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How can I do that?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Save a filter for a group of books</a:t>
            </a:r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Verse Filter &gt; Choose Verses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Choose books you want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Give this set of books a name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Save it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Use that list in Biblical Terms, Wordlist, Notes List Window, Parallel Passages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Others in your project receive the list via send/receive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try it </a:t>
            </a:r>
          </a:p>
        </p:txBody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387900" y="1248300"/>
            <a:ext cx="8368200" cy="332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>
              <a:spcBef>
                <a:spcPts val="0"/>
              </a:spcBef>
              <a:buSzPct val="100000"/>
              <a:buChar char="●"/>
            </a:pPr>
            <a:r>
              <a:rPr lang="en" sz="2800"/>
              <a:t>Associate a Biblical Terms list with a project</a:t>
            </a:r>
          </a:p>
          <a:p>
            <a:pPr indent="-406400" lvl="0" marL="457200">
              <a:spcBef>
                <a:spcPts val="0"/>
              </a:spcBef>
              <a:buSzPct val="100000"/>
              <a:buChar char="●"/>
            </a:pPr>
            <a:r>
              <a:rPr lang="en" sz="2800"/>
              <a:t>Practice on some Biblical Terms in the practice project. (</a:t>
            </a:r>
            <a:r>
              <a:rPr i="1" lang="en" sz="2800"/>
              <a:t>See spreadsheet for detailed steps</a:t>
            </a:r>
            <a:r>
              <a:rPr lang="en" sz="2800"/>
              <a:t>)</a:t>
            </a:r>
          </a:p>
          <a:p>
            <a:pPr indent="-406400" lvl="1" marL="914400">
              <a:spcBef>
                <a:spcPts val="0"/>
              </a:spcBef>
              <a:buSzPct val="100000"/>
              <a:buChar char="○"/>
            </a:pPr>
            <a:r>
              <a:rPr lang="en" sz="2800"/>
              <a:t>In </a:t>
            </a:r>
            <a:r>
              <a:rPr lang="en" sz="2800"/>
              <a:t>1 Timothy 1:2  grace, mercy, and peace</a:t>
            </a:r>
          </a:p>
          <a:p>
            <a:pPr indent="-406400" lvl="1" marL="914400">
              <a:spcBef>
                <a:spcPts val="0"/>
              </a:spcBef>
              <a:buSzPct val="100000"/>
              <a:buChar char="○"/>
            </a:pPr>
            <a:r>
              <a:rPr lang="en" sz="2800"/>
              <a:t>Any other Biblical Terms you want to try</a:t>
            </a:r>
          </a:p>
          <a:p>
            <a:pPr indent="-406400" lvl="0" marL="457200">
              <a:spcBef>
                <a:spcPts val="0"/>
              </a:spcBef>
              <a:buSzPct val="100000"/>
              <a:buChar char="●"/>
            </a:pPr>
            <a:r>
              <a:rPr lang="en" sz="2800"/>
              <a:t>Write a short mnemonic (memory aid) device for your language or a LWC in your region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Biblical Terms Limerick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387900" y="147537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From </a:t>
            </a:r>
            <a:r>
              <a:rPr b="1" lang="en" sz="2400"/>
              <a:t>renderings </a:t>
            </a:r>
            <a:r>
              <a:rPr lang="en" sz="2400"/>
              <a:t>all over our text.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We will </a:t>
            </a:r>
            <a:r>
              <a:rPr b="1" lang="en" sz="2400"/>
              <a:t>choose </a:t>
            </a:r>
            <a:r>
              <a:rPr lang="en" sz="2400"/>
              <a:t>which ones are the best.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We’ll </a:t>
            </a:r>
            <a:r>
              <a:rPr b="1" lang="en" sz="2400"/>
              <a:t>reject </a:t>
            </a:r>
            <a:r>
              <a:rPr lang="en" sz="2400"/>
              <a:t>all the others,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Write </a:t>
            </a:r>
            <a:r>
              <a:rPr b="1" lang="en" sz="2400"/>
              <a:t>notes </a:t>
            </a:r>
            <a:r>
              <a:rPr lang="en" sz="2400"/>
              <a:t>for our brothers.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And then we’ll </a:t>
            </a:r>
            <a:r>
              <a:rPr b="1" lang="en" sz="2400"/>
              <a:t>clean up </a:t>
            </a:r>
            <a:r>
              <a:rPr lang="en" sz="2400"/>
              <a:t>our text.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we taught this in Papua New Guinea </a:t>
            </a:r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Painim (Find)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Skelim (Evaluate)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Rausim (Remove)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Raitim (Write notes)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Stretim (Make consistent)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3000"/>
              <a:t>How will you teach it?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Prefixes and suffixes</a:t>
            </a:r>
          </a:p>
        </p:txBody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/>
              <a:t>Tools &gt; Word prefixes and suffixes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000"/>
              <a:t>This might be more  helpful than using asterisks for words.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level of detail are you trying for today?</a:t>
            </a:r>
          </a:p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387900" y="1489825"/>
            <a:ext cx="8368200" cy="339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1 Identify a rendering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2 Make rendering consiste</a:t>
            </a:r>
            <a:r>
              <a:rPr b="1" lang="en" sz="2000"/>
              <a:t>nt in current book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3 Add a back translation</a:t>
            </a:r>
            <a:br>
              <a:rPr b="1" lang="en" sz="2000"/>
            </a:br>
            <a:r>
              <a:rPr b="1" lang="en" sz="2000"/>
              <a:t>3 Add a glossary entry</a:t>
            </a:r>
            <a:br>
              <a:rPr b="1" lang="en" sz="2000"/>
            </a:br>
            <a:r>
              <a:rPr b="1" lang="en" sz="2000"/>
              <a:t>3 Document alternative renderings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4 Renderings consistent in all books already published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5 Renderings consistent in all book to be published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level of detail are you trying for today?</a:t>
            </a:r>
          </a:p>
        </p:txBody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>
              <a:spcBef>
                <a:spcPts val="0"/>
              </a:spcBef>
              <a:buSzPct val="100000"/>
              <a:buChar char="●"/>
            </a:pPr>
            <a:r>
              <a:rPr lang="en" sz="3600"/>
              <a:t>Be realistic</a:t>
            </a:r>
          </a:p>
          <a:p>
            <a:pPr indent="-457200" lvl="0" marL="457200">
              <a:spcBef>
                <a:spcPts val="0"/>
              </a:spcBef>
              <a:buSzPct val="100000"/>
              <a:buChar char="●"/>
            </a:pPr>
            <a:r>
              <a:rPr lang="en" sz="3600"/>
              <a:t>Be specific</a:t>
            </a:r>
          </a:p>
          <a:p>
            <a:pPr indent="-457200" lvl="0" marL="457200">
              <a:spcBef>
                <a:spcPts val="0"/>
              </a:spcBef>
              <a:buSzPct val="100000"/>
              <a:buChar char="●"/>
            </a:pPr>
            <a:r>
              <a:rPr lang="en" sz="3600"/>
              <a:t>Decide on a plan</a:t>
            </a:r>
            <a:r>
              <a:rPr lang="en" sz="3600"/>
              <a:t> for achieving consistency everywhere eventually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I went to the animal fair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The birds and the beasts were there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The big baboon by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The light of the moon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Was brushing his auburn hair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If you see a problem in the text</a:t>
            </a:r>
          </a:p>
        </p:txBody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Fix it now </a:t>
            </a:r>
            <a:r>
              <a:rPr lang="en" sz="3000"/>
              <a:t>or</a:t>
            </a:r>
            <a:r>
              <a:rPr lang="en" sz="48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4800"/>
              <a:t>Write a note! </a:t>
            </a:r>
          </a:p>
          <a:p>
            <a:pPr lvl="0">
              <a:spcBef>
                <a:spcPts val="0"/>
              </a:spcBef>
              <a:buNone/>
            </a:pPr>
            <a:r>
              <a:rPr lang="en" sz="4800"/>
              <a:t>You may never notice it again.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make this part of your process	</a:t>
            </a:r>
          </a:p>
        </p:txBody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b="1" lang="en" sz="3000"/>
              <a:t>Teach it more than once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b="1" lang="en" sz="3000"/>
              <a:t>Use it consistently</a:t>
            </a:r>
          </a:p>
          <a:p>
            <a:pPr indent="-419100" lvl="0" marL="457200">
              <a:spcBef>
                <a:spcPts val="0"/>
              </a:spcBef>
              <a:buSzPct val="100000"/>
              <a:buChar char="●"/>
            </a:pPr>
            <a:r>
              <a:rPr b="1" lang="en" sz="3000"/>
              <a:t>Put the check “Biblical Terms Renderings Found” early in your </a:t>
            </a:r>
            <a:r>
              <a:rPr b="1" lang="en" sz="3000" u="sng"/>
              <a:t>Project Plan</a:t>
            </a:r>
            <a:r>
              <a:rPr b="1" lang="en" sz="3000"/>
              <a:t> so it will be in </a:t>
            </a:r>
            <a:r>
              <a:rPr b="1" lang="en" sz="3000" u="sng"/>
              <a:t>Assignments and Progress</a:t>
            </a:r>
            <a:r>
              <a:rPr b="1" lang="en" sz="3000"/>
              <a:t>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Reflection</a:t>
            </a:r>
          </a:p>
        </p:txBody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387900" y="1489825"/>
            <a:ext cx="8368200" cy="3254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Do you want to teach this method in your context?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How will you teach this method?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What resources will you need?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87900" y="1046050"/>
            <a:ext cx="8368200" cy="352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The monkey he got drunk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And sat on the elephant’s trunk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The elephant sneezed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And sat on his knees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And that was the end of the monk. The monk the monk the monk.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A fly and a flea in a flue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Were stuck, so what could they do?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Let us flee said the fly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Let us fly said the flea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So they flew through a flaw in the flue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Presentations by Phil Leckrone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They thrill me to the bone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But when Higby Doug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Reports on a bug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It makes Nathan want to go home.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