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65" r:id="rId2"/>
    <p:sldId id="267" r:id="rId3"/>
    <p:sldId id="266" r:id="rId4"/>
    <p:sldId id="268" r:id="rId5"/>
    <p:sldId id="269" r:id="rId6"/>
    <p:sldId id="270" r:id="rId7"/>
    <p:sldId id="271" r:id="rId8"/>
    <p:sldId id="272" r:id="rId9"/>
    <p:sldId id="273" r:id="rId10"/>
    <p:sldId id="289" r:id="rId11"/>
    <p:sldId id="291" r:id="rId12"/>
    <p:sldId id="292" r:id="rId13"/>
    <p:sldId id="293" r:id="rId14"/>
    <p:sldId id="294" r:id="rId15"/>
    <p:sldId id="295" r:id="rId16"/>
    <p:sldId id="296" r:id="rId17"/>
    <p:sldId id="298" r:id="rId18"/>
    <p:sldId id="299" r:id="rId19"/>
    <p:sldId id="300" r:id="rId20"/>
    <p:sldId id="283" r:id="rId21"/>
    <p:sldId id="284" r:id="rId22"/>
    <p:sldId id="285" r:id="rId23"/>
    <p:sldId id="286" r:id="rId24"/>
    <p:sldId id="28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5" autoAdjust="0"/>
    <p:restoredTop sz="94660"/>
  </p:normalViewPr>
  <p:slideViewPr>
    <p:cSldViewPr snapToGrid="0">
      <p:cViewPr varScale="1">
        <p:scale>
          <a:sx n="54" d="100"/>
          <a:sy n="54" d="100"/>
        </p:scale>
        <p:origin x="102"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9C3740-138C-4ACA-B73A-B645F73B3CC1}" type="datetimeFigureOut">
              <a:rPr lang="en-US" smtClean="0"/>
              <a:t>4/13/2018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F6D429-010E-487C-87CF-5E0B59ACF872}" type="slidenum">
              <a:rPr lang="en-US" smtClean="0"/>
              <a:t>‹#›</a:t>
            </a:fld>
            <a:endParaRPr lang="en-US"/>
          </a:p>
        </p:txBody>
      </p:sp>
    </p:spTree>
    <p:extLst>
      <p:ext uri="{BB962C8B-B14F-4D97-AF65-F5344CB8AC3E}">
        <p14:creationId xmlns:p14="http://schemas.microsoft.com/office/powerpoint/2010/main" val="146302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there</a:t>
            </a:r>
            <a:r>
              <a:rPr lang="en-US" baseline="0" dirty="0" smtClean="0"/>
              <a:t> is a </a:t>
            </a:r>
            <a:r>
              <a:rPr lang="en-US" baseline="0" dirty="0" err="1" smtClean="0"/>
              <a:t>Paratext</a:t>
            </a:r>
            <a:r>
              <a:rPr lang="en-US" baseline="0" dirty="0" smtClean="0"/>
              <a:t> 7.5 server and a </a:t>
            </a:r>
            <a:r>
              <a:rPr lang="en-US" baseline="0" dirty="0" err="1" smtClean="0"/>
              <a:t>Paratext</a:t>
            </a:r>
            <a:r>
              <a:rPr lang="en-US" baseline="0" dirty="0" smtClean="0"/>
              <a:t> 8.0 server</a:t>
            </a:r>
          </a:p>
          <a:p>
            <a:r>
              <a:rPr lang="en-US" baseline="0" dirty="0" smtClean="0"/>
              <a:t>Kent &amp; Doug </a:t>
            </a:r>
            <a:r>
              <a:rPr lang="en-US" baseline="0" dirty="0" err="1" smtClean="0"/>
              <a:t>Higby</a:t>
            </a:r>
            <a:r>
              <a:rPr lang="en-US" baseline="0" dirty="0" smtClean="0"/>
              <a:t> probably get a request from Cameroon every so often when I am in search of a </a:t>
            </a:r>
            <a:r>
              <a:rPr lang="en-US" baseline="0" dirty="0" err="1" smtClean="0"/>
              <a:t>Paratext</a:t>
            </a:r>
            <a:r>
              <a:rPr lang="en-US" baseline="0" dirty="0" smtClean="0"/>
              <a:t> license for someone</a:t>
            </a:r>
            <a:endParaRPr lang="en-US" dirty="0"/>
          </a:p>
        </p:txBody>
      </p:sp>
      <p:sp>
        <p:nvSpPr>
          <p:cNvPr id="4" name="Slide Number Placeholder 3"/>
          <p:cNvSpPr>
            <a:spLocks noGrp="1"/>
          </p:cNvSpPr>
          <p:nvPr>
            <p:ph type="sldNum" sz="quarter" idx="10"/>
          </p:nvPr>
        </p:nvSpPr>
        <p:spPr/>
        <p:txBody>
          <a:bodyPr/>
          <a:lstStyle/>
          <a:p>
            <a:fld id="{04F6D429-010E-487C-87CF-5E0B59ACF872}" type="slidenum">
              <a:rPr lang="en-US" smtClean="0"/>
              <a:t>1</a:t>
            </a:fld>
            <a:endParaRPr lang="en-US"/>
          </a:p>
        </p:txBody>
      </p:sp>
    </p:spTree>
    <p:extLst>
      <p:ext uri="{BB962C8B-B14F-4D97-AF65-F5344CB8AC3E}">
        <p14:creationId xmlns:p14="http://schemas.microsoft.com/office/powerpoint/2010/main" val="1150663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21</a:t>
            </a:fld>
            <a:endParaRPr lang="en-US"/>
          </a:p>
        </p:txBody>
      </p:sp>
    </p:spTree>
    <p:extLst>
      <p:ext uri="{BB962C8B-B14F-4D97-AF65-F5344CB8AC3E}">
        <p14:creationId xmlns:p14="http://schemas.microsoft.com/office/powerpoint/2010/main" val="480545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22</a:t>
            </a:fld>
            <a:endParaRPr lang="en-US"/>
          </a:p>
        </p:txBody>
      </p:sp>
    </p:spTree>
    <p:extLst>
      <p:ext uri="{BB962C8B-B14F-4D97-AF65-F5344CB8AC3E}">
        <p14:creationId xmlns:p14="http://schemas.microsoft.com/office/powerpoint/2010/main" val="14235592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r>
              <a:rPr lang="en-GB" dirty="0" smtClean="0"/>
              <a:t>You should demonstrate these in </a:t>
            </a:r>
            <a:r>
              <a:rPr lang="en-GB" dirty="0" err="1" smtClean="0"/>
              <a:t>Paratext</a:t>
            </a:r>
            <a:r>
              <a:rPr lang="en-GB"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23</a:t>
            </a:fld>
            <a:endParaRPr lang="en-US"/>
          </a:p>
        </p:txBody>
      </p:sp>
    </p:spTree>
    <p:extLst>
      <p:ext uri="{BB962C8B-B14F-4D97-AF65-F5344CB8AC3E}">
        <p14:creationId xmlns:p14="http://schemas.microsoft.com/office/powerpoint/2010/main" val="37128909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24</a:t>
            </a:fld>
            <a:endParaRPr lang="en-US"/>
          </a:p>
        </p:txBody>
      </p:sp>
    </p:spTree>
    <p:extLst>
      <p:ext uri="{BB962C8B-B14F-4D97-AF65-F5344CB8AC3E}">
        <p14:creationId xmlns:p14="http://schemas.microsoft.com/office/powerpoint/2010/main" val="2164203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Found under checking menu – show them in </a:t>
            </a:r>
            <a:r>
              <a:rPr lang="en-GB" dirty="0" err="1" smtClean="0"/>
              <a:t>Paratext</a:t>
            </a:r>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4</a:t>
            </a:fld>
            <a:endParaRPr lang="en-US"/>
          </a:p>
        </p:txBody>
      </p:sp>
    </p:spTree>
    <p:extLst>
      <p:ext uri="{BB962C8B-B14F-4D97-AF65-F5344CB8AC3E}">
        <p14:creationId xmlns:p14="http://schemas.microsoft.com/office/powerpoint/2010/main" val="2746842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Found under checking menu – show them in </a:t>
            </a:r>
            <a:r>
              <a:rPr lang="en-GB" dirty="0" err="1" smtClean="0"/>
              <a:t>Paratext</a:t>
            </a:r>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5</a:t>
            </a:fld>
            <a:endParaRPr lang="en-US"/>
          </a:p>
        </p:txBody>
      </p:sp>
    </p:spTree>
    <p:extLst>
      <p:ext uri="{BB962C8B-B14F-4D97-AF65-F5344CB8AC3E}">
        <p14:creationId xmlns:p14="http://schemas.microsoft.com/office/powerpoint/2010/main" val="1519067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a:spLocks noGrp="1" noRot="1" noChangeAspect="1"/>
          </p:cNvSpPr>
          <p:nvPr>
            <p:ph type="sldImg" idx="2"/>
          </p:nvPr>
        </p:nvSpPr>
        <p:spPr>
          <a:xfrm>
            <a:off x="2286000" y="514350"/>
            <a:ext cx="4572000" cy="25717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1" name="Shape 181"/>
          <p:cNvSpPr txBox="1">
            <a:spLocks noGrp="1"/>
          </p:cNvSpPr>
          <p:nvPr>
            <p:ph type="body" idx="1"/>
          </p:nvPr>
        </p:nvSpPr>
        <p:spPr>
          <a:xfrm>
            <a:off x="914400" y="3257550"/>
            <a:ext cx="7315200" cy="30861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434175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2286000" y="514350"/>
            <a:ext cx="4572000" cy="25717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6" name="Shape 166"/>
          <p:cNvSpPr txBox="1">
            <a:spLocks noGrp="1"/>
          </p:cNvSpPr>
          <p:nvPr>
            <p:ph type="body" idx="1"/>
          </p:nvPr>
        </p:nvSpPr>
        <p:spPr>
          <a:xfrm>
            <a:off x="914400" y="3257550"/>
            <a:ext cx="7315200" cy="3086100"/>
          </a:xfrm>
          <a:prstGeom prst="rect">
            <a:avLst/>
          </a:prstGeom>
        </p:spPr>
        <p:txBody>
          <a:bodyPr lIns="91425" tIns="91425" rIns="91425" bIns="91425" anchor="t" anchorCtr="0">
            <a:noAutofit/>
          </a:bodyPr>
          <a:lstStyle/>
          <a:p>
            <a:pPr lvl="0">
              <a:spcBef>
                <a:spcPts val="0"/>
              </a:spcBef>
              <a:buNone/>
            </a:pPr>
            <a:r>
              <a:rPr lang="en-GB" dirty="0" smtClean="0"/>
              <a:t>In my experience,</a:t>
            </a:r>
            <a:r>
              <a:rPr lang="en-GB" baseline="0" dirty="0" smtClean="0"/>
              <a:t> this global checking only happens in final checking. It should be happening from time to time during the project’s ongoing life.</a:t>
            </a:r>
            <a:endParaRPr dirty="0"/>
          </a:p>
        </p:txBody>
      </p:sp>
    </p:spTree>
    <p:extLst>
      <p:ext uri="{BB962C8B-B14F-4D97-AF65-F5344CB8AC3E}">
        <p14:creationId xmlns:p14="http://schemas.microsoft.com/office/powerpoint/2010/main" val="2406697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Shape 189"/>
          <p:cNvSpPr>
            <a:spLocks noGrp="1" noRot="1" noChangeAspect="1"/>
          </p:cNvSpPr>
          <p:nvPr>
            <p:ph type="sldImg" idx="2"/>
          </p:nvPr>
        </p:nvSpPr>
        <p:spPr>
          <a:xfrm>
            <a:off x="2286000" y="514350"/>
            <a:ext cx="4572000" cy="25717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0" name="Shape 190"/>
          <p:cNvSpPr txBox="1">
            <a:spLocks noGrp="1"/>
          </p:cNvSpPr>
          <p:nvPr>
            <p:ph type="body" idx="1"/>
          </p:nvPr>
        </p:nvSpPr>
        <p:spPr>
          <a:xfrm>
            <a:off x="914400" y="3257550"/>
            <a:ext cx="7315200" cy="30861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7912394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2286000" y="514350"/>
            <a:ext cx="4572000" cy="25717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4" name="Shape 204"/>
          <p:cNvSpPr txBox="1">
            <a:spLocks noGrp="1"/>
          </p:cNvSpPr>
          <p:nvPr>
            <p:ph type="body" idx="1"/>
          </p:nvPr>
        </p:nvSpPr>
        <p:spPr>
          <a:xfrm>
            <a:off x="914400" y="3257550"/>
            <a:ext cx="7315200" cy="30861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917975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2286000" y="514350"/>
            <a:ext cx="4572000" cy="25717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4" name="Shape 204"/>
          <p:cNvSpPr txBox="1">
            <a:spLocks noGrp="1"/>
          </p:cNvSpPr>
          <p:nvPr>
            <p:ph type="body" idx="1"/>
          </p:nvPr>
        </p:nvSpPr>
        <p:spPr>
          <a:xfrm>
            <a:off x="914400" y="3257550"/>
            <a:ext cx="7315200" cy="30861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5329567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r>
              <a:rPr lang="en-GB" dirty="0" smtClean="0"/>
              <a:t>You should demonstrate these in </a:t>
            </a:r>
            <a:r>
              <a:rPr lang="en-GB" dirty="0" err="1" smtClean="0"/>
              <a:t>Paratext</a:t>
            </a:r>
            <a:r>
              <a:rPr lang="en-GB"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20</a:t>
            </a:fld>
            <a:endParaRPr lang="en-US"/>
          </a:p>
        </p:txBody>
      </p:sp>
    </p:spTree>
    <p:extLst>
      <p:ext uri="{BB962C8B-B14F-4D97-AF65-F5344CB8AC3E}">
        <p14:creationId xmlns:p14="http://schemas.microsoft.com/office/powerpoint/2010/main" val="19416973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2_Title and Content">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074127" y="320675"/>
            <a:ext cx="9715771" cy="1325563"/>
          </a:xfrm>
        </p:spPr>
        <p:txBody>
          <a:bodyPr/>
          <a:lstStyle>
            <a:lvl1pPr>
              <a:defRPr>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2074126" y="1825625"/>
            <a:ext cx="9715771"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ED3620C-C7FC-487E-9205-11DE4E2E8BE0}" type="datetimeFigureOut">
              <a:rPr lang="en-US" smtClean="0"/>
              <a:t>4/13/2018</a:t>
            </a:fld>
            <a:endParaRPr lang="en-US"/>
          </a:p>
        </p:txBody>
      </p:sp>
      <p:sp>
        <p:nvSpPr>
          <p:cNvPr id="5" name="Footer Placeholder 4"/>
          <p:cNvSpPr>
            <a:spLocks noGrp="1"/>
          </p:cNvSpPr>
          <p:nvPr>
            <p:ph type="ftr" sz="quarter" idx="11"/>
          </p:nvPr>
        </p:nvSpPr>
        <p:spPr>
          <a:xfrm>
            <a:off x="4256648" y="6356350"/>
            <a:ext cx="4114800" cy="365125"/>
          </a:xfrm>
        </p:spPr>
        <p:txBody>
          <a:bodyPr/>
          <a:lstStyle/>
          <a:p>
            <a:endParaRPr lang="en-US" dirty="0"/>
          </a:p>
        </p:txBody>
      </p:sp>
      <p:sp>
        <p:nvSpPr>
          <p:cNvPr id="6" name="Slide Number Placeholder 5"/>
          <p:cNvSpPr>
            <a:spLocks noGrp="1"/>
          </p:cNvSpPr>
          <p:nvPr>
            <p:ph type="sldNum" sz="quarter" idx="12"/>
          </p:nvPr>
        </p:nvSpPr>
        <p:spPr>
          <a:xfrm>
            <a:off x="9046697" y="6336913"/>
            <a:ext cx="2743200" cy="365125"/>
          </a:xfrm>
        </p:spPr>
        <p:txBody>
          <a:bodyPr/>
          <a:lstStyle/>
          <a:p>
            <a:fld id="{7FFE1518-D98B-474C-BE05-3E7D211DE971}" type="slidenum">
              <a:rPr lang="en-US" smtClean="0"/>
              <a:t>‹#›</a:t>
            </a:fld>
            <a:endParaRPr lang="en-US"/>
          </a:p>
        </p:txBody>
      </p:sp>
    </p:spTree>
    <p:extLst>
      <p:ext uri="{BB962C8B-B14F-4D97-AF65-F5344CB8AC3E}">
        <p14:creationId xmlns:p14="http://schemas.microsoft.com/office/powerpoint/2010/main" val="128709146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036956" y="665163"/>
            <a:ext cx="9144000" cy="2387600"/>
          </a:xfrm>
        </p:spPr>
        <p:txBody>
          <a:bodyPr anchor="b"/>
          <a:lstStyle>
            <a:lvl1pPr algn="ctr">
              <a:defRPr sz="600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036956" y="351282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ED3620C-C7FC-487E-9205-11DE4E2E8BE0}"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FE1518-D98B-474C-BE05-3E7D211DE971}" type="slidenum">
              <a:rPr lang="en-US" smtClean="0"/>
              <a:t>‹#›</a:t>
            </a:fld>
            <a:endParaRPr lang="en-US"/>
          </a:p>
        </p:txBody>
      </p:sp>
    </p:spTree>
    <p:extLst>
      <p:ext uri="{BB962C8B-B14F-4D97-AF65-F5344CB8AC3E}">
        <p14:creationId xmlns:p14="http://schemas.microsoft.com/office/powerpoint/2010/main" val="128874893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15600" y="546667"/>
            <a:ext cx="11360800" cy="810400"/>
          </a:xfrm>
          <a:prstGeom prst="rect">
            <a:avLst/>
          </a:prstGeom>
        </p:spPr>
        <p:txBody>
          <a:bodyPr lIns="121897" tIns="121897" rIns="121897" bIns="121897"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body" idx="1"/>
          </p:nvPr>
        </p:nvSpPr>
        <p:spPr>
          <a:xfrm>
            <a:off x="415600" y="1639967"/>
            <a:ext cx="5333200" cy="4452000"/>
          </a:xfrm>
          <a:prstGeom prst="rect">
            <a:avLst/>
          </a:prstGeom>
        </p:spPr>
        <p:txBody>
          <a:bodyPr lIns="121897" tIns="121897" rIns="121897" bIns="121897" anchor="t" anchorCtr="0"/>
          <a:lstStyle>
            <a:lvl1pPr lvl="0">
              <a:spcBef>
                <a:spcPts val="0"/>
              </a:spcBef>
              <a:buSzPct val="100000"/>
              <a:defRPr sz="1900"/>
            </a:lvl1pPr>
            <a:lvl2pPr lvl="1">
              <a:spcBef>
                <a:spcPts val="0"/>
              </a:spcBef>
              <a:buSzPct val="100000"/>
              <a:defRPr sz="1600"/>
            </a:lvl2pPr>
            <a:lvl3pPr lvl="2">
              <a:spcBef>
                <a:spcPts val="0"/>
              </a:spcBef>
              <a:buSzPct val="100000"/>
              <a:defRPr sz="1600"/>
            </a:lvl3pPr>
            <a:lvl4pPr lvl="3">
              <a:spcBef>
                <a:spcPts val="0"/>
              </a:spcBef>
              <a:buSzPct val="100000"/>
              <a:defRPr sz="1600"/>
            </a:lvl4pPr>
            <a:lvl5pPr lvl="4">
              <a:spcBef>
                <a:spcPts val="0"/>
              </a:spcBef>
              <a:buSzPct val="100000"/>
              <a:defRPr sz="1600"/>
            </a:lvl5pPr>
            <a:lvl6pPr lvl="5">
              <a:spcBef>
                <a:spcPts val="0"/>
              </a:spcBef>
              <a:buSzPct val="100000"/>
              <a:defRPr sz="1600"/>
            </a:lvl6pPr>
            <a:lvl7pPr lvl="6">
              <a:spcBef>
                <a:spcPts val="0"/>
              </a:spcBef>
              <a:buSzPct val="100000"/>
              <a:defRPr sz="1600"/>
            </a:lvl7pPr>
            <a:lvl8pPr lvl="7">
              <a:spcBef>
                <a:spcPts val="0"/>
              </a:spcBef>
              <a:buSzPct val="100000"/>
              <a:defRPr sz="1600"/>
            </a:lvl8pPr>
            <a:lvl9pPr lvl="8">
              <a:spcBef>
                <a:spcPts val="0"/>
              </a:spcBef>
              <a:buSzPct val="100000"/>
              <a:defRPr sz="1600"/>
            </a:lvl9pPr>
          </a:lstStyle>
          <a:p>
            <a:endParaRPr/>
          </a:p>
        </p:txBody>
      </p:sp>
      <p:sp>
        <p:nvSpPr>
          <p:cNvPr id="41" name="Shape 41"/>
          <p:cNvSpPr txBox="1">
            <a:spLocks noGrp="1"/>
          </p:cNvSpPr>
          <p:nvPr>
            <p:ph type="body" idx="2"/>
          </p:nvPr>
        </p:nvSpPr>
        <p:spPr>
          <a:xfrm>
            <a:off x="6443200" y="1639967"/>
            <a:ext cx="5333200" cy="4452000"/>
          </a:xfrm>
          <a:prstGeom prst="rect">
            <a:avLst/>
          </a:prstGeom>
        </p:spPr>
        <p:txBody>
          <a:bodyPr lIns="121897" tIns="121897" rIns="121897" bIns="121897" anchor="t" anchorCtr="0"/>
          <a:lstStyle>
            <a:lvl1pPr lvl="0">
              <a:spcBef>
                <a:spcPts val="0"/>
              </a:spcBef>
              <a:buSzPct val="100000"/>
              <a:defRPr sz="1900"/>
            </a:lvl1pPr>
            <a:lvl2pPr lvl="1">
              <a:spcBef>
                <a:spcPts val="0"/>
              </a:spcBef>
              <a:buSzPct val="100000"/>
              <a:defRPr sz="1600"/>
            </a:lvl2pPr>
            <a:lvl3pPr lvl="2">
              <a:spcBef>
                <a:spcPts val="0"/>
              </a:spcBef>
              <a:buSzPct val="100000"/>
              <a:defRPr sz="1600"/>
            </a:lvl3pPr>
            <a:lvl4pPr lvl="3">
              <a:spcBef>
                <a:spcPts val="0"/>
              </a:spcBef>
              <a:buSzPct val="100000"/>
              <a:defRPr sz="1600"/>
            </a:lvl4pPr>
            <a:lvl5pPr lvl="4">
              <a:spcBef>
                <a:spcPts val="0"/>
              </a:spcBef>
              <a:buSzPct val="100000"/>
              <a:defRPr sz="1600"/>
            </a:lvl5pPr>
            <a:lvl6pPr lvl="5">
              <a:spcBef>
                <a:spcPts val="0"/>
              </a:spcBef>
              <a:buSzPct val="100000"/>
              <a:defRPr sz="1600"/>
            </a:lvl6pPr>
            <a:lvl7pPr lvl="6">
              <a:spcBef>
                <a:spcPts val="0"/>
              </a:spcBef>
              <a:buSzPct val="100000"/>
              <a:defRPr sz="1600"/>
            </a:lvl7pPr>
            <a:lvl8pPr lvl="7">
              <a:spcBef>
                <a:spcPts val="0"/>
              </a:spcBef>
              <a:buSzPct val="100000"/>
              <a:defRPr sz="1600"/>
            </a:lvl8pPr>
            <a:lvl9pPr lvl="8">
              <a:spcBef>
                <a:spcPts val="0"/>
              </a:spcBef>
              <a:buSzPct val="100000"/>
              <a:defRPr sz="1600"/>
            </a:lvl9pPr>
          </a:lstStyle>
          <a:p>
            <a:endParaRPr/>
          </a:p>
        </p:txBody>
      </p:sp>
      <p:sp>
        <p:nvSpPr>
          <p:cNvPr id="42" name="Shape 42"/>
          <p:cNvSpPr txBox="1">
            <a:spLocks noGrp="1"/>
          </p:cNvSpPr>
          <p:nvPr>
            <p:ph type="sldNum" idx="12"/>
          </p:nvPr>
        </p:nvSpPr>
        <p:spPr>
          <a:xfrm>
            <a:off x="11280575" y="6201587"/>
            <a:ext cx="731600" cy="524800"/>
          </a:xfrm>
          <a:prstGeom prst="rect">
            <a:avLst/>
          </a:prstGeom>
        </p:spPr>
        <p:txBody>
          <a:bodyPr lIns="121897" tIns="121897" rIns="121897" bIns="121897" anchor="ctr" anchorCtr="0">
            <a:noAutofit/>
          </a:bodyPr>
          <a:lstStyle/>
          <a:p>
            <a:fld id="{00000000-1234-1234-1234-123412341234}" type="slidenum">
              <a:rPr lang="en-GB" smtClean="0">
                <a:solidFill>
                  <a:schemeClr val="dk2"/>
                </a:solidFill>
              </a:rPr>
              <a:pPr/>
              <a:t>‹#›</a:t>
            </a:fld>
            <a:endParaRPr lang="en-GB" dirty="0">
              <a:solidFill>
                <a:schemeClr val="dk2"/>
              </a:solidFill>
            </a:endParaRPr>
          </a:p>
        </p:txBody>
      </p:sp>
    </p:spTree>
    <p:extLst>
      <p:ext uri="{BB962C8B-B14F-4D97-AF65-F5344CB8AC3E}">
        <p14:creationId xmlns:p14="http://schemas.microsoft.com/office/powerpoint/2010/main" val="3468008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pPr/>
              <a:t>4/13/2018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95608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smtClean="0"/>
              <a:pPr/>
              <a:t>4/13/2018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443294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A506A0-F6E0-4693-8A7E-9A38475F7B11}" type="datetimeFigureOut">
              <a:rPr lang="en-US" smtClean="0"/>
              <a:t>4/13/2018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07532B-1D83-4D46-A403-3CA29F30F24C}" type="slidenum">
              <a:rPr lang="en-US" smtClean="0"/>
              <a:t>‹#›</a:t>
            </a:fld>
            <a:endParaRPr lang="en-US"/>
          </a:p>
        </p:txBody>
      </p:sp>
    </p:spTree>
    <p:extLst>
      <p:ext uri="{BB962C8B-B14F-4D97-AF65-F5344CB8AC3E}">
        <p14:creationId xmlns:p14="http://schemas.microsoft.com/office/powerpoint/2010/main" val="2815073041"/>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8721" y="685801"/>
            <a:ext cx="9819269" cy="4755994"/>
          </a:xfrm>
        </p:spPr>
        <p:txBody>
          <a:bodyPr>
            <a:normAutofit/>
          </a:bodyPr>
          <a:lstStyle/>
          <a:p>
            <a:pPr algn="ctr"/>
            <a:r>
              <a:rPr lang="en-US" sz="6000" b="1" dirty="0" smtClean="0">
                <a:latin typeface="+mn-lt"/>
              </a:rPr>
              <a:t>Paratext 8</a:t>
            </a:r>
            <a:br>
              <a:rPr lang="en-US" sz="6000" b="1" dirty="0" smtClean="0">
                <a:latin typeface="+mn-lt"/>
              </a:rPr>
            </a:br>
            <a:r>
              <a:rPr lang="en-US" sz="6000" b="1" dirty="0">
                <a:latin typeface="+mn-lt"/>
              </a:rPr>
              <a:t>Spell Checking </a:t>
            </a:r>
            <a:r>
              <a:rPr lang="en-US" sz="6000" b="1" dirty="0" smtClean="0">
                <a:latin typeface="+mn-lt"/>
              </a:rPr>
              <a:t/>
            </a:r>
            <a:br>
              <a:rPr lang="en-US" sz="6000" b="1" dirty="0" smtClean="0">
                <a:latin typeface="+mn-lt"/>
              </a:rPr>
            </a:br>
            <a:r>
              <a:rPr lang="en-US" sz="6000" b="1" dirty="0" smtClean="0">
                <a:latin typeface="+mn-lt"/>
              </a:rPr>
              <a:t/>
            </a:r>
            <a:br>
              <a:rPr lang="en-US" sz="6000" b="1" dirty="0" smtClean="0">
                <a:latin typeface="+mn-lt"/>
              </a:rPr>
            </a:br>
            <a:r>
              <a:rPr lang="en-US" sz="6000" b="1" dirty="0" smtClean="0">
                <a:latin typeface="+mn-lt"/>
              </a:rPr>
              <a:t>Kent Schroeder</a:t>
            </a:r>
            <a:endParaRPr lang="en-US" sz="4800" b="1" dirty="0">
              <a:latin typeface="+mn-lt"/>
            </a:endParaRPr>
          </a:p>
        </p:txBody>
      </p:sp>
    </p:spTree>
    <p:extLst>
      <p:ext uri="{BB962C8B-B14F-4D97-AF65-F5344CB8AC3E}">
        <p14:creationId xmlns:p14="http://schemas.microsoft.com/office/powerpoint/2010/main" val="22109726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a:spLocks noGrp="1"/>
          </p:cNvSpPr>
          <p:nvPr>
            <p:ph type="title"/>
          </p:nvPr>
        </p:nvSpPr>
        <p:spPr>
          <a:prstGeom prst="rect">
            <a:avLst/>
          </a:prstGeom>
        </p:spPr>
        <p:txBody>
          <a:bodyPr lIns="121897" tIns="121897" rIns="121897" bIns="121897" anchor="ctr" anchorCtr="0">
            <a:noAutofit/>
          </a:bodyPr>
          <a:lstStyle/>
          <a:p>
            <a:pPr algn="ctr"/>
            <a:r>
              <a:rPr lang="en-GB" b="1" dirty="0">
                <a:latin typeface="Arial" panose="020B0604020202020204" pitchFamily="34" charset="0"/>
                <a:cs typeface="Arial" panose="020B0604020202020204" pitchFamily="34" charset="0"/>
              </a:rPr>
              <a:t>Strategies (both are needed)</a:t>
            </a:r>
          </a:p>
        </p:txBody>
      </p:sp>
      <p:sp>
        <p:nvSpPr>
          <p:cNvPr id="207" name="Shape 207"/>
          <p:cNvSpPr txBox="1">
            <a:spLocks noGrp="1"/>
          </p:cNvSpPr>
          <p:nvPr>
            <p:ph idx="1"/>
          </p:nvPr>
        </p:nvSpPr>
        <p:spPr>
          <a:prstGeom prst="rect">
            <a:avLst/>
          </a:prstGeom>
        </p:spPr>
        <p:txBody>
          <a:bodyPr lIns="121897" tIns="121897" rIns="121897" bIns="121897" anchor="t" anchorCtr="0">
            <a:noAutofit/>
          </a:bodyPr>
          <a:lstStyle/>
          <a:p>
            <a:pPr>
              <a:spcAft>
                <a:spcPts val="1333"/>
              </a:spcAft>
              <a:buNone/>
            </a:pPr>
            <a:r>
              <a:rPr lang="en-GB" sz="3200" dirty="0" smtClean="0">
                <a:latin typeface="Arial" panose="020B0604020202020204" pitchFamily="34" charset="0"/>
                <a:cs typeface="Arial" panose="020B0604020202020204" pitchFamily="34" charset="0"/>
              </a:rPr>
              <a:t>Second local</a:t>
            </a:r>
            <a:endParaRPr lang="en-GB" sz="3200" dirty="0">
              <a:latin typeface="Arial" panose="020B0604020202020204" pitchFamily="34" charset="0"/>
              <a:cs typeface="Arial" panose="020B0604020202020204" pitchFamily="34" charset="0"/>
            </a:endParaRPr>
          </a:p>
          <a:p>
            <a:pPr>
              <a:spcAft>
                <a:spcPts val="1333"/>
              </a:spcAft>
              <a:buNone/>
            </a:pPr>
            <a:r>
              <a:rPr lang="en-US" sz="2400" dirty="0">
                <a:latin typeface="Arial" panose="020B0604020202020204" pitchFamily="34" charset="0"/>
                <a:cs typeface="Arial" panose="020B0604020202020204" pitchFamily="34" charset="0"/>
              </a:rPr>
              <a:t>Turn on the Display Spelling setting. </a:t>
            </a:r>
            <a:r>
              <a:rPr lang="en-US" sz="2400" dirty="0" smtClean="0">
                <a:latin typeface="Arial" panose="020B0604020202020204" pitchFamily="34" charset="0"/>
                <a:cs typeface="Arial" panose="020B0604020202020204" pitchFamily="34" charset="0"/>
              </a:rPr>
              <a:t>Then r</a:t>
            </a:r>
            <a:r>
              <a:rPr lang="en-GB" sz="2400" dirty="0" err="1" smtClean="0">
                <a:latin typeface="Arial" panose="020B0604020202020204" pitchFamily="34" charset="0"/>
                <a:cs typeface="Arial" panose="020B0604020202020204" pitchFamily="34" charset="0"/>
              </a:rPr>
              <a:t>ight</a:t>
            </a:r>
            <a:r>
              <a:rPr lang="en-GB" sz="2400" dirty="0" smtClean="0">
                <a:latin typeface="Arial" panose="020B0604020202020204" pitchFamily="34" charset="0"/>
                <a:cs typeface="Arial" panose="020B0604020202020204" pitchFamily="34" charset="0"/>
              </a:rPr>
              <a:t>-click on a word to fix</a:t>
            </a:r>
          </a:p>
          <a:p>
            <a:pPr marL="609596" indent="-457200">
              <a:spcAft>
                <a:spcPts val="1333"/>
              </a:spcAft>
              <a:buFont typeface="+mj-lt"/>
              <a:buAutoNum type="arabicPeriod"/>
            </a:pPr>
            <a:endParaRPr lang="en-GB" sz="2400" dirty="0">
              <a:latin typeface="Arial" panose="020B0604020202020204" pitchFamily="34" charset="0"/>
              <a:cs typeface="Arial" panose="020B0604020202020204" pitchFamily="34" charset="0"/>
            </a:endParaRPr>
          </a:p>
        </p:txBody>
      </p:sp>
      <p:cxnSp>
        <p:nvCxnSpPr>
          <p:cNvPr id="210" name="Shape 210"/>
          <p:cNvCxnSpPr/>
          <p:nvPr/>
        </p:nvCxnSpPr>
        <p:spPr>
          <a:xfrm>
            <a:off x="956233" y="3765167"/>
            <a:ext cx="14800" cy="2570000"/>
          </a:xfrm>
          <a:prstGeom prst="straightConnector1">
            <a:avLst/>
          </a:prstGeom>
          <a:noFill/>
          <a:ln w="38100" cap="flat" cmpd="sng">
            <a:solidFill>
              <a:srgbClr val="38761D"/>
            </a:solidFill>
            <a:prstDash val="dash"/>
            <a:round/>
            <a:headEnd type="none" w="lg" len="lg"/>
            <a:tailEnd type="triangle" w="lg" len="lg"/>
          </a:ln>
        </p:spPr>
      </p:cxnSp>
      <p:cxnSp>
        <p:nvCxnSpPr>
          <p:cNvPr id="211" name="Shape 211"/>
          <p:cNvCxnSpPr/>
          <p:nvPr/>
        </p:nvCxnSpPr>
        <p:spPr>
          <a:xfrm>
            <a:off x="6596986" y="1494000"/>
            <a:ext cx="0" cy="5364000"/>
          </a:xfrm>
          <a:prstGeom prst="straightConnector1">
            <a:avLst/>
          </a:prstGeom>
          <a:noFill/>
          <a:ln w="19050" cap="flat" cmpd="sng">
            <a:solidFill>
              <a:schemeClr val="dk2"/>
            </a:solidFill>
            <a:prstDash val="solid"/>
            <a:round/>
            <a:headEnd type="none" w="lg" len="lg"/>
            <a:tailEnd type="none" w="lg" len="lg"/>
          </a:ln>
        </p:spPr>
      </p:cxnSp>
      <p:pic>
        <p:nvPicPr>
          <p:cNvPr id="6" name="Shape 209"/>
          <p:cNvPicPr preferRelativeResize="0"/>
          <p:nvPr/>
        </p:nvPicPr>
        <p:blipFill>
          <a:blip r:embed="rId3">
            <a:alphaModFix/>
          </a:blip>
          <a:stretch>
            <a:fillRect/>
          </a:stretch>
        </p:blipFill>
        <p:spPr>
          <a:xfrm>
            <a:off x="2633656" y="3210434"/>
            <a:ext cx="5578359" cy="3295874"/>
          </a:xfrm>
          <a:prstGeom prst="rect">
            <a:avLst/>
          </a:prstGeom>
          <a:noFill/>
          <a:ln>
            <a:noFill/>
          </a:ln>
        </p:spPr>
      </p:pic>
    </p:spTree>
    <p:extLst>
      <p:ext uri="{BB962C8B-B14F-4D97-AF65-F5344CB8AC3E}">
        <p14:creationId xmlns:p14="http://schemas.microsoft.com/office/powerpoint/2010/main" val="676778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Alternative method</a:t>
            </a:r>
            <a:endParaRPr lang="en-US" dirty="0"/>
          </a:p>
        </p:txBody>
      </p:sp>
      <p:sp>
        <p:nvSpPr>
          <p:cNvPr id="5" name="Content Placeholder 4"/>
          <p:cNvSpPr>
            <a:spLocks noGrp="1"/>
          </p:cNvSpPr>
          <p:nvPr>
            <p:ph idx="1"/>
          </p:nvPr>
        </p:nvSpPr>
        <p:spPr/>
        <p:txBody>
          <a:bodyPr/>
          <a:lstStyle/>
          <a:p>
            <a:pPr>
              <a:buFont typeface="Wingdings" panose="05000000000000000000" pitchFamily="2" charset="2"/>
              <a:buChar char="q"/>
            </a:pPr>
            <a:endParaRPr lang="en-US" sz="3200"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US" sz="3200" dirty="0" smtClean="0">
                <a:latin typeface="Arial" panose="020B0604020202020204" pitchFamily="34" charset="0"/>
                <a:cs typeface="Arial" panose="020B0604020202020204" pitchFamily="34" charset="0"/>
              </a:rPr>
              <a:t> Translators or advisors/consultants who DO NOT HAVE editing permissions make SUGGESTED spelling changes in the Word List;</a:t>
            </a:r>
          </a:p>
          <a:p>
            <a:pPr>
              <a:buFont typeface="Wingdings" panose="05000000000000000000" pitchFamily="2" charset="2"/>
              <a:buChar char="q"/>
            </a:pPr>
            <a:r>
              <a:rPr lang="en-US" sz="3200" dirty="0" smtClean="0">
                <a:latin typeface="Arial" panose="020B0604020202020204" pitchFamily="34" charset="0"/>
                <a:cs typeface="Arial" panose="020B0604020202020204" pitchFamily="34" charset="0"/>
              </a:rPr>
              <a:t> Translator </a:t>
            </a:r>
            <a:r>
              <a:rPr lang="en-US" sz="3200" dirty="0">
                <a:latin typeface="Arial" panose="020B0604020202020204" pitchFamily="34" charset="0"/>
                <a:cs typeface="Arial" panose="020B0604020202020204" pitchFamily="34" charset="0"/>
              </a:rPr>
              <a:t>must then review and apply the correction.</a:t>
            </a:r>
          </a:p>
          <a:p>
            <a:pPr>
              <a:buFont typeface="Wingdings" panose="05000000000000000000" pitchFamily="2" charset="2"/>
              <a:buChar char="q"/>
            </a:pPr>
            <a:endParaRPr lang="en-US" dirty="0"/>
          </a:p>
        </p:txBody>
      </p:sp>
    </p:spTree>
    <p:extLst>
      <p:ext uri="{BB962C8B-B14F-4D97-AF65-F5344CB8AC3E}">
        <p14:creationId xmlns:p14="http://schemas.microsoft.com/office/powerpoint/2010/main" val="15281881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What NOT TO DO</a:t>
            </a:r>
            <a:endParaRPr lang="en-US" dirty="0"/>
          </a:p>
        </p:txBody>
      </p:sp>
      <p:sp>
        <p:nvSpPr>
          <p:cNvPr id="5" name="Content Placeholder 4"/>
          <p:cNvSpPr>
            <a:spLocks noGrp="1"/>
          </p:cNvSpPr>
          <p:nvPr>
            <p:ph idx="1"/>
          </p:nvPr>
        </p:nvSpPr>
        <p:spPr/>
        <p:txBody>
          <a:bodyPr/>
          <a:lstStyle/>
          <a:p>
            <a:pPr>
              <a:buFont typeface="Wingdings" panose="05000000000000000000" pitchFamily="2" charset="2"/>
              <a:buChar char="q"/>
            </a:pPr>
            <a:endParaRPr lang="en-US" dirty="0" smtClean="0"/>
          </a:p>
          <a:p>
            <a:pPr>
              <a:buFont typeface="Wingdings" panose="05000000000000000000" pitchFamily="2" charset="2"/>
              <a:buChar char="q"/>
            </a:pPr>
            <a:r>
              <a:rPr lang="en-US" dirty="0" smtClean="0"/>
              <a:t> </a:t>
            </a:r>
            <a:r>
              <a:rPr lang="en-US" sz="3200" dirty="0">
                <a:latin typeface="Arial" panose="020B0604020202020204" pitchFamily="34" charset="0"/>
                <a:cs typeface="Arial" panose="020B0604020202020204" pitchFamily="34" charset="0"/>
              </a:rPr>
              <a:t>Translators go down the list, in alphabetical order, marking word after word as spelled correctly. </a:t>
            </a:r>
          </a:p>
          <a:p>
            <a:pPr>
              <a:buFont typeface="Wingdings" panose="05000000000000000000" pitchFamily="2" charset="2"/>
              <a:buChar char="q"/>
            </a:pPr>
            <a:r>
              <a:rPr lang="en-US" sz="3200" dirty="0" smtClean="0">
                <a:latin typeface="Arial" panose="020B0604020202020204" pitchFamily="34" charset="0"/>
                <a:cs typeface="Arial" panose="020B0604020202020204" pitchFamily="34" charset="0"/>
              </a:rPr>
              <a:t> Generally</a:t>
            </a:r>
            <a:r>
              <a:rPr lang="en-US" sz="3200" dirty="0">
                <a:latin typeface="Arial" panose="020B0604020202020204" pitchFamily="34" charset="0"/>
                <a:cs typeface="Arial" panose="020B0604020202020204" pitchFamily="34" charset="0"/>
              </a:rPr>
              <a:t>, this results in words that are incorrect being marked as correct. </a:t>
            </a:r>
          </a:p>
          <a:p>
            <a:pPr>
              <a:buFont typeface="Wingdings" panose="05000000000000000000" pitchFamily="2" charset="2"/>
              <a:buChar char="q"/>
            </a:pPr>
            <a:r>
              <a:rPr lang="en-US" sz="3200" dirty="0" smtClean="0">
                <a:latin typeface="Arial" panose="020B0604020202020204" pitchFamily="34" charset="0"/>
                <a:cs typeface="Arial" panose="020B0604020202020204" pitchFamily="34" charset="0"/>
              </a:rPr>
              <a:t> It </a:t>
            </a:r>
            <a:r>
              <a:rPr lang="en-US" sz="3200" dirty="0">
                <a:latin typeface="Arial" panose="020B0604020202020204" pitchFamily="34" charset="0"/>
                <a:cs typeface="Arial" panose="020B0604020202020204" pitchFamily="34" charset="0"/>
              </a:rPr>
              <a:t>is also extremely boring, and so the translator loses concentration quickly</a:t>
            </a:r>
            <a:endParaRPr lang="en-US" sz="3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71859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latin typeface="Arial" panose="020B0604020202020204" pitchFamily="34" charset="0"/>
                <a:cs typeface="Arial" panose="020B0604020202020204" pitchFamily="34" charset="0"/>
              </a:rPr>
              <a:t>Demo</a:t>
            </a:r>
            <a:endParaRPr lang="en-US" b="1"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a:buFont typeface="Wingdings" panose="05000000000000000000" pitchFamily="2" charset="2"/>
              <a:buChar char="q"/>
            </a:pPr>
            <a:r>
              <a:rPr lang="en-US" sz="3200" dirty="0" smtClean="0">
                <a:latin typeface="Arial" panose="020B0604020202020204" pitchFamily="34" charset="0"/>
                <a:cs typeface="Arial" panose="020B0604020202020204" pitchFamily="34" charset="0"/>
              </a:rPr>
              <a:t> Approve </a:t>
            </a:r>
            <a:r>
              <a:rPr lang="en-US" sz="3200" dirty="0">
                <a:latin typeface="Arial" panose="020B0604020202020204" pitchFamily="34" charset="0"/>
                <a:cs typeface="Arial" panose="020B0604020202020204" pitchFamily="34" charset="0"/>
              </a:rPr>
              <a:t>frequently spelled words.</a:t>
            </a:r>
          </a:p>
          <a:p>
            <a:pPr>
              <a:buFont typeface="Wingdings" panose="05000000000000000000" pitchFamily="2" charset="2"/>
              <a:buChar char="q"/>
            </a:pPr>
            <a:r>
              <a:rPr lang="en-US" sz="3200" dirty="0" smtClean="0">
                <a:latin typeface="Arial" panose="020B0604020202020204" pitchFamily="34" charset="0"/>
                <a:cs typeface="Arial" panose="020B0604020202020204" pitchFamily="34" charset="0"/>
              </a:rPr>
              <a:t> Checks </a:t>
            </a:r>
            <a:r>
              <a:rPr lang="en-US" sz="3200" dirty="0">
                <a:latin typeface="Arial" panose="020B0604020202020204" pitchFamily="34" charset="0"/>
                <a:cs typeface="Arial" panose="020B0604020202020204" pitchFamily="34" charset="0"/>
              </a:rPr>
              <a:t>words that Paratext thinks are incorrect.</a:t>
            </a:r>
          </a:p>
          <a:p>
            <a:pPr>
              <a:buFont typeface="Wingdings" panose="05000000000000000000" pitchFamily="2" charset="2"/>
              <a:buChar char="q"/>
            </a:pPr>
            <a:r>
              <a:rPr lang="en-US" sz="3200" dirty="0" smtClean="0">
                <a:latin typeface="Arial" panose="020B0604020202020204" pitchFamily="34" charset="0"/>
                <a:cs typeface="Arial" panose="020B0604020202020204" pitchFamily="34" charset="0"/>
              </a:rPr>
              <a:t> Check </a:t>
            </a:r>
            <a:r>
              <a:rPr lang="en-US" sz="3200" dirty="0">
                <a:latin typeface="Arial" panose="020B0604020202020204" pitchFamily="34" charset="0"/>
                <a:cs typeface="Arial" panose="020B0604020202020204" pitchFamily="34" charset="0"/>
              </a:rPr>
              <a:t>similar words.</a:t>
            </a:r>
          </a:p>
          <a:p>
            <a:pPr>
              <a:buFont typeface="Wingdings" panose="05000000000000000000" pitchFamily="2" charset="2"/>
              <a:buChar char="q"/>
            </a:pPr>
            <a:r>
              <a:rPr lang="en-US" sz="3200" dirty="0" smtClean="0">
                <a:latin typeface="Arial" panose="020B0604020202020204" pitchFamily="34" charset="0"/>
                <a:cs typeface="Arial" panose="020B0604020202020204" pitchFamily="34" charset="0"/>
              </a:rPr>
              <a:t> Find </a:t>
            </a:r>
            <a:r>
              <a:rPr lang="en-US" sz="3200" dirty="0">
                <a:latin typeface="Arial" panose="020B0604020202020204" pitchFamily="34" charset="0"/>
                <a:cs typeface="Arial" panose="020B0604020202020204" pitchFamily="34" charset="0"/>
              </a:rPr>
              <a:t>incorrectly joined or split words</a:t>
            </a:r>
          </a:p>
          <a:p>
            <a:pPr>
              <a:buFont typeface="Wingdings" panose="05000000000000000000" pitchFamily="2" charset="2"/>
              <a:buChar char="q"/>
            </a:pPr>
            <a:r>
              <a:rPr lang="en-US" sz="3200" dirty="0" smtClean="0">
                <a:latin typeface="Arial" panose="020B0604020202020204" pitchFamily="34" charset="0"/>
                <a:cs typeface="Arial" panose="020B0604020202020204" pitchFamily="34" charset="0"/>
              </a:rPr>
              <a:t> Spell </a:t>
            </a:r>
            <a:r>
              <a:rPr lang="en-US" sz="3200" dirty="0">
                <a:latin typeface="Arial" panose="020B0604020202020204" pitchFamily="34" charset="0"/>
                <a:cs typeface="Arial" panose="020B0604020202020204" pitchFamily="34" charset="0"/>
              </a:rPr>
              <a:t>checking from text</a:t>
            </a:r>
          </a:p>
          <a:p>
            <a:pPr>
              <a:buFont typeface="Wingdings" panose="05000000000000000000" pitchFamily="2" charset="2"/>
              <a:buChar char="q"/>
            </a:pPr>
            <a:r>
              <a:rPr lang="en-US" sz="3200" dirty="0" smtClean="0">
                <a:latin typeface="Arial" panose="020B0604020202020204" pitchFamily="34" charset="0"/>
                <a:cs typeface="Arial" panose="020B0604020202020204" pitchFamily="34" charset="0"/>
              </a:rPr>
              <a:t> Spell </a:t>
            </a:r>
            <a:r>
              <a:rPr lang="en-US" sz="3200" dirty="0">
                <a:latin typeface="Arial" panose="020B0604020202020204" pitchFamily="34" charset="0"/>
                <a:cs typeface="Arial" panose="020B0604020202020204" pitchFamily="34" charset="0"/>
              </a:rPr>
              <a:t>checking the current book</a:t>
            </a:r>
          </a:p>
          <a:p>
            <a:endParaRPr lang="en-US" dirty="0"/>
          </a:p>
        </p:txBody>
      </p:sp>
    </p:spTree>
    <p:extLst>
      <p:ext uri="{BB962C8B-B14F-4D97-AF65-F5344CB8AC3E}">
        <p14:creationId xmlns:p14="http://schemas.microsoft.com/office/powerpoint/2010/main" val="16300131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1. Approve frequent words</a:t>
            </a:r>
            <a:endParaRPr lang="en-US"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marL="514350" indent="-514350">
              <a:buFont typeface="+mj-lt"/>
              <a:buAutoNum type="arabicPeriod"/>
            </a:pPr>
            <a:r>
              <a:rPr lang="en-US" sz="2400" dirty="0">
                <a:latin typeface="Arial" panose="020B0604020202020204" pitchFamily="34" charset="0"/>
                <a:cs typeface="Arial" panose="020B0604020202020204" pitchFamily="34" charset="0"/>
              </a:rPr>
              <a:t>Click in the window of your project, to make it the active window.</a:t>
            </a:r>
          </a:p>
          <a:p>
            <a:pPr marL="514350" indent="-514350">
              <a:buFont typeface="+mj-lt"/>
              <a:buAutoNum type="arabicPeriod"/>
            </a:pPr>
            <a:r>
              <a:rPr lang="en-US" sz="2400" dirty="0">
                <a:latin typeface="Arial" panose="020B0604020202020204" pitchFamily="34" charset="0"/>
                <a:cs typeface="Arial" panose="020B0604020202020204" pitchFamily="34" charset="0"/>
              </a:rPr>
              <a:t>From the Tools menu, select Wordlist...</a:t>
            </a:r>
          </a:p>
          <a:p>
            <a:pPr marL="514350" indent="-514350">
              <a:buFont typeface="+mj-lt"/>
              <a:buAutoNum type="arabicPeriod"/>
            </a:pPr>
            <a:r>
              <a:rPr lang="en-US" sz="2400" dirty="0">
                <a:latin typeface="Arial" panose="020B0604020202020204" pitchFamily="34" charset="0"/>
                <a:cs typeface="Arial" panose="020B0604020202020204" pitchFamily="34" charset="0"/>
              </a:rPr>
              <a:t>From the Wordlist Tools menu select Approve Spelling of Common Words...</a:t>
            </a:r>
          </a:p>
          <a:p>
            <a:pPr marL="0" indent="0">
              <a:buNone/>
            </a:pPr>
            <a:r>
              <a:rPr lang="en-US" dirty="0" smtClean="0"/>
              <a:t>Adjust </a:t>
            </a:r>
            <a:r>
              <a:rPr lang="en-US" dirty="0"/>
              <a:t>the number of occurrences that must be present. The spelling status for any word with that amount of occurrences (and more) will be marked as correct. Paratext will alert you to the number of word status changes made by this procedure.</a:t>
            </a:r>
          </a:p>
          <a:p>
            <a:endParaRPr lang="en-US" dirty="0"/>
          </a:p>
        </p:txBody>
      </p:sp>
    </p:spTree>
    <p:extLst>
      <p:ext uri="{BB962C8B-B14F-4D97-AF65-F5344CB8AC3E}">
        <p14:creationId xmlns:p14="http://schemas.microsoft.com/office/powerpoint/2010/main" val="25308420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latin typeface="Arial" panose="020B0604020202020204" pitchFamily="34" charset="0"/>
                <a:cs typeface="Arial" panose="020B0604020202020204" pitchFamily="34" charset="0"/>
              </a:rPr>
              <a:t>2. Checking </a:t>
            </a:r>
            <a:r>
              <a:rPr lang="en-US" b="1" dirty="0">
                <a:latin typeface="Arial" panose="020B0604020202020204" pitchFamily="34" charset="0"/>
                <a:cs typeface="Arial" panose="020B0604020202020204" pitchFamily="34" charset="0"/>
              </a:rPr>
              <a:t>words Paratext thinks are incorrect</a:t>
            </a:r>
            <a:endParaRPr lang="en-US"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normAutofit/>
          </a:bodyPr>
          <a:lstStyle/>
          <a:p>
            <a:pPr>
              <a:buFont typeface="Wingdings" panose="05000000000000000000" pitchFamily="2" charset="2"/>
              <a:buChar char="q"/>
            </a:pPr>
            <a:endParaRPr lang="en-US" sz="3200" dirty="0" smtClean="0">
              <a:latin typeface="Arial" panose="020B0604020202020204" pitchFamily="34" charset="0"/>
              <a:cs typeface="Arial" panose="020B0604020202020204" pitchFamily="34" charset="0"/>
            </a:endParaRPr>
          </a:p>
          <a:p>
            <a:pPr marL="514350" indent="-514350">
              <a:buFont typeface="+mj-lt"/>
              <a:buAutoNum type="arabicPeriod"/>
            </a:pPr>
            <a:r>
              <a:rPr lang="en-US" sz="3200" dirty="0" smtClean="0">
                <a:latin typeface="Arial" panose="020B0604020202020204" pitchFamily="34" charset="0"/>
                <a:cs typeface="Arial" panose="020B0604020202020204" pitchFamily="34" charset="0"/>
              </a:rPr>
              <a:t>Click </a:t>
            </a:r>
            <a:r>
              <a:rPr lang="en-US" sz="3200" dirty="0">
                <a:latin typeface="Arial" panose="020B0604020202020204" pitchFamily="34" charset="0"/>
                <a:cs typeface="Arial" panose="020B0604020202020204" pitchFamily="34" charset="0"/>
              </a:rPr>
              <a:t>in the window of your project, to make it the active window.</a:t>
            </a:r>
          </a:p>
          <a:p>
            <a:pPr marL="514350" indent="-514350">
              <a:buFont typeface="+mj-lt"/>
              <a:buAutoNum type="arabicPeriod"/>
            </a:pPr>
            <a:r>
              <a:rPr lang="en-US" sz="3200" dirty="0" smtClean="0">
                <a:latin typeface="Arial" panose="020B0604020202020204" pitchFamily="34" charset="0"/>
                <a:cs typeface="Arial" panose="020B0604020202020204" pitchFamily="34" charset="0"/>
              </a:rPr>
              <a:t>From </a:t>
            </a:r>
            <a:r>
              <a:rPr lang="en-US" sz="3200" dirty="0">
                <a:latin typeface="Arial" panose="020B0604020202020204" pitchFamily="34" charset="0"/>
                <a:cs typeface="Arial" panose="020B0604020202020204" pitchFamily="34" charset="0"/>
              </a:rPr>
              <a:t>the Tools menu, select Wordlist...</a:t>
            </a:r>
          </a:p>
          <a:p>
            <a:pPr marL="514350" indent="-514350">
              <a:buFont typeface="+mj-lt"/>
              <a:buAutoNum type="arabicPeriod"/>
            </a:pPr>
            <a:r>
              <a:rPr lang="en-US" sz="3200" dirty="0" smtClean="0">
                <a:latin typeface="Arial" panose="020B0604020202020204" pitchFamily="34" charset="0"/>
                <a:cs typeface="Arial" panose="020B0604020202020204" pitchFamily="34" charset="0"/>
              </a:rPr>
              <a:t>From </a:t>
            </a:r>
            <a:r>
              <a:rPr lang="en-US" sz="3200" dirty="0">
                <a:latin typeface="Arial" panose="020B0604020202020204" pitchFamily="34" charset="0"/>
                <a:cs typeface="Arial" panose="020B0604020202020204" pitchFamily="34" charset="0"/>
              </a:rPr>
              <a:t>the Wordlist Tools menu, select </a:t>
            </a:r>
            <a:r>
              <a:rPr lang="en-US" sz="3200" dirty="0" smtClean="0">
                <a:latin typeface="Arial" panose="020B0604020202020204" pitchFamily="34" charset="0"/>
                <a:cs typeface="Arial" panose="020B0604020202020204" pitchFamily="34" charset="0"/>
              </a:rPr>
              <a:t>Spell Check</a:t>
            </a:r>
          </a:p>
          <a:p>
            <a:pPr marL="514350" indent="-514350">
              <a:buFont typeface="+mj-lt"/>
              <a:buAutoNum type="arabicPeriod"/>
            </a:pPr>
            <a:r>
              <a:rPr lang="en-US" sz="3200" dirty="0" smtClean="0">
                <a:latin typeface="Arial" panose="020B0604020202020204" pitchFamily="34" charset="0"/>
                <a:cs typeface="Arial" panose="020B0604020202020204" pitchFamily="34" charset="0"/>
              </a:rPr>
              <a:t>Select All checks</a:t>
            </a:r>
            <a:endParaRPr lang="en-US" sz="3200" dirty="0">
              <a:latin typeface="Arial" panose="020B0604020202020204" pitchFamily="34" charset="0"/>
              <a:cs typeface="Arial" panose="020B0604020202020204" pitchFamily="34" charset="0"/>
            </a:endParaRPr>
          </a:p>
        </p:txBody>
      </p:sp>
      <p:sp>
        <p:nvSpPr>
          <p:cNvPr id="6" name="Rectangle 5"/>
          <p:cNvSpPr/>
          <p:nvPr/>
        </p:nvSpPr>
        <p:spPr>
          <a:xfrm>
            <a:off x="3048000" y="2828836"/>
            <a:ext cx="6096000" cy="1200329"/>
          </a:xfrm>
          <a:prstGeom prst="rect">
            <a:avLst/>
          </a:prstGeom>
        </p:spPr>
        <p:txBody>
          <a:bodyPr>
            <a:spAutoFit/>
          </a:bodyPr>
          <a:lstStyle/>
          <a:p>
            <a:r>
              <a:rPr lang="en-US" dirty="0"/>
              <a:t>Click in the window of your project, to make it the active window.</a:t>
            </a:r>
          </a:p>
          <a:p>
            <a:r>
              <a:rPr lang="en-US" dirty="0"/>
              <a:t>From the Tools menu, select Wordlist...</a:t>
            </a:r>
          </a:p>
          <a:p>
            <a:r>
              <a:rPr lang="en-US" dirty="0"/>
              <a:t>From the Wordlist Tools menu, select Find Similar Words…</a:t>
            </a:r>
          </a:p>
        </p:txBody>
      </p:sp>
    </p:spTree>
    <p:extLst>
      <p:ext uri="{BB962C8B-B14F-4D97-AF65-F5344CB8AC3E}">
        <p14:creationId xmlns:p14="http://schemas.microsoft.com/office/powerpoint/2010/main" val="9691942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3</a:t>
            </a:r>
            <a:r>
              <a:rPr lang="en-US" b="1" dirty="0" smtClean="0">
                <a:latin typeface="Arial" panose="020B0604020202020204" pitchFamily="34" charset="0"/>
                <a:cs typeface="Arial" panose="020B0604020202020204" pitchFamily="34" charset="0"/>
              </a:rPr>
              <a:t>. </a:t>
            </a:r>
            <a:r>
              <a:rPr lang="en-US" b="1" dirty="0">
                <a:latin typeface="Andika New Basic" pitchFamily="2" charset="0"/>
                <a:cs typeface="Andika New Basic" pitchFamily="2" charset="0"/>
              </a:rPr>
              <a:t>Check </a:t>
            </a:r>
            <a:r>
              <a:rPr lang="en-US" b="1" dirty="0" err="1">
                <a:latin typeface="Andika New Basic" pitchFamily="2" charset="0"/>
                <a:cs typeface="Andika New Basic" pitchFamily="2" charset="0"/>
              </a:rPr>
              <a:t>mispelt</a:t>
            </a:r>
            <a:r>
              <a:rPr lang="en-US" b="1" dirty="0">
                <a:latin typeface="Andika New Basic" pitchFamily="2" charset="0"/>
                <a:cs typeface="Andika New Basic" pitchFamily="2" charset="0"/>
              </a:rPr>
              <a:t> words</a:t>
            </a:r>
            <a:endParaRPr lang="en-US"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normAutofit/>
          </a:bodyPr>
          <a:lstStyle/>
          <a:p>
            <a:pPr>
              <a:buFont typeface="Wingdings" panose="05000000000000000000" pitchFamily="2" charset="2"/>
              <a:buChar char="q"/>
            </a:pPr>
            <a:endParaRPr lang="en-US" sz="3200" dirty="0" smtClean="0">
              <a:latin typeface="Arial" panose="020B0604020202020204" pitchFamily="34" charset="0"/>
              <a:cs typeface="Arial" panose="020B0604020202020204" pitchFamily="34" charset="0"/>
            </a:endParaRPr>
          </a:p>
          <a:p>
            <a:pPr marL="514350" indent="-514350">
              <a:buFont typeface="+mj-lt"/>
              <a:buAutoNum type="arabicPeriod"/>
            </a:pPr>
            <a:r>
              <a:rPr lang="en-US" sz="3200" dirty="0" smtClean="0">
                <a:latin typeface="Arial" panose="020B0604020202020204" pitchFamily="34" charset="0"/>
                <a:cs typeface="Arial" panose="020B0604020202020204" pitchFamily="34" charset="0"/>
              </a:rPr>
              <a:t>Click </a:t>
            </a:r>
            <a:r>
              <a:rPr lang="en-US" sz="3200" dirty="0">
                <a:latin typeface="Arial" panose="020B0604020202020204" pitchFamily="34" charset="0"/>
                <a:cs typeface="Arial" panose="020B0604020202020204" pitchFamily="34" charset="0"/>
              </a:rPr>
              <a:t>in the window of your project, to make it the active window.</a:t>
            </a:r>
          </a:p>
          <a:p>
            <a:pPr marL="514350" indent="-514350">
              <a:buFont typeface="+mj-lt"/>
              <a:buAutoNum type="arabicPeriod"/>
            </a:pPr>
            <a:r>
              <a:rPr lang="en-US" sz="3200" dirty="0" smtClean="0">
                <a:latin typeface="Arial" panose="020B0604020202020204" pitchFamily="34" charset="0"/>
                <a:cs typeface="Arial" panose="020B0604020202020204" pitchFamily="34" charset="0"/>
              </a:rPr>
              <a:t>From </a:t>
            </a:r>
            <a:r>
              <a:rPr lang="en-US" sz="3200" dirty="0">
                <a:latin typeface="Arial" panose="020B0604020202020204" pitchFamily="34" charset="0"/>
                <a:cs typeface="Arial" panose="020B0604020202020204" pitchFamily="34" charset="0"/>
              </a:rPr>
              <a:t>the Tools menu, select Wordlist...</a:t>
            </a:r>
          </a:p>
          <a:p>
            <a:pPr marL="514350" indent="-514350">
              <a:buFont typeface="+mj-lt"/>
              <a:buAutoNum type="arabicPeriod"/>
            </a:pPr>
            <a:r>
              <a:rPr lang="en-US" sz="3200" dirty="0" smtClean="0">
                <a:latin typeface="Arial" panose="020B0604020202020204" pitchFamily="34" charset="0"/>
                <a:cs typeface="Arial" panose="020B0604020202020204" pitchFamily="34" charset="0"/>
              </a:rPr>
              <a:t>From </a:t>
            </a:r>
            <a:r>
              <a:rPr lang="en-US" sz="3200" dirty="0">
                <a:latin typeface="Arial" panose="020B0604020202020204" pitchFamily="34" charset="0"/>
                <a:cs typeface="Arial" panose="020B0604020202020204" pitchFamily="34" charset="0"/>
              </a:rPr>
              <a:t>the Wordlist Tools menu, select Find Similar Words</a:t>
            </a:r>
            <a:r>
              <a:rPr lang="en-US" sz="3200" dirty="0" smtClean="0">
                <a:latin typeface="Arial" panose="020B0604020202020204" pitchFamily="34" charset="0"/>
                <a:cs typeface="Arial" panose="020B0604020202020204" pitchFamily="34" charset="0"/>
              </a:rPr>
              <a:t>…</a:t>
            </a:r>
            <a:endParaRPr lang="en-US" sz="3200" dirty="0">
              <a:latin typeface="Arial" panose="020B0604020202020204" pitchFamily="34" charset="0"/>
              <a:cs typeface="Arial" panose="020B0604020202020204" pitchFamily="34" charset="0"/>
            </a:endParaRPr>
          </a:p>
        </p:txBody>
      </p:sp>
      <p:sp>
        <p:nvSpPr>
          <p:cNvPr id="6" name="Rectangle 5"/>
          <p:cNvSpPr/>
          <p:nvPr/>
        </p:nvSpPr>
        <p:spPr>
          <a:xfrm>
            <a:off x="3048000" y="2828836"/>
            <a:ext cx="6096000" cy="1200329"/>
          </a:xfrm>
          <a:prstGeom prst="rect">
            <a:avLst/>
          </a:prstGeom>
        </p:spPr>
        <p:txBody>
          <a:bodyPr>
            <a:spAutoFit/>
          </a:bodyPr>
          <a:lstStyle/>
          <a:p>
            <a:r>
              <a:rPr lang="en-US" dirty="0"/>
              <a:t>Click in the window of your project, to make it the active window.</a:t>
            </a:r>
          </a:p>
          <a:p>
            <a:r>
              <a:rPr lang="en-US" dirty="0"/>
              <a:t>From the Tools menu, select Wordlist...</a:t>
            </a:r>
          </a:p>
          <a:p>
            <a:r>
              <a:rPr lang="en-US" dirty="0"/>
              <a:t>From the Wordlist Tools menu, select Find Similar Words…</a:t>
            </a:r>
          </a:p>
        </p:txBody>
      </p:sp>
    </p:spTree>
    <p:extLst>
      <p:ext uri="{BB962C8B-B14F-4D97-AF65-F5344CB8AC3E}">
        <p14:creationId xmlns:p14="http://schemas.microsoft.com/office/powerpoint/2010/main" val="6066472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latin typeface="Arial" panose="020B0604020202020204" pitchFamily="34" charset="0"/>
                <a:cs typeface="Arial" panose="020B0604020202020204" pitchFamily="34" charset="0"/>
              </a:rPr>
              <a:t>4. </a:t>
            </a:r>
            <a:r>
              <a:rPr lang="en-US" b="1" dirty="0">
                <a:latin typeface="Andika New Basic" pitchFamily="2" charset="0"/>
                <a:cs typeface="Andika New Basic" pitchFamily="2" charset="0"/>
              </a:rPr>
              <a:t>Check </a:t>
            </a:r>
            <a:r>
              <a:rPr lang="en-US" b="1" dirty="0" smtClean="0">
                <a:latin typeface="Andika New Basic" pitchFamily="2" charset="0"/>
                <a:cs typeface="Andika New Basic" pitchFamily="2" charset="0"/>
              </a:rPr>
              <a:t>join or split words</a:t>
            </a:r>
            <a:endParaRPr lang="en-US"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normAutofit/>
          </a:bodyPr>
          <a:lstStyle/>
          <a:p>
            <a:pPr>
              <a:buFont typeface="Wingdings" panose="05000000000000000000" pitchFamily="2" charset="2"/>
              <a:buChar char="q"/>
            </a:pPr>
            <a:endParaRPr lang="en-US" sz="3200" dirty="0" smtClean="0">
              <a:latin typeface="Arial" panose="020B0604020202020204" pitchFamily="34" charset="0"/>
              <a:cs typeface="Arial" panose="020B0604020202020204" pitchFamily="34" charset="0"/>
            </a:endParaRPr>
          </a:p>
          <a:p>
            <a:pPr marL="514350" indent="-514350">
              <a:buFont typeface="+mj-lt"/>
              <a:buAutoNum type="arabicPeriod"/>
            </a:pPr>
            <a:r>
              <a:rPr lang="en-US" sz="3200" dirty="0" smtClean="0">
                <a:latin typeface="Arial" panose="020B0604020202020204" pitchFamily="34" charset="0"/>
                <a:cs typeface="Arial" panose="020B0604020202020204" pitchFamily="34" charset="0"/>
              </a:rPr>
              <a:t>In </a:t>
            </a:r>
            <a:r>
              <a:rPr lang="en-US" sz="3200" dirty="0">
                <a:latin typeface="Arial" panose="020B0604020202020204" pitchFamily="34" charset="0"/>
                <a:cs typeface="Arial" panose="020B0604020202020204" pitchFamily="34" charset="0"/>
              </a:rPr>
              <a:t>the Wordlist Tool, from the Tools menu, select Find incorrectly joined or split words.</a:t>
            </a:r>
          </a:p>
          <a:p>
            <a:pPr marL="514350" indent="-514350">
              <a:buFont typeface="+mj-lt"/>
              <a:buAutoNum type="arabicPeriod"/>
            </a:pPr>
            <a:r>
              <a:rPr lang="en-US" sz="3200" dirty="0">
                <a:latin typeface="Arial" panose="020B0604020202020204" pitchFamily="34" charset="0"/>
                <a:cs typeface="Arial" panose="020B0604020202020204" pitchFamily="34" charset="0"/>
              </a:rPr>
              <a:t>Type in any word medial punctuation.</a:t>
            </a:r>
          </a:p>
          <a:p>
            <a:pPr marL="514350" indent="-514350">
              <a:buFont typeface="+mj-lt"/>
              <a:buAutoNum type="arabicPeriod"/>
            </a:pPr>
            <a:r>
              <a:rPr lang="en-US" sz="3200" dirty="0">
                <a:latin typeface="Arial" panose="020B0604020202020204" pitchFamily="34" charset="0"/>
                <a:cs typeface="Arial" panose="020B0604020202020204" pitchFamily="34" charset="0"/>
              </a:rPr>
              <a:t>Click OK.  A list of word is displayed with similar words grouped together.  Make corrections.</a:t>
            </a:r>
          </a:p>
        </p:txBody>
      </p:sp>
      <p:sp>
        <p:nvSpPr>
          <p:cNvPr id="6" name="Rectangle 5"/>
          <p:cNvSpPr/>
          <p:nvPr/>
        </p:nvSpPr>
        <p:spPr>
          <a:xfrm>
            <a:off x="3048000" y="2828836"/>
            <a:ext cx="6096000" cy="1200329"/>
          </a:xfrm>
          <a:prstGeom prst="rect">
            <a:avLst/>
          </a:prstGeom>
        </p:spPr>
        <p:txBody>
          <a:bodyPr>
            <a:spAutoFit/>
          </a:bodyPr>
          <a:lstStyle/>
          <a:p>
            <a:r>
              <a:rPr lang="en-US" dirty="0"/>
              <a:t>Click in the window of your project, to make it the active window.</a:t>
            </a:r>
          </a:p>
          <a:p>
            <a:r>
              <a:rPr lang="en-US" dirty="0"/>
              <a:t>From the Tools menu, select Wordlist...</a:t>
            </a:r>
          </a:p>
          <a:p>
            <a:r>
              <a:rPr lang="en-US" dirty="0"/>
              <a:t>From the Wordlist Tools menu, select Find Similar Words…</a:t>
            </a:r>
          </a:p>
        </p:txBody>
      </p:sp>
    </p:spTree>
    <p:extLst>
      <p:ext uri="{BB962C8B-B14F-4D97-AF65-F5344CB8AC3E}">
        <p14:creationId xmlns:p14="http://schemas.microsoft.com/office/powerpoint/2010/main" val="17219418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5</a:t>
            </a:r>
            <a:r>
              <a:rPr lang="en-US" b="1" dirty="0" smtClean="0">
                <a:latin typeface="Arial" panose="020B0604020202020204" pitchFamily="34" charset="0"/>
                <a:cs typeface="Arial" panose="020B0604020202020204" pitchFamily="34" charset="0"/>
              </a:rPr>
              <a:t>. </a:t>
            </a:r>
            <a:r>
              <a:rPr lang="en-US" b="1" dirty="0">
                <a:latin typeface="Andika New Basic" pitchFamily="2" charset="0"/>
                <a:cs typeface="Andika New Basic" pitchFamily="2" charset="0"/>
              </a:rPr>
              <a:t>Check </a:t>
            </a:r>
            <a:r>
              <a:rPr lang="en-US" b="1" dirty="0" smtClean="0">
                <a:latin typeface="Andika New Basic" pitchFamily="2" charset="0"/>
                <a:cs typeface="Andika New Basic" pitchFamily="2" charset="0"/>
              </a:rPr>
              <a:t>from text</a:t>
            </a:r>
            <a:endParaRPr lang="en-US"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normAutofit/>
          </a:bodyPr>
          <a:lstStyle/>
          <a:p>
            <a:pPr>
              <a:buFont typeface="Wingdings" panose="05000000000000000000" pitchFamily="2" charset="2"/>
              <a:buChar char="q"/>
            </a:pPr>
            <a:endParaRPr lang="en-US" sz="3200" dirty="0" smtClean="0">
              <a:latin typeface="Arial" panose="020B0604020202020204" pitchFamily="34" charset="0"/>
              <a:cs typeface="Arial" panose="020B0604020202020204" pitchFamily="34" charset="0"/>
            </a:endParaRPr>
          </a:p>
          <a:p>
            <a:pPr marL="514350" indent="-514350">
              <a:buFont typeface="+mj-lt"/>
              <a:buAutoNum type="arabicPeriod"/>
            </a:pPr>
            <a:r>
              <a:rPr lang="en-US" sz="3200" dirty="0" smtClean="0">
                <a:latin typeface="Arial" panose="020B0604020202020204" pitchFamily="34" charset="0"/>
                <a:cs typeface="Arial" panose="020B0604020202020204" pitchFamily="34" charset="0"/>
              </a:rPr>
              <a:t>From </a:t>
            </a:r>
            <a:r>
              <a:rPr lang="en-US" sz="3200" dirty="0">
                <a:latin typeface="Arial" panose="020B0604020202020204" pitchFamily="34" charset="0"/>
                <a:cs typeface="Arial" panose="020B0604020202020204" pitchFamily="34" charset="0"/>
              </a:rPr>
              <a:t>the Checking menu, select Display spelling.</a:t>
            </a:r>
          </a:p>
          <a:p>
            <a:pPr marL="514350" indent="-514350">
              <a:buFont typeface="+mj-lt"/>
              <a:buAutoNum type="arabicPeriod"/>
            </a:pPr>
            <a:r>
              <a:rPr lang="en-US" sz="3200" dirty="0" smtClean="0">
                <a:latin typeface="Arial" panose="020B0604020202020204" pitchFamily="34" charset="0"/>
                <a:cs typeface="Arial" panose="020B0604020202020204" pitchFamily="34" charset="0"/>
              </a:rPr>
              <a:t>From </a:t>
            </a:r>
            <a:r>
              <a:rPr lang="en-US" sz="3200" dirty="0">
                <a:latin typeface="Arial" panose="020B0604020202020204" pitchFamily="34" charset="0"/>
                <a:cs typeface="Arial" panose="020B0604020202020204" pitchFamily="34" charset="0"/>
              </a:rPr>
              <a:t>the text, right-click on  a word with red squiggly line.</a:t>
            </a:r>
          </a:p>
          <a:p>
            <a:pPr marL="514350" indent="-514350">
              <a:buFont typeface="+mj-lt"/>
              <a:buAutoNum type="arabicPeriod"/>
            </a:pPr>
            <a:r>
              <a:rPr lang="en-US" sz="3200" dirty="0">
                <a:latin typeface="Arial" panose="020B0604020202020204" pitchFamily="34" charset="0"/>
                <a:cs typeface="Arial" panose="020B0604020202020204" pitchFamily="34" charset="0"/>
              </a:rPr>
              <a:t>In the Correct Spelling dialog box, make changes</a:t>
            </a:r>
          </a:p>
        </p:txBody>
      </p:sp>
    </p:spTree>
    <p:extLst>
      <p:ext uri="{BB962C8B-B14F-4D97-AF65-F5344CB8AC3E}">
        <p14:creationId xmlns:p14="http://schemas.microsoft.com/office/powerpoint/2010/main" val="42511631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latin typeface="Arial" panose="020B0604020202020204" pitchFamily="34" charset="0"/>
                <a:cs typeface="Arial" panose="020B0604020202020204" pitchFamily="34" charset="0"/>
              </a:rPr>
              <a:t>6. Check current book</a:t>
            </a:r>
            <a:endParaRPr lang="en-US" dirty="0">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normAutofit/>
          </a:bodyPr>
          <a:lstStyle/>
          <a:p>
            <a:pPr>
              <a:buFont typeface="Wingdings" panose="05000000000000000000" pitchFamily="2" charset="2"/>
              <a:buChar char="q"/>
            </a:pPr>
            <a:endParaRPr lang="en-US" sz="3200" dirty="0" smtClean="0">
              <a:latin typeface="Arial" panose="020B0604020202020204" pitchFamily="34" charset="0"/>
              <a:cs typeface="Arial" panose="020B0604020202020204" pitchFamily="34" charset="0"/>
            </a:endParaRPr>
          </a:p>
          <a:p>
            <a:pPr marL="514350" indent="-514350">
              <a:buFont typeface="+mj-lt"/>
              <a:buAutoNum type="arabicPeriod"/>
            </a:pPr>
            <a:r>
              <a:rPr lang="en-US" sz="3200" dirty="0">
                <a:latin typeface="Arial" panose="020B0604020202020204" pitchFamily="34" charset="0"/>
                <a:cs typeface="Arial" panose="020B0604020202020204" pitchFamily="34" charset="0"/>
              </a:rPr>
              <a:t>From the Checking menu, select Spell Check Current Book.</a:t>
            </a:r>
          </a:p>
          <a:p>
            <a:pPr marL="514350" indent="-514350">
              <a:buFont typeface="+mj-lt"/>
              <a:buAutoNum type="arabicPeriod"/>
            </a:pPr>
            <a:r>
              <a:rPr lang="en-US" sz="3200" dirty="0">
                <a:latin typeface="Arial" panose="020B0604020202020204" pitchFamily="34" charset="0"/>
                <a:cs typeface="Arial" panose="020B0604020202020204" pitchFamily="34" charset="0"/>
              </a:rPr>
              <a:t>In the Spell check dialog box, make changes.</a:t>
            </a:r>
          </a:p>
          <a:p>
            <a:pPr marL="514350" indent="-514350">
              <a:buFont typeface="+mj-lt"/>
              <a:buAutoNum type="arabicPeriod"/>
            </a:pPr>
            <a:r>
              <a:rPr lang="en-US" sz="3200" dirty="0">
                <a:latin typeface="Arial" panose="020B0604020202020204" pitchFamily="34" charset="0"/>
                <a:cs typeface="Arial" panose="020B0604020202020204" pitchFamily="34" charset="0"/>
              </a:rPr>
              <a:t>Click More items available to see additional words.</a:t>
            </a:r>
          </a:p>
        </p:txBody>
      </p:sp>
    </p:spTree>
    <p:extLst>
      <p:ext uri="{BB962C8B-B14F-4D97-AF65-F5344CB8AC3E}">
        <p14:creationId xmlns:p14="http://schemas.microsoft.com/office/powerpoint/2010/main" val="1698780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Arial" panose="020B0604020202020204" pitchFamily="34" charset="0"/>
                <a:cs typeface="Arial" panose="020B0604020202020204" pitchFamily="34" charset="0"/>
              </a:rPr>
              <a:t>Spell Checking Overview</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a:buFont typeface="Wingdings" panose="05000000000000000000" pitchFamily="2" charset="2"/>
              <a:buChar char="q"/>
            </a:pPr>
            <a:r>
              <a:rPr lang="en-GB" sz="3200" dirty="0" smtClean="0">
                <a:latin typeface="Arial" panose="020B0604020202020204" pitchFamily="34" charset="0"/>
                <a:cs typeface="Arial" panose="020B0604020202020204" pitchFamily="34" charset="0"/>
              </a:rPr>
              <a:t> The </a:t>
            </a:r>
            <a:r>
              <a:rPr lang="en-GB" sz="3200" dirty="0">
                <a:latin typeface="Arial" panose="020B0604020202020204" pitchFamily="34" charset="0"/>
                <a:cs typeface="Arial" panose="020B0604020202020204" pitchFamily="34" charset="0"/>
              </a:rPr>
              <a:t>Wordlist tool is the primary method for spell checking your translation</a:t>
            </a:r>
            <a:endParaRPr lang="en-US" sz="32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3200" dirty="0" smtClean="0">
                <a:latin typeface="Arial" panose="020B0604020202020204" pitchFamily="34" charset="0"/>
                <a:cs typeface="Arial" panose="020B0604020202020204" pitchFamily="34" charset="0"/>
              </a:rPr>
              <a:t> For </a:t>
            </a:r>
            <a:r>
              <a:rPr lang="en-US" sz="3200" dirty="0">
                <a:latin typeface="Arial" panose="020B0604020202020204" pitchFamily="34" charset="0"/>
                <a:cs typeface="Arial" panose="020B0604020202020204" pitchFamily="34" charset="0"/>
              </a:rPr>
              <a:t>much more detail, read the Spell Check in Help</a:t>
            </a:r>
            <a:r>
              <a:rPr lang="en-GB" sz="3200" dirty="0">
                <a:latin typeface="Arial" panose="020B0604020202020204" pitchFamily="34" charset="0"/>
                <a:cs typeface="Arial" panose="020B0604020202020204" pitchFamily="34" charset="0"/>
              </a:rPr>
              <a:t> </a:t>
            </a:r>
          </a:p>
          <a:p>
            <a:pPr>
              <a:buFont typeface="Wingdings" panose="05000000000000000000" pitchFamily="2" charset="2"/>
              <a:buChar char="q"/>
            </a:pPr>
            <a:r>
              <a:rPr lang="en-GB" sz="3200" dirty="0">
                <a:latin typeface="Arial" panose="020B0604020202020204" pitchFamily="34" charset="0"/>
                <a:cs typeface="Arial" panose="020B0604020202020204" pitchFamily="34" charset="0"/>
              </a:rPr>
              <a:t> This is not something to tackle in final checking – but all through the project</a:t>
            </a:r>
          </a:p>
          <a:p>
            <a:endParaRPr lang="en-US" dirty="0"/>
          </a:p>
        </p:txBody>
      </p:sp>
    </p:spTree>
    <p:extLst>
      <p:ext uri="{BB962C8B-B14F-4D97-AF65-F5344CB8AC3E}">
        <p14:creationId xmlns:p14="http://schemas.microsoft.com/office/powerpoint/2010/main" val="8034387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smtClean="0">
                <a:latin typeface="Arial" panose="020B0604020202020204" pitchFamily="34" charset="0"/>
                <a:cs typeface="Arial" panose="020B0604020202020204" pitchFamily="34" charset="0"/>
              </a:rPr>
              <a:t>Word List Tool</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lnSpcReduction="10000"/>
          </a:bodyPr>
          <a:lstStyle/>
          <a:p>
            <a:pPr>
              <a:buFont typeface="Arial" pitchFamily="34" charset="0"/>
              <a:buChar char="•"/>
            </a:pPr>
            <a:r>
              <a:rPr lang="en-GB" sz="4000" b="1" dirty="0" smtClean="0"/>
              <a:t>  </a:t>
            </a:r>
            <a:r>
              <a:rPr lang="en-GB" sz="3500" dirty="0" smtClean="0">
                <a:latin typeface="Arial" panose="020B0604020202020204" pitchFamily="34" charset="0"/>
                <a:cs typeface="Arial" panose="020B0604020202020204" pitchFamily="34" charset="0"/>
              </a:rPr>
              <a:t>Explain various menu items – File, Edit, View, Tools</a:t>
            </a:r>
          </a:p>
          <a:p>
            <a:pPr>
              <a:buFont typeface="Arial" pitchFamily="34" charset="0"/>
              <a:buChar char="•"/>
            </a:pPr>
            <a:r>
              <a:rPr lang="en-GB" sz="3500" dirty="0" smtClean="0">
                <a:latin typeface="Arial" panose="020B0604020202020204" pitchFamily="34" charset="0"/>
                <a:cs typeface="Arial" panose="020B0604020202020204" pitchFamily="34" charset="0"/>
              </a:rPr>
              <a:t>  Filters – All Words, Unknown, Incorrect and Unknown</a:t>
            </a:r>
          </a:p>
          <a:p>
            <a:pPr>
              <a:buFont typeface="Arial" pitchFamily="34" charset="0"/>
              <a:buChar char="•"/>
            </a:pPr>
            <a:r>
              <a:rPr lang="en-GB" sz="3500" dirty="0" smtClean="0">
                <a:latin typeface="Arial" panose="020B0604020202020204" pitchFamily="34" charset="0"/>
                <a:cs typeface="Arial" panose="020B0604020202020204" pitchFamily="34" charset="0"/>
              </a:rPr>
              <a:t>  Range filter (Bible, NT, OT, Current Book, etc)</a:t>
            </a:r>
          </a:p>
          <a:p>
            <a:pPr>
              <a:buFont typeface="Arial" pitchFamily="34" charset="0"/>
              <a:buChar char="•"/>
            </a:pPr>
            <a:r>
              <a:rPr lang="en-GB" sz="3500" dirty="0" smtClean="0">
                <a:latin typeface="Arial" panose="020B0604020202020204" pitchFamily="34" charset="0"/>
                <a:cs typeface="Arial" panose="020B0604020202020204" pitchFamily="34" charset="0"/>
              </a:rPr>
              <a:t>  Extreme right – filter for any string</a:t>
            </a:r>
          </a:p>
          <a:p>
            <a:pPr>
              <a:buFont typeface="Arial" pitchFamily="34" charset="0"/>
              <a:buChar char="•"/>
            </a:pPr>
            <a:r>
              <a:rPr lang="en-US" sz="3500" dirty="0" smtClean="0">
                <a:latin typeface="Arial" panose="020B0604020202020204" pitchFamily="34" charset="0"/>
                <a:cs typeface="Arial" panose="020B0604020202020204" pitchFamily="34" charset="0"/>
              </a:rPr>
              <a:t>  Spelling discussions </a:t>
            </a:r>
            <a:r>
              <a:rPr lang="en-US" sz="3500" dirty="0" smtClean="0">
                <a:latin typeface="Arial" panose="020B0604020202020204" pitchFamily="34" charset="0"/>
                <a:cs typeface="Arial" panose="020B0604020202020204" pitchFamily="34" charset="0"/>
              </a:rPr>
              <a:t>notes </a:t>
            </a:r>
            <a:br>
              <a:rPr lang="en-US" sz="3500" dirty="0" smtClean="0">
                <a:latin typeface="Arial" panose="020B0604020202020204" pitchFamily="34" charset="0"/>
                <a:cs typeface="Arial" panose="020B0604020202020204" pitchFamily="34" charset="0"/>
              </a:rPr>
            </a:br>
            <a:r>
              <a:rPr lang="en-US" sz="3500" dirty="0" smtClean="0">
                <a:latin typeface="Arial" panose="020B0604020202020204" pitchFamily="34" charset="0"/>
                <a:cs typeface="Arial" panose="020B0604020202020204" pitchFamily="34" charset="0"/>
              </a:rPr>
              <a:t>  </a:t>
            </a:r>
            <a:r>
              <a:rPr lang="en-US" sz="3500" dirty="0" smtClean="0">
                <a:solidFill>
                  <a:srgbClr val="FFFF00"/>
                </a:solidFill>
                <a:latin typeface="Arial" panose="020B0604020202020204" pitchFamily="34" charset="0"/>
                <a:cs typeface="Arial" panose="020B0604020202020204" pitchFamily="34" charset="0"/>
              </a:rPr>
              <a:t>(This is new)</a:t>
            </a:r>
            <a:endParaRPr lang="en-US" sz="3500" dirty="0" smtClean="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85696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Andika New Basic" pitchFamily="2" charset="0"/>
                <a:cs typeface="Andika New Basic" pitchFamily="2" charset="0"/>
              </a:rPr>
              <a:t>Your Turn</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p:txBody>
          <a:bodyPr>
            <a:normAutofit fontScale="92500" lnSpcReduction="10000"/>
          </a:bodyPr>
          <a:lstStyle/>
          <a:p>
            <a:pPr marL="742950" indent="-742950">
              <a:buClr>
                <a:srgbClr val="FFFF00"/>
              </a:buClr>
              <a:buFont typeface="+mj-lt"/>
              <a:buAutoNum type="arabicPeriod"/>
            </a:pPr>
            <a:r>
              <a:rPr lang="en-US" sz="4000" dirty="0" smtClean="0"/>
              <a:t>Approve frequently used words in your project.</a:t>
            </a:r>
          </a:p>
          <a:p>
            <a:pPr marL="742950" indent="-742950">
              <a:buClr>
                <a:srgbClr val="FFFF00"/>
              </a:buClr>
              <a:buFont typeface="+mj-lt"/>
              <a:buAutoNum type="arabicPeriod"/>
            </a:pPr>
            <a:r>
              <a:rPr lang="en-US" sz="4000" dirty="0" smtClean="0"/>
              <a:t>Check spelling of words using </a:t>
            </a:r>
            <a:r>
              <a:rPr lang="en-US" sz="4000" b="1" dirty="0" smtClean="0"/>
              <a:t>All Checks </a:t>
            </a:r>
            <a:r>
              <a:rPr lang="en-US" sz="4000" dirty="0" smtClean="0"/>
              <a:t>of </a:t>
            </a:r>
            <a:r>
              <a:rPr lang="en-US" sz="4000" b="1" dirty="0" smtClean="0"/>
              <a:t>Tools – Spell Check</a:t>
            </a:r>
            <a:r>
              <a:rPr lang="en-US" sz="4000" dirty="0" smtClean="0"/>
              <a:t>.</a:t>
            </a:r>
          </a:p>
          <a:p>
            <a:pPr marL="742950" indent="-742950">
              <a:buClr>
                <a:srgbClr val="FFFF00"/>
              </a:buClr>
              <a:buFont typeface="+mj-lt"/>
              <a:buAutoNum type="arabicPeriod"/>
            </a:pPr>
            <a:r>
              <a:rPr lang="en-US" sz="4000" dirty="0" smtClean="0"/>
              <a:t>Check spelling of words using </a:t>
            </a:r>
            <a:r>
              <a:rPr lang="en-US" sz="4000" b="1" dirty="0" smtClean="0"/>
              <a:t>Find Similar Words</a:t>
            </a:r>
            <a:r>
              <a:rPr lang="en-US" sz="4000" dirty="0" smtClean="0"/>
              <a:t>.</a:t>
            </a:r>
          </a:p>
          <a:p>
            <a:pPr marL="742950" indent="-742950">
              <a:buClr>
                <a:srgbClr val="FFFF00"/>
              </a:buClr>
              <a:buFont typeface="+mj-lt"/>
              <a:buAutoNum type="arabicPeriod"/>
            </a:pPr>
            <a:r>
              <a:rPr lang="en-US" sz="4000" dirty="0" smtClean="0"/>
              <a:t>Check spelling of words using </a:t>
            </a:r>
            <a:r>
              <a:rPr lang="en-US" sz="4000" b="1" dirty="0" smtClean="0"/>
              <a:t>Find Incorrectly </a:t>
            </a:r>
            <a:r>
              <a:rPr lang="en-US" sz="4000" b="1" dirty="0"/>
              <a:t>J</a:t>
            </a:r>
            <a:r>
              <a:rPr lang="en-US" sz="4000" b="1" dirty="0" smtClean="0"/>
              <a:t>oined or Split Words</a:t>
            </a:r>
            <a:r>
              <a:rPr lang="en-US" sz="4000" dirty="0" smtClean="0"/>
              <a:t>.</a:t>
            </a:r>
          </a:p>
          <a:p>
            <a:pPr marL="742950" indent="-742950">
              <a:buClr>
                <a:srgbClr val="FF0000"/>
              </a:buClr>
              <a:buFont typeface="+mj-lt"/>
              <a:buAutoNum type="arabicPeriod"/>
            </a:pPr>
            <a:endParaRPr lang="en-US" sz="4000" dirty="0" smtClean="0"/>
          </a:p>
          <a:p>
            <a:pPr marL="742950" indent="-742950">
              <a:buClr>
                <a:srgbClr val="FF0000"/>
              </a:buClr>
              <a:buFont typeface="+mj-lt"/>
              <a:buAutoNum type="arabicPeriod"/>
            </a:pPr>
            <a:endParaRPr lang="en-US" sz="4000" b="1" dirty="0" smtClean="0"/>
          </a:p>
          <a:p>
            <a:pPr marL="742950" indent="-742950">
              <a:buClr>
                <a:srgbClr val="FF0000"/>
              </a:buClr>
              <a:buNone/>
            </a:pPr>
            <a:endParaRPr lang="en-US" sz="4000" dirty="0" smtClean="0"/>
          </a:p>
        </p:txBody>
      </p:sp>
    </p:spTree>
    <p:extLst>
      <p:ext uri="{BB962C8B-B14F-4D97-AF65-F5344CB8AC3E}">
        <p14:creationId xmlns:p14="http://schemas.microsoft.com/office/powerpoint/2010/main" val="11828440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Andika New Basic" pitchFamily="2" charset="0"/>
                <a:cs typeface="Andika New Basic" pitchFamily="2" charset="0"/>
              </a:rPr>
              <a:t>Your Turn</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p:txBody>
          <a:bodyPr>
            <a:normAutofit/>
          </a:bodyPr>
          <a:lstStyle/>
          <a:p>
            <a:pPr marL="742950" indent="-742950">
              <a:buClr>
                <a:srgbClr val="FFFF00"/>
              </a:buClr>
              <a:buFont typeface="+mj-lt"/>
              <a:buAutoNum type="arabicPeriod" startAt="5"/>
            </a:pPr>
            <a:r>
              <a:rPr lang="en-US" sz="4000" dirty="0" smtClean="0"/>
              <a:t>Check words in a chapter of a book with red squiggly lines and make changes as required.</a:t>
            </a:r>
          </a:p>
          <a:p>
            <a:pPr marL="742950" indent="-742950">
              <a:buClr>
                <a:srgbClr val="FFFF00"/>
              </a:buClr>
              <a:buFont typeface="+mj-lt"/>
              <a:buAutoNum type="arabicPeriod" startAt="5"/>
            </a:pPr>
            <a:r>
              <a:rPr lang="en-US" sz="4000" dirty="0" smtClean="0"/>
              <a:t>Spell check another chapter in the same book.</a:t>
            </a:r>
          </a:p>
          <a:p>
            <a:pPr marL="742950" indent="-742950">
              <a:buClr>
                <a:srgbClr val="FF0000"/>
              </a:buClr>
              <a:buFont typeface="+mj-lt"/>
              <a:buAutoNum type="arabicPeriod" startAt="5"/>
            </a:pPr>
            <a:endParaRPr lang="en-US" sz="4000" dirty="0" smtClean="0"/>
          </a:p>
          <a:p>
            <a:pPr marL="742950" indent="-742950">
              <a:buClr>
                <a:srgbClr val="FF0000"/>
              </a:buClr>
              <a:buFont typeface="+mj-lt"/>
              <a:buAutoNum type="arabicPeriod" startAt="5"/>
            </a:pPr>
            <a:endParaRPr lang="en-US" sz="4000" b="1" dirty="0" smtClean="0"/>
          </a:p>
          <a:p>
            <a:pPr marL="742950" indent="-742950">
              <a:buClr>
                <a:srgbClr val="FF0000"/>
              </a:buClr>
              <a:buNone/>
            </a:pPr>
            <a:endParaRPr lang="en-US" sz="4000" dirty="0" smtClean="0"/>
          </a:p>
        </p:txBody>
      </p:sp>
    </p:spTree>
    <p:extLst>
      <p:ext uri="{BB962C8B-B14F-4D97-AF65-F5344CB8AC3E}">
        <p14:creationId xmlns:p14="http://schemas.microsoft.com/office/powerpoint/2010/main" val="39570988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smtClean="0">
                <a:latin typeface="Arial" panose="020B0604020202020204" pitchFamily="34" charset="0"/>
                <a:cs typeface="Arial" panose="020B0604020202020204" pitchFamily="34" charset="0"/>
              </a:rPr>
              <a:t>Summary</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buFont typeface="Arial" pitchFamily="34" charset="0"/>
              <a:buChar char="•"/>
            </a:pPr>
            <a:r>
              <a:rPr lang="en-GB" sz="4000" dirty="0" smtClean="0"/>
              <a:t> </a:t>
            </a:r>
            <a:r>
              <a:rPr lang="en-GB" sz="3200" dirty="0" smtClean="0">
                <a:latin typeface="Arial" panose="020B0604020202020204" pitchFamily="34" charset="0"/>
                <a:cs typeface="Arial" panose="020B0604020202020204" pitchFamily="34" charset="0"/>
              </a:rPr>
              <a:t>To do spell checking, use the _______ tool. </a:t>
            </a:r>
          </a:p>
          <a:p>
            <a:pPr>
              <a:buFont typeface="Arial" pitchFamily="34" charset="0"/>
              <a:buChar char="•"/>
            </a:pPr>
            <a:r>
              <a:rPr lang="en-GB" sz="3200" dirty="0" smtClean="0">
                <a:latin typeface="Arial" panose="020B0604020202020204" pitchFamily="34" charset="0"/>
                <a:cs typeface="Arial" panose="020B0604020202020204" pitchFamily="34" charset="0"/>
              </a:rPr>
              <a:t> The first step in the wordlist tool is to ______ spelling of frequent words </a:t>
            </a:r>
          </a:p>
          <a:p>
            <a:pPr>
              <a:buFont typeface="Arial" pitchFamily="34" charset="0"/>
              <a:buChar char="•"/>
            </a:pPr>
            <a:r>
              <a:rPr lang="en-GB" sz="3200" dirty="0" smtClean="0">
                <a:latin typeface="Arial" panose="020B0604020202020204" pitchFamily="34" charset="0"/>
                <a:cs typeface="Arial" panose="020B0604020202020204" pitchFamily="34" charset="0"/>
              </a:rPr>
              <a:t> If the word is correct, click the ______ checkbox.  If the word is incorrect, click the _______checkbox.</a:t>
            </a:r>
          </a:p>
          <a:p>
            <a:pPr>
              <a:buFont typeface="Arial" pitchFamily="34" charset="0"/>
              <a:buChar char="•"/>
            </a:pPr>
            <a:r>
              <a:rPr lang="en-GB" sz="3200" dirty="0">
                <a:latin typeface="Arial" panose="020B0604020202020204" pitchFamily="34" charset="0"/>
                <a:cs typeface="Arial" panose="020B0604020202020204" pitchFamily="34" charset="0"/>
              </a:rPr>
              <a:t> T</a:t>
            </a:r>
            <a:r>
              <a:rPr lang="en-GB" sz="3200" dirty="0" smtClean="0">
                <a:latin typeface="Arial" panose="020B0604020202020204" pitchFamily="34" charset="0"/>
                <a:cs typeface="Arial" panose="020B0604020202020204" pitchFamily="34" charset="0"/>
              </a:rPr>
              <a:t>o spell check a word in text,  _______ on the ____.</a:t>
            </a:r>
          </a:p>
          <a:p>
            <a:pPr marL="0" indent="0">
              <a:buNone/>
            </a:pPr>
            <a:r>
              <a:rPr lang="en-GB" sz="2200" dirty="0" smtClean="0">
                <a:solidFill>
                  <a:srgbClr val="00B050"/>
                </a:solidFill>
              </a:rPr>
              <a:t>Answers:  wordlist, approve, green, red, right-click, word</a:t>
            </a:r>
            <a:endParaRPr lang="en-US" sz="2200" dirty="0" smtClean="0">
              <a:solidFill>
                <a:srgbClr val="00B050"/>
              </a:solidFill>
            </a:endParaRPr>
          </a:p>
        </p:txBody>
      </p:sp>
    </p:spTree>
    <p:extLst>
      <p:ext uri="{BB962C8B-B14F-4D97-AF65-F5344CB8AC3E}">
        <p14:creationId xmlns:p14="http://schemas.microsoft.com/office/powerpoint/2010/main" val="37322584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smtClean="0">
                <a:latin typeface="Arial" panose="020B0604020202020204" pitchFamily="34" charset="0"/>
                <a:cs typeface="Arial" panose="020B0604020202020204" pitchFamily="34" charset="0"/>
              </a:rPr>
              <a:t>Any questions  ?</a:t>
            </a:r>
            <a:endParaRPr lang="en-US" b="1" dirty="0">
              <a:latin typeface="Arial" panose="020B0604020202020204" pitchFamily="34" charset="0"/>
              <a:cs typeface="Arial" panose="020B0604020202020204" pitchFamily="34" charset="0"/>
            </a:endParaRPr>
          </a:p>
        </p:txBody>
      </p:sp>
      <p:sp>
        <p:nvSpPr>
          <p:cNvPr id="4" name="Content Placeholder 3"/>
          <p:cNvSpPr>
            <a:spLocks noGrp="1"/>
          </p:cNvSpPr>
          <p:nvPr>
            <p:ph idx="1"/>
          </p:nvPr>
        </p:nvSpPr>
        <p:spPr/>
        <p:txBody>
          <a:bodyPr/>
          <a:lstStyle/>
          <a:p>
            <a:endParaRPr lang="en-US" dirty="0"/>
          </a:p>
        </p:txBody>
      </p:sp>
      <p:pic>
        <p:nvPicPr>
          <p:cNvPr id="5" name="Picture 4"/>
          <p:cNvPicPr>
            <a:picLocks noChangeAspect="1"/>
          </p:cNvPicPr>
          <p:nvPr/>
        </p:nvPicPr>
        <p:blipFill>
          <a:blip r:embed="rId3" cstate="print">
            <a:alphaModFix/>
            <a:lum/>
          </a:blip>
          <a:srcRect/>
          <a:stretch>
            <a:fillRect/>
          </a:stretch>
        </p:blipFill>
        <p:spPr>
          <a:xfrm>
            <a:off x="2748683" y="2217430"/>
            <a:ext cx="4826520" cy="4138920"/>
          </a:xfrm>
          <a:prstGeom prst="rect">
            <a:avLst/>
          </a:prstGeom>
          <a:noFill/>
          <a:ln>
            <a:noFill/>
          </a:ln>
        </p:spPr>
      </p:pic>
      <p:pic>
        <p:nvPicPr>
          <p:cNvPr id="6" name="Picture 5"/>
          <p:cNvPicPr>
            <a:picLocks noChangeAspect="1"/>
          </p:cNvPicPr>
          <p:nvPr/>
        </p:nvPicPr>
        <p:blipFill>
          <a:blip r:embed="rId4" cstate="print">
            <a:alphaModFix/>
            <a:lum/>
          </a:blip>
          <a:srcRect/>
          <a:stretch>
            <a:fillRect/>
          </a:stretch>
        </p:blipFill>
        <p:spPr>
          <a:xfrm>
            <a:off x="7126883" y="1152666"/>
            <a:ext cx="2471155" cy="3884029"/>
          </a:xfrm>
          <a:prstGeom prst="rect">
            <a:avLst/>
          </a:prstGeom>
          <a:noFill/>
          <a:ln>
            <a:noFill/>
          </a:ln>
        </p:spPr>
      </p:pic>
    </p:spTree>
    <p:extLst>
      <p:ext uri="{BB962C8B-B14F-4D97-AF65-F5344CB8AC3E}">
        <p14:creationId xmlns:p14="http://schemas.microsoft.com/office/powerpoint/2010/main" val="2115932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latin typeface="Arial" panose="020B0604020202020204" pitchFamily="34" charset="0"/>
                <a:cs typeface="Arial" panose="020B0604020202020204" pitchFamily="34" charset="0"/>
              </a:rPr>
              <a:t>Why is spelling important?</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a:buFont typeface="Wingdings" panose="05000000000000000000" pitchFamily="2" charset="2"/>
              <a:buChar char="q"/>
            </a:pPr>
            <a:r>
              <a:rPr lang="en-GB"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What do you think?</a:t>
            </a:r>
          </a:p>
          <a:p>
            <a:pPr>
              <a:buFont typeface="Wingdings" panose="05000000000000000000" pitchFamily="2" charset="2"/>
              <a:buChar char="q"/>
            </a:pPr>
            <a:r>
              <a:rPr lang="en-US" sz="3200" dirty="0">
                <a:latin typeface="Arial" panose="020B0604020202020204" pitchFamily="34" charset="0"/>
                <a:cs typeface="Arial" panose="020B0604020202020204" pitchFamily="34" charset="0"/>
              </a:rPr>
              <a:t> Spelling mistakes and variation diminish peoples’ confidence in the other aspects of your translation.</a:t>
            </a:r>
          </a:p>
          <a:p>
            <a:pPr>
              <a:buFont typeface="Wingdings" panose="05000000000000000000" pitchFamily="2" charset="2"/>
              <a:buChar char="q"/>
            </a:pPr>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Translations </a:t>
            </a:r>
            <a:r>
              <a:rPr lang="en-US" sz="3200" dirty="0">
                <a:latin typeface="Arial" panose="020B0604020202020204" pitchFamily="34" charset="0"/>
                <a:cs typeface="Arial" panose="020B0604020202020204" pitchFamily="34" charset="0"/>
              </a:rPr>
              <a:t>in </a:t>
            </a:r>
            <a:r>
              <a:rPr lang="en-US" sz="3200" dirty="0" smtClean="0">
                <a:latin typeface="Arial" panose="020B0604020202020204" pitchFamily="34" charset="0"/>
                <a:cs typeface="Arial" panose="020B0604020202020204" pitchFamily="34" charset="0"/>
              </a:rPr>
              <a:t>LWCs </a:t>
            </a:r>
            <a:r>
              <a:rPr lang="en-US" sz="3200" dirty="0">
                <a:latin typeface="Arial" panose="020B0604020202020204" pitchFamily="34" charset="0"/>
                <a:cs typeface="Arial" panose="020B0604020202020204" pitchFamily="34" charset="0"/>
              </a:rPr>
              <a:t>generally have few spelling mistakes</a:t>
            </a:r>
          </a:p>
          <a:p>
            <a:pPr>
              <a:buFont typeface="Wingdings" panose="05000000000000000000" pitchFamily="2" charset="2"/>
              <a:buChar char="q"/>
            </a:pPr>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People </a:t>
            </a:r>
            <a:r>
              <a:rPr lang="en-US" sz="3200" dirty="0">
                <a:latin typeface="Arial" panose="020B0604020202020204" pitchFamily="34" charset="0"/>
                <a:cs typeface="Arial" panose="020B0604020202020204" pitchFamily="34" charset="0"/>
              </a:rPr>
              <a:t>should be drawn to the message, not the mistakes.</a:t>
            </a:r>
          </a:p>
          <a:p>
            <a:endParaRPr lang="en-US" dirty="0"/>
          </a:p>
        </p:txBody>
      </p:sp>
    </p:spTree>
    <p:extLst>
      <p:ext uri="{BB962C8B-B14F-4D97-AF65-F5344CB8AC3E}">
        <p14:creationId xmlns:p14="http://schemas.microsoft.com/office/powerpoint/2010/main" val="23770050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Arial" panose="020B0604020202020204" pitchFamily="34" charset="0"/>
                <a:cs typeface="Arial" panose="020B0604020202020204" pitchFamily="34" charset="0"/>
              </a:rPr>
              <a:t>Accessing Word List </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buNone/>
            </a:pPr>
            <a:r>
              <a:rPr lang="en-GB" sz="3200" b="1" dirty="0" smtClean="0">
                <a:latin typeface="Arial" panose="020B0604020202020204" pitchFamily="34" charset="0"/>
                <a:cs typeface="Arial" panose="020B0604020202020204" pitchFamily="34" charset="0"/>
              </a:rPr>
              <a:t>Three ways to access</a:t>
            </a:r>
            <a:r>
              <a:rPr lang="en-GB" sz="4800" b="1" dirty="0" smtClean="0">
                <a:latin typeface="Andika New Basic" pitchFamily="2" charset="0"/>
                <a:cs typeface="Andika New Basic" pitchFamily="2" charset="0"/>
              </a:rPr>
              <a:t> </a:t>
            </a:r>
            <a:endParaRPr lang="en-GB" sz="4000" dirty="0" smtClean="0">
              <a:latin typeface="Arial" panose="020B0604020202020204" pitchFamily="34" charset="0"/>
              <a:cs typeface="Arial" panose="020B0604020202020204" pitchFamily="34" charset="0"/>
            </a:endParaRPr>
          </a:p>
          <a:p>
            <a:pPr lvl="2">
              <a:buFont typeface="Wingdings" panose="05000000000000000000" pitchFamily="2" charset="2"/>
              <a:buChar char="q"/>
            </a:pPr>
            <a:r>
              <a:rPr lang="en-GB" sz="3200" dirty="0" smtClean="0">
                <a:latin typeface="Arial" panose="020B0604020202020204" pitchFamily="34" charset="0"/>
                <a:cs typeface="Arial" panose="020B0604020202020204" pitchFamily="34" charset="0"/>
              </a:rPr>
              <a:t> Tools, </a:t>
            </a:r>
            <a:r>
              <a:rPr lang="en-GB" sz="3200" dirty="0" err="1" smtClean="0">
                <a:latin typeface="Arial" panose="020B0604020202020204" pitchFamily="34" charset="0"/>
                <a:cs typeface="Arial" panose="020B0604020202020204" pitchFamily="34" charset="0"/>
              </a:rPr>
              <a:t>WordList</a:t>
            </a:r>
            <a:r>
              <a:rPr lang="en-GB" sz="3200" dirty="0" smtClean="0">
                <a:latin typeface="Arial" panose="020B0604020202020204" pitchFamily="34" charset="0"/>
                <a:cs typeface="Arial" panose="020B0604020202020204" pitchFamily="34" charset="0"/>
              </a:rPr>
              <a:t> </a:t>
            </a:r>
          </a:p>
          <a:p>
            <a:pPr lvl="2">
              <a:buFont typeface="Wingdings" panose="05000000000000000000" pitchFamily="2" charset="2"/>
              <a:buChar char="q"/>
            </a:pPr>
            <a:r>
              <a:rPr lang="en-GB" sz="3200" dirty="0" smtClean="0">
                <a:latin typeface="Arial" panose="020B0604020202020204" pitchFamily="34" charset="0"/>
                <a:cs typeface="Arial" panose="020B0604020202020204" pitchFamily="34" charset="0"/>
              </a:rPr>
              <a:t> Control-W hotkey</a:t>
            </a:r>
          </a:p>
          <a:p>
            <a:pPr lvl="2">
              <a:buFont typeface="Wingdings" panose="05000000000000000000" pitchFamily="2" charset="2"/>
              <a:buChar char="q"/>
            </a:pPr>
            <a:r>
              <a:rPr lang="en-GB" sz="3200" dirty="0" smtClean="0">
                <a:latin typeface="Arial" panose="020B0604020202020204" pitchFamily="34" charset="0"/>
                <a:cs typeface="Arial" panose="020B0604020202020204" pitchFamily="34" charset="0"/>
              </a:rPr>
              <a:t> Right mouse click on word in your project, Wordlist  - takes you directly to that word in the Wordlist</a:t>
            </a:r>
            <a:r>
              <a:rPr lang="en-US" sz="3200" dirty="0" smtClean="0">
                <a:latin typeface="Arial" panose="020B0604020202020204" pitchFamily="34" charset="0"/>
                <a:cs typeface="Arial" panose="020B0604020202020204" pitchFamily="34" charset="0"/>
              </a:rPr>
              <a:t>  </a:t>
            </a:r>
          </a:p>
          <a:p>
            <a:pPr>
              <a:buNone/>
            </a:pPr>
            <a:endParaRPr lang="en-US" sz="4000" dirty="0" smtClean="0">
              <a:latin typeface="Andika New Basic" pitchFamily="2" charset="0"/>
              <a:cs typeface="Andika New Basic" pitchFamily="2" charset="0"/>
            </a:endParaRPr>
          </a:p>
        </p:txBody>
      </p:sp>
    </p:spTree>
    <p:extLst>
      <p:ext uri="{BB962C8B-B14F-4D97-AF65-F5344CB8AC3E}">
        <p14:creationId xmlns:p14="http://schemas.microsoft.com/office/powerpoint/2010/main" val="2353023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Andika New Basic" pitchFamily="2" charset="0"/>
                <a:cs typeface="Andika New Basic" pitchFamily="2" charset="0"/>
              </a:rPr>
              <a:t>Word List Overview</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p:txBody>
          <a:bodyPr>
            <a:normAutofit/>
          </a:bodyPr>
          <a:lstStyle/>
          <a:p>
            <a:pPr marL="0" indent="0">
              <a:buNone/>
            </a:pPr>
            <a:r>
              <a:rPr lang="en-US" sz="3200" b="1" dirty="0" smtClean="0">
                <a:latin typeface="Arial" panose="020B0604020202020204" pitchFamily="34" charset="0"/>
                <a:cs typeface="Arial" panose="020B0604020202020204" pitchFamily="34" charset="0"/>
              </a:rPr>
              <a:t>What should be done, and in what order?</a:t>
            </a:r>
          </a:p>
          <a:p>
            <a:pPr marL="0" indent="0">
              <a:buNone/>
            </a:pPr>
            <a:r>
              <a:rPr lang="en-US" sz="3200" dirty="0" smtClean="0">
                <a:latin typeface="Arial" panose="020B0604020202020204" pitchFamily="34" charset="0"/>
                <a:cs typeface="Arial" panose="020B0604020202020204" pitchFamily="34" charset="0"/>
              </a:rPr>
              <a:t>Open the Wordlist and do the following:</a:t>
            </a:r>
          </a:p>
          <a:p>
            <a:pPr marL="514350" indent="-514350">
              <a:buFont typeface="+mj-lt"/>
              <a:buAutoNum type="arabicPeriod"/>
            </a:pPr>
            <a:r>
              <a:rPr lang="en-US" sz="3200" dirty="0" smtClean="0">
                <a:latin typeface="Arial" panose="020B0604020202020204" pitchFamily="34" charset="0"/>
                <a:cs typeface="Arial" panose="020B0604020202020204" pitchFamily="34" charset="0"/>
              </a:rPr>
              <a:t>Approve spelling of frequent words</a:t>
            </a:r>
          </a:p>
          <a:p>
            <a:pPr marL="514350" indent="-514350">
              <a:buFont typeface="+mj-lt"/>
              <a:buAutoNum type="arabicPeriod"/>
            </a:pPr>
            <a:r>
              <a:rPr lang="en-US" sz="3200" dirty="0" smtClean="0">
                <a:latin typeface="Arial" panose="020B0604020202020204" pitchFamily="34" charset="0"/>
                <a:cs typeface="Arial" panose="020B0604020202020204" pitchFamily="34" charset="0"/>
              </a:rPr>
              <a:t>Check the words Paratext thinks may be wrong (Spell Check)</a:t>
            </a:r>
          </a:p>
          <a:p>
            <a:pPr marL="514350" indent="-514350">
              <a:buFont typeface="+mj-lt"/>
              <a:buAutoNum type="arabicPeriod"/>
            </a:pPr>
            <a:r>
              <a:rPr lang="en-US" sz="3200" dirty="0" smtClean="0">
                <a:latin typeface="Arial" panose="020B0604020202020204" pitchFamily="34" charset="0"/>
                <a:cs typeface="Arial" panose="020B0604020202020204" pitchFamily="34" charset="0"/>
              </a:rPr>
              <a:t>Check similarly spelled words </a:t>
            </a:r>
          </a:p>
          <a:p>
            <a:pPr marL="514350" indent="-514350">
              <a:buFont typeface="+mj-lt"/>
              <a:buAutoNum type="arabicPeriod"/>
            </a:pPr>
            <a:r>
              <a:rPr lang="en-US" sz="3200" dirty="0" smtClean="0">
                <a:latin typeface="Arial" panose="020B0604020202020204" pitchFamily="34" charset="0"/>
                <a:cs typeface="Arial" panose="020B0604020202020204" pitchFamily="34" charset="0"/>
              </a:rPr>
              <a:t>Check </a:t>
            </a:r>
            <a:r>
              <a:rPr lang="en-US" sz="3200" dirty="0">
                <a:latin typeface="Arial" panose="020B0604020202020204" pitchFamily="34" charset="0"/>
                <a:cs typeface="Arial" panose="020B0604020202020204" pitchFamily="34" charset="0"/>
              </a:rPr>
              <a:t>incorrectly </a:t>
            </a:r>
            <a:r>
              <a:rPr lang="en-US" sz="3200" dirty="0" smtClean="0">
                <a:latin typeface="Arial" panose="020B0604020202020204" pitchFamily="34" charset="0"/>
                <a:cs typeface="Arial" panose="020B0604020202020204" pitchFamily="34" charset="0"/>
              </a:rPr>
              <a:t>joined words</a:t>
            </a:r>
            <a:endParaRPr lang="en-US" sz="3200" dirty="0">
              <a:latin typeface="Arial" panose="020B0604020202020204" pitchFamily="34" charset="0"/>
              <a:cs typeface="Arial" panose="020B0604020202020204" pitchFamily="34" charset="0"/>
            </a:endParaRPr>
          </a:p>
          <a:p>
            <a:pPr>
              <a:buNone/>
            </a:pPr>
            <a:endParaRPr lang="en-US" sz="4000" dirty="0" smtClean="0">
              <a:latin typeface="Andika New Basic" pitchFamily="2" charset="0"/>
              <a:cs typeface="Andika New Basic" pitchFamily="2" charset="0"/>
            </a:endParaRPr>
          </a:p>
        </p:txBody>
      </p:sp>
    </p:spTree>
    <p:extLst>
      <p:ext uri="{BB962C8B-B14F-4D97-AF65-F5344CB8AC3E}">
        <p14:creationId xmlns:p14="http://schemas.microsoft.com/office/powerpoint/2010/main" val="2130236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2074127" y="320676"/>
            <a:ext cx="9715771" cy="1068510"/>
          </a:xfrm>
          <a:prstGeom prst="rect">
            <a:avLst/>
          </a:prstGeom>
        </p:spPr>
        <p:txBody>
          <a:bodyPr lIns="121897" tIns="121897" rIns="121897" bIns="121897" anchor="ctr" anchorCtr="0">
            <a:noAutofit/>
          </a:bodyPr>
          <a:lstStyle/>
          <a:p>
            <a:pPr algn="ctr"/>
            <a:r>
              <a:rPr lang="en-GB" b="1" dirty="0">
                <a:latin typeface="Arial" panose="020B0604020202020204" pitchFamily="34" charset="0"/>
                <a:cs typeface="Arial" panose="020B0604020202020204" pitchFamily="34" charset="0"/>
              </a:rPr>
              <a:t>Global -</a:t>
            </a:r>
            <a:r>
              <a:rPr lang="en-GB" b="1" dirty="0" err="1">
                <a:latin typeface="Arial" panose="020B0604020202020204" pitchFamily="34" charset="0"/>
                <a:cs typeface="Arial" panose="020B0604020202020204" pitchFamily="34" charset="0"/>
              </a:rPr>
              <a:t>vs</a:t>
            </a:r>
            <a:r>
              <a:rPr lang="en-GB" b="1" dirty="0">
                <a:latin typeface="Arial" panose="020B0604020202020204" pitchFamily="34" charset="0"/>
                <a:cs typeface="Arial" panose="020B0604020202020204" pitchFamily="34" charset="0"/>
              </a:rPr>
              <a:t>- </a:t>
            </a:r>
            <a:r>
              <a:rPr lang="en-GB" b="1" dirty="0" smtClean="0">
                <a:latin typeface="Arial" panose="020B0604020202020204" pitchFamily="34" charset="0"/>
                <a:cs typeface="Arial" panose="020B0604020202020204" pitchFamily="34" charset="0"/>
              </a:rPr>
              <a:t>Local Check</a:t>
            </a:r>
            <a:r>
              <a:rPr lang="en-GB" dirty="0" smtClean="0">
                <a:latin typeface="Arial" panose="020B0604020202020204" pitchFamily="34" charset="0"/>
                <a:cs typeface="Arial" panose="020B0604020202020204" pitchFamily="34" charset="0"/>
              </a:rPr>
              <a:t>ing</a:t>
            </a:r>
            <a:endParaRPr lang="en-GB" dirty="0">
              <a:latin typeface="Arial" panose="020B0604020202020204" pitchFamily="34" charset="0"/>
              <a:cs typeface="Arial" panose="020B0604020202020204" pitchFamily="34" charset="0"/>
            </a:endParaRPr>
          </a:p>
        </p:txBody>
      </p:sp>
      <p:sp>
        <p:nvSpPr>
          <p:cNvPr id="184" name="Shape 184"/>
          <p:cNvSpPr txBox="1">
            <a:spLocks noGrp="1"/>
          </p:cNvSpPr>
          <p:nvPr>
            <p:ph idx="1"/>
          </p:nvPr>
        </p:nvSpPr>
        <p:spPr>
          <a:xfrm>
            <a:off x="1776702" y="1513402"/>
            <a:ext cx="5011271" cy="4351338"/>
          </a:xfrm>
          <a:prstGeom prst="rect">
            <a:avLst/>
          </a:prstGeom>
        </p:spPr>
        <p:txBody>
          <a:bodyPr lIns="121897" tIns="121897" rIns="121897" bIns="121897" anchor="t" anchorCtr="0">
            <a:noAutofit/>
          </a:bodyPr>
          <a:lstStyle/>
          <a:p>
            <a:pPr marL="169329" indent="0">
              <a:spcAft>
                <a:spcPts val="1333"/>
              </a:spcAft>
              <a:buNone/>
            </a:pPr>
            <a:r>
              <a:rPr lang="en-GB" sz="2400" dirty="0">
                <a:latin typeface="Arial" panose="020B0604020202020204" pitchFamily="34" charset="0"/>
                <a:cs typeface="Arial" panose="020B0604020202020204" pitchFamily="34" charset="0"/>
              </a:rPr>
              <a:t>Takes a significant amount of time</a:t>
            </a:r>
          </a:p>
          <a:p>
            <a:pPr marL="169329" indent="0">
              <a:spcAft>
                <a:spcPts val="1333"/>
              </a:spcAft>
              <a:buNone/>
            </a:pPr>
            <a:r>
              <a:rPr lang="en-GB" sz="2400" dirty="0">
                <a:latin typeface="Arial" panose="020B0604020202020204" pitchFamily="34" charset="0"/>
                <a:cs typeface="Arial" panose="020B0604020202020204" pitchFamily="34" charset="0"/>
              </a:rPr>
              <a:t>Extremely efficient (massive impact) </a:t>
            </a:r>
          </a:p>
          <a:p>
            <a:pPr marL="169329" indent="0">
              <a:spcAft>
                <a:spcPts val="1333"/>
              </a:spcAft>
              <a:buNone/>
            </a:pPr>
            <a:r>
              <a:rPr lang="en-GB" sz="2400" dirty="0">
                <a:latin typeface="Arial" panose="020B0604020202020204" pitchFamily="34" charset="0"/>
                <a:cs typeface="Arial" panose="020B0604020202020204" pitchFamily="34" charset="0"/>
              </a:rPr>
              <a:t>Risky if done hurriedly</a:t>
            </a:r>
          </a:p>
          <a:p>
            <a:pPr marL="169329" indent="0">
              <a:spcAft>
                <a:spcPts val="1333"/>
              </a:spcAft>
              <a:buNone/>
            </a:pPr>
            <a:r>
              <a:rPr lang="en-GB" sz="2400" dirty="0">
                <a:latin typeface="Arial" panose="020B0604020202020204" pitchFamily="34" charset="0"/>
                <a:cs typeface="Arial" panose="020B0604020202020204" pitchFamily="34" charset="0"/>
              </a:rPr>
              <a:t>Need above-average skill to do it well</a:t>
            </a:r>
          </a:p>
          <a:p>
            <a:pPr marL="169329" indent="0">
              <a:spcAft>
                <a:spcPts val="1333"/>
              </a:spcAft>
              <a:buNone/>
            </a:pPr>
            <a:r>
              <a:rPr lang="en-GB" sz="2400" dirty="0">
                <a:latin typeface="Arial" panose="020B0604020202020204" pitchFamily="34" charset="0"/>
                <a:cs typeface="Arial" panose="020B0604020202020204" pitchFamily="34" charset="0"/>
              </a:rPr>
              <a:t>Not done very often (once per book)</a:t>
            </a:r>
          </a:p>
          <a:p>
            <a:pPr marL="169329" indent="0">
              <a:spcAft>
                <a:spcPts val="1333"/>
              </a:spcAft>
              <a:buNone/>
            </a:pPr>
            <a:r>
              <a:rPr lang="en-GB" sz="2400" dirty="0">
                <a:latin typeface="Arial" panose="020B0604020202020204" pitchFamily="34" charset="0"/>
                <a:cs typeface="Arial" panose="020B0604020202020204" pitchFamily="34" charset="0"/>
              </a:rPr>
              <a:t>Batch processing mode</a:t>
            </a:r>
          </a:p>
        </p:txBody>
      </p:sp>
      <p:sp>
        <p:nvSpPr>
          <p:cNvPr id="185" name="Shape 185"/>
          <p:cNvSpPr txBox="1">
            <a:spLocks noGrp="1"/>
          </p:cNvSpPr>
          <p:nvPr>
            <p:ph type="body" idx="4294967295"/>
          </p:nvPr>
        </p:nvSpPr>
        <p:spPr>
          <a:xfrm>
            <a:off x="6783300" y="1516567"/>
            <a:ext cx="5408700" cy="4451350"/>
          </a:xfrm>
          <a:prstGeom prst="rect">
            <a:avLst/>
          </a:prstGeom>
        </p:spPr>
        <p:txBody>
          <a:bodyPr lIns="121897" tIns="121897" rIns="121897" bIns="121897" anchor="t" anchorCtr="0">
            <a:noAutofit/>
          </a:bodyPr>
          <a:lstStyle/>
          <a:p>
            <a:pPr marL="169329" indent="0">
              <a:spcAft>
                <a:spcPts val="1333"/>
              </a:spcAft>
              <a:buNone/>
            </a:pPr>
            <a:r>
              <a:rPr lang="en-GB" sz="2400" dirty="0">
                <a:solidFill>
                  <a:schemeClr val="bg1"/>
                </a:solidFill>
                <a:latin typeface="Arial" panose="020B0604020202020204" pitchFamily="34" charset="0"/>
                <a:cs typeface="Arial" panose="020B0604020202020204" pitchFamily="34" charset="0"/>
              </a:rPr>
              <a:t>Quick to fix mistakes in context</a:t>
            </a:r>
          </a:p>
          <a:p>
            <a:pPr marL="169329" indent="0">
              <a:spcAft>
                <a:spcPts val="1333"/>
              </a:spcAft>
              <a:buNone/>
            </a:pPr>
            <a:r>
              <a:rPr lang="en-GB" sz="2400" dirty="0">
                <a:solidFill>
                  <a:schemeClr val="bg1"/>
                </a:solidFill>
                <a:latin typeface="Arial" panose="020B0604020202020204" pitchFamily="34" charset="0"/>
                <a:cs typeface="Arial" panose="020B0604020202020204" pitchFamily="34" charset="0"/>
              </a:rPr>
              <a:t>Not as efficient (inconsistent impact)</a:t>
            </a:r>
          </a:p>
          <a:p>
            <a:pPr marL="169329" indent="0">
              <a:spcAft>
                <a:spcPts val="1333"/>
              </a:spcAft>
              <a:buNone/>
            </a:pPr>
            <a:r>
              <a:rPr lang="en-GB" sz="2400" dirty="0">
                <a:solidFill>
                  <a:schemeClr val="bg1"/>
                </a:solidFill>
                <a:latin typeface="Arial" panose="020B0604020202020204" pitchFamily="34" charset="0"/>
                <a:cs typeface="Arial" panose="020B0604020202020204" pitchFamily="34" charset="0"/>
              </a:rPr>
              <a:t>Lower risk (local scope)</a:t>
            </a:r>
          </a:p>
          <a:p>
            <a:pPr marL="169329" indent="0">
              <a:spcAft>
                <a:spcPts val="1333"/>
              </a:spcAft>
              <a:buNone/>
            </a:pPr>
            <a:r>
              <a:rPr lang="en-GB" sz="2400" dirty="0">
                <a:solidFill>
                  <a:schemeClr val="bg1"/>
                </a:solidFill>
                <a:latin typeface="Arial" panose="020B0604020202020204" pitchFamily="34" charset="0"/>
                <a:cs typeface="Arial" panose="020B0604020202020204" pitchFamily="34" charset="0"/>
              </a:rPr>
              <a:t>Can easily be done by anyone</a:t>
            </a:r>
          </a:p>
          <a:p>
            <a:pPr marL="169329" indent="0">
              <a:spcAft>
                <a:spcPts val="1333"/>
              </a:spcAft>
              <a:buNone/>
            </a:pPr>
            <a:r>
              <a:rPr lang="en-GB" sz="2400" dirty="0">
                <a:solidFill>
                  <a:schemeClr val="bg1"/>
                </a:solidFill>
                <a:latin typeface="Arial" panose="020B0604020202020204" pitchFamily="34" charset="0"/>
                <a:cs typeface="Arial" panose="020B0604020202020204" pitchFamily="34" charset="0"/>
              </a:rPr>
              <a:t>Tends to be done multiple times a day</a:t>
            </a:r>
          </a:p>
          <a:p>
            <a:pPr marL="169329" indent="0">
              <a:spcAft>
                <a:spcPts val="1333"/>
              </a:spcAft>
              <a:buNone/>
            </a:pPr>
            <a:r>
              <a:rPr lang="en-GB" sz="2400" dirty="0">
                <a:solidFill>
                  <a:schemeClr val="bg1"/>
                </a:solidFill>
                <a:latin typeface="Arial" panose="020B0604020202020204" pitchFamily="34" charset="0"/>
                <a:cs typeface="Arial" panose="020B0604020202020204" pitchFamily="34" charset="0"/>
              </a:rPr>
              <a:t>Real-time maintenance </a:t>
            </a:r>
            <a:r>
              <a:rPr lang="en-GB" sz="2400" dirty="0" smtClean="0">
                <a:solidFill>
                  <a:schemeClr val="bg1"/>
                </a:solidFill>
                <a:latin typeface="Arial" panose="020B0604020202020204" pitchFamily="34" charset="0"/>
                <a:cs typeface="Arial" panose="020B0604020202020204" pitchFamily="34" charset="0"/>
              </a:rPr>
              <a:t>mode</a:t>
            </a:r>
            <a:endParaRPr lang="en-GB" sz="2400" dirty="0">
              <a:solidFill>
                <a:schemeClr val="bg1"/>
              </a:solidFill>
              <a:latin typeface="Arial" panose="020B0604020202020204" pitchFamily="34" charset="0"/>
              <a:cs typeface="Arial" panose="020B0604020202020204" pitchFamily="34" charset="0"/>
            </a:endParaRPr>
          </a:p>
        </p:txBody>
      </p:sp>
      <p:cxnSp>
        <p:nvCxnSpPr>
          <p:cNvPr id="186" name="Shape 186"/>
          <p:cNvCxnSpPr/>
          <p:nvPr/>
        </p:nvCxnSpPr>
        <p:spPr>
          <a:xfrm flipH="1">
            <a:off x="1030733" y="1045867"/>
            <a:ext cx="3152800" cy="717200"/>
          </a:xfrm>
          <a:prstGeom prst="straightConnector1">
            <a:avLst/>
          </a:prstGeom>
          <a:noFill/>
          <a:ln w="9525" cap="flat" cmpd="sng">
            <a:solidFill>
              <a:schemeClr val="dk2"/>
            </a:solidFill>
            <a:prstDash val="solid"/>
            <a:round/>
            <a:headEnd type="none" w="lg" len="lg"/>
            <a:tailEnd type="triangle" w="lg" len="lg"/>
          </a:ln>
        </p:spPr>
      </p:cxnSp>
      <p:cxnSp>
        <p:nvCxnSpPr>
          <p:cNvPr id="187" name="Shape 187"/>
          <p:cNvCxnSpPr/>
          <p:nvPr/>
        </p:nvCxnSpPr>
        <p:spPr>
          <a:xfrm flipH="1">
            <a:off x="6409700" y="1225167"/>
            <a:ext cx="373600" cy="582800"/>
          </a:xfrm>
          <a:prstGeom prst="straightConnector1">
            <a:avLst/>
          </a:prstGeom>
          <a:noFill/>
          <a:ln w="9525" cap="flat" cmpd="sng">
            <a:solidFill>
              <a:schemeClr val="dk2"/>
            </a:solidFill>
            <a:prstDash val="solid"/>
            <a:round/>
            <a:headEnd type="none" w="lg" len="lg"/>
            <a:tailEnd type="triangle" w="lg" len="lg"/>
          </a:ln>
        </p:spPr>
      </p:cxnSp>
    </p:spTree>
    <p:extLst>
      <p:ext uri="{BB962C8B-B14F-4D97-AF65-F5344CB8AC3E}">
        <p14:creationId xmlns:p14="http://schemas.microsoft.com/office/powerpoint/2010/main" val="3021743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6"/>
                                        </p:tgtEl>
                                        <p:attrNameLst>
                                          <p:attrName>style.visibility</p:attrName>
                                        </p:attrNameLst>
                                      </p:cBhvr>
                                      <p:to>
                                        <p:strVal val="visible"/>
                                      </p:to>
                                    </p:set>
                                    <p:animEffect transition="in" filter="fade">
                                      <p:cBhvr>
                                        <p:cTn id="7" dur="600"/>
                                        <p:tgtEl>
                                          <p:spTgt spid="186"/>
                                        </p:tgtEl>
                                      </p:cBhvr>
                                    </p:animEffect>
                                  </p:childTnLst>
                                </p:cTn>
                              </p:par>
                              <p:par>
                                <p:cTn id="8" presetID="10" presetClass="entr" presetSubtype="0" fill="hold" nodeType="withEffect">
                                  <p:stCondLst>
                                    <p:cond delay="0"/>
                                  </p:stCondLst>
                                  <p:childTnLst>
                                    <p:set>
                                      <p:cBhvr>
                                        <p:cTn id="9" dur="1" fill="hold">
                                          <p:stCondLst>
                                            <p:cond delay="0"/>
                                          </p:stCondLst>
                                        </p:cTn>
                                        <p:tgtEl>
                                          <p:spTgt spid="184">
                                            <p:txEl>
                                              <p:pRg st="0" end="0"/>
                                            </p:txEl>
                                          </p:spTgt>
                                        </p:tgtEl>
                                        <p:attrNameLst>
                                          <p:attrName>style.visibility</p:attrName>
                                        </p:attrNameLst>
                                      </p:cBhvr>
                                      <p:to>
                                        <p:strVal val="visible"/>
                                      </p:to>
                                    </p:set>
                                    <p:animEffect transition="in" filter="fade">
                                      <p:cBhvr>
                                        <p:cTn id="10" dur="2000"/>
                                        <p:tgtEl>
                                          <p:spTgt spid="18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84">
                                            <p:txEl>
                                              <p:pRg st="1" end="1"/>
                                            </p:txEl>
                                          </p:spTgt>
                                        </p:tgtEl>
                                        <p:attrNameLst>
                                          <p:attrName>style.visibility</p:attrName>
                                        </p:attrNameLst>
                                      </p:cBhvr>
                                      <p:to>
                                        <p:strVal val="visible"/>
                                      </p:to>
                                    </p:set>
                                    <p:animEffect transition="in" filter="fade">
                                      <p:cBhvr>
                                        <p:cTn id="15" dur="2000"/>
                                        <p:tgtEl>
                                          <p:spTgt spid="184">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84">
                                            <p:txEl>
                                              <p:pRg st="2" end="2"/>
                                            </p:txEl>
                                          </p:spTgt>
                                        </p:tgtEl>
                                        <p:attrNameLst>
                                          <p:attrName>style.visibility</p:attrName>
                                        </p:attrNameLst>
                                      </p:cBhvr>
                                      <p:to>
                                        <p:strVal val="visible"/>
                                      </p:to>
                                    </p:set>
                                    <p:animEffect transition="in" filter="fade">
                                      <p:cBhvr>
                                        <p:cTn id="20" dur="2000"/>
                                        <p:tgtEl>
                                          <p:spTgt spid="18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84">
                                            <p:txEl>
                                              <p:pRg st="3" end="3"/>
                                            </p:txEl>
                                          </p:spTgt>
                                        </p:tgtEl>
                                        <p:attrNameLst>
                                          <p:attrName>style.visibility</p:attrName>
                                        </p:attrNameLst>
                                      </p:cBhvr>
                                      <p:to>
                                        <p:strVal val="visible"/>
                                      </p:to>
                                    </p:set>
                                    <p:animEffect transition="in" filter="fade">
                                      <p:cBhvr>
                                        <p:cTn id="25" dur="2000"/>
                                        <p:tgtEl>
                                          <p:spTgt spid="184">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84">
                                            <p:txEl>
                                              <p:pRg st="4" end="4"/>
                                            </p:txEl>
                                          </p:spTgt>
                                        </p:tgtEl>
                                        <p:attrNameLst>
                                          <p:attrName>style.visibility</p:attrName>
                                        </p:attrNameLst>
                                      </p:cBhvr>
                                      <p:to>
                                        <p:strVal val="visible"/>
                                      </p:to>
                                    </p:set>
                                    <p:animEffect transition="in" filter="fade">
                                      <p:cBhvr>
                                        <p:cTn id="30" dur="2000"/>
                                        <p:tgtEl>
                                          <p:spTgt spid="18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84">
                                            <p:txEl>
                                              <p:pRg st="5" end="5"/>
                                            </p:txEl>
                                          </p:spTgt>
                                        </p:tgtEl>
                                        <p:attrNameLst>
                                          <p:attrName>style.visibility</p:attrName>
                                        </p:attrNameLst>
                                      </p:cBhvr>
                                      <p:to>
                                        <p:strVal val="visible"/>
                                      </p:to>
                                    </p:set>
                                    <p:animEffect transition="in" filter="fade">
                                      <p:cBhvr>
                                        <p:cTn id="35" dur="2000"/>
                                        <p:tgtEl>
                                          <p:spTgt spid="184">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87"/>
                                        </p:tgtEl>
                                        <p:attrNameLst>
                                          <p:attrName>style.visibility</p:attrName>
                                        </p:attrNameLst>
                                      </p:cBhvr>
                                      <p:to>
                                        <p:strVal val="visible"/>
                                      </p:to>
                                    </p:set>
                                    <p:animEffect transition="in" filter="fade">
                                      <p:cBhvr>
                                        <p:cTn id="40" dur="200"/>
                                        <p:tgtEl>
                                          <p:spTgt spid="187"/>
                                        </p:tgtEl>
                                      </p:cBhvr>
                                    </p:animEffect>
                                  </p:childTnLst>
                                </p:cTn>
                              </p:par>
                              <p:par>
                                <p:cTn id="41" presetID="10" presetClass="entr" presetSubtype="0" fill="hold" nodeType="withEffect">
                                  <p:stCondLst>
                                    <p:cond delay="0"/>
                                  </p:stCondLst>
                                  <p:childTnLst>
                                    <p:set>
                                      <p:cBhvr>
                                        <p:cTn id="42" dur="1" fill="hold">
                                          <p:stCondLst>
                                            <p:cond delay="0"/>
                                          </p:stCondLst>
                                        </p:cTn>
                                        <p:tgtEl>
                                          <p:spTgt spid="185">
                                            <p:txEl>
                                              <p:pRg st="0" end="0"/>
                                            </p:txEl>
                                          </p:spTgt>
                                        </p:tgtEl>
                                        <p:attrNameLst>
                                          <p:attrName>style.visibility</p:attrName>
                                        </p:attrNameLst>
                                      </p:cBhvr>
                                      <p:to>
                                        <p:strVal val="visible"/>
                                      </p:to>
                                    </p:set>
                                    <p:animEffect transition="in" filter="fade">
                                      <p:cBhvr>
                                        <p:cTn id="43" dur="1900"/>
                                        <p:tgtEl>
                                          <p:spTgt spid="185">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85">
                                            <p:txEl>
                                              <p:pRg st="1" end="1"/>
                                            </p:txEl>
                                          </p:spTgt>
                                        </p:tgtEl>
                                        <p:attrNameLst>
                                          <p:attrName>style.visibility</p:attrName>
                                        </p:attrNameLst>
                                      </p:cBhvr>
                                      <p:to>
                                        <p:strVal val="visible"/>
                                      </p:to>
                                    </p:set>
                                    <p:animEffect transition="in" filter="fade">
                                      <p:cBhvr>
                                        <p:cTn id="48" dur="2000"/>
                                        <p:tgtEl>
                                          <p:spTgt spid="185">
                                            <p:txEl>
                                              <p:pRg st="1" end="1"/>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85">
                                            <p:txEl>
                                              <p:pRg st="2" end="2"/>
                                            </p:txEl>
                                          </p:spTgt>
                                        </p:tgtEl>
                                        <p:attrNameLst>
                                          <p:attrName>style.visibility</p:attrName>
                                        </p:attrNameLst>
                                      </p:cBhvr>
                                      <p:to>
                                        <p:strVal val="visible"/>
                                      </p:to>
                                    </p:set>
                                    <p:animEffect transition="in" filter="fade">
                                      <p:cBhvr>
                                        <p:cTn id="53" dur="2000"/>
                                        <p:tgtEl>
                                          <p:spTgt spid="185">
                                            <p:txEl>
                                              <p:pRg st="2" end="2"/>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185">
                                            <p:txEl>
                                              <p:pRg st="3" end="3"/>
                                            </p:txEl>
                                          </p:spTgt>
                                        </p:tgtEl>
                                        <p:attrNameLst>
                                          <p:attrName>style.visibility</p:attrName>
                                        </p:attrNameLst>
                                      </p:cBhvr>
                                      <p:to>
                                        <p:strVal val="visible"/>
                                      </p:to>
                                    </p:set>
                                    <p:animEffect transition="in" filter="fade">
                                      <p:cBhvr>
                                        <p:cTn id="58" dur="2000"/>
                                        <p:tgtEl>
                                          <p:spTgt spid="185">
                                            <p:txEl>
                                              <p:pRg st="3" end="3"/>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185">
                                            <p:txEl>
                                              <p:pRg st="4" end="4"/>
                                            </p:txEl>
                                          </p:spTgt>
                                        </p:tgtEl>
                                        <p:attrNameLst>
                                          <p:attrName>style.visibility</p:attrName>
                                        </p:attrNameLst>
                                      </p:cBhvr>
                                      <p:to>
                                        <p:strVal val="visible"/>
                                      </p:to>
                                    </p:set>
                                    <p:animEffect transition="in" filter="fade">
                                      <p:cBhvr>
                                        <p:cTn id="63" dur="2000"/>
                                        <p:tgtEl>
                                          <p:spTgt spid="185">
                                            <p:txEl>
                                              <p:pRg st="4" end="4"/>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185">
                                            <p:txEl>
                                              <p:pRg st="5" end="5"/>
                                            </p:txEl>
                                          </p:spTgt>
                                        </p:tgtEl>
                                        <p:attrNameLst>
                                          <p:attrName>style.visibility</p:attrName>
                                        </p:attrNameLst>
                                      </p:cBhvr>
                                      <p:to>
                                        <p:strVal val="visible"/>
                                      </p:to>
                                    </p:set>
                                    <p:animEffect transition="in" filter="fade">
                                      <p:cBhvr>
                                        <p:cTn id="68" dur="2000"/>
                                        <p:tgtEl>
                                          <p:spTgt spid="18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Shape 168"/>
          <p:cNvSpPr txBox="1">
            <a:spLocks noGrp="1"/>
          </p:cNvSpPr>
          <p:nvPr>
            <p:ph type="title"/>
          </p:nvPr>
        </p:nvSpPr>
        <p:spPr>
          <a:prstGeom prst="rect">
            <a:avLst/>
          </a:prstGeom>
        </p:spPr>
        <p:txBody>
          <a:bodyPr lIns="121897" tIns="121897" rIns="121897" bIns="121897" anchor="ctr" anchorCtr="0">
            <a:noAutofit/>
          </a:bodyPr>
          <a:lstStyle/>
          <a:p>
            <a:pPr algn="ctr"/>
            <a:r>
              <a:rPr lang="en-GB" b="1" dirty="0" smtClean="0">
                <a:latin typeface="Arial" panose="020B0604020202020204" pitchFamily="34" charset="0"/>
                <a:cs typeface="Arial" panose="020B0604020202020204" pitchFamily="34" charset="0"/>
              </a:rPr>
              <a:t>E</a:t>
            </a:r>
            <a:r>
              <a:rPr lang="en-GB" sz="4400" b="1" dirty="0" smtClean="0">
                <a:latin typeface="Arial" panose="020B0604020202020204" pitchFamily="34" charset="0"/>
                <a:cs typeface="Arial" panose="020B0604020202020204" pitchFamily="34" charset="0"/>
              </a:rPr>
              <a:t>ffective </a:t>
            </a:r>
            <a:r>
              <a:rPr lang="en-GB" sz="4400" b="1" dirty="0">
                <a:latin typeface="Arial" panose="020B0604020202020204" pitchFamily="34" charset="0"/>
                <a:cs typeface="Arial" panose="020B0604020202020204" pitchFamily="34" charset="0"/>
              </a:rPr>
              <a:t>global spell-checking</a:t>
            </a:r>
          </a:p>
        </p:txBody>
      </p:sp>
      <p:sp>
        <p:nvSpPr>
          <p:cNvPr id="169" name="Shape 169"/>
          <p:cNvSpPr txBox="1">
            <a:spLocks noGrp="1"/>
          </p:cNvSpPr>
          <p:nvPr>
            <p:ph idx="1"/>
          </p:nvPr>
        </p:nvSpPr>
        <p:spPr>
          <a:prstGeom prst="rect">
            <a:avLst/>
          </a:prstGeom>
        </p:spPr>
        <p:txBody>
          <a:bodyPr lIns="121897" tIns="121897" rIns="121897" bIns="121897" anchor="t" anchorCtr="0">
            <a:noAutofit/>
          </a:bodyPr>
          <a:lstStyle/>
          <a:p>
            <a:pPr marL="609585" indent="-304792">
              <a:spcAft>
                <a:spcPts val="1333"/>
              </a:spcAft>
              <a:buAutoNum type="arabicPeriod"/>
            </a:pPr>
            <a:r>
              <a:rPr lang="en-GB" sz="2400" dirty="0">
                <a:latin typeface="Arial" panose="020B0604020202020204" pitchFamily="34" charset="0"/>
                <a:cs typeface="Arial" panose="020B0604020202020204" pitchFamily="34" charset="0"/>
              </a:rPr>
              <a:t>Character inventory has been set up </a:t>
            </a:r>
            <a:r>
              <a:rPr lang="en-GB" sz="2400" dirty="0" smtClean="0">
                <a:latin typeface="Arial" panose="020B0604020202020204" pitchFamily="34" charset="0"/>
                <a:cs typeface="Arial" panose="020B0604020202020204" pitchFamily="34" charset="0"/>
              </a:rPr>
              <a:t>correctly</a:t>
            </a:r>
          </a:p>
          <a:p>
            <a:pPr marL="609585" indent="-304792">
              <a:spcAft>
                <a:spcPts val="1333"/>
              </a:spcAft>
              <a:buAutoNum type="arabicPeriod"/>
            </a:pPr>
            <a:r>
              <a:rPr lang="en-GB" sz="2400" dirty="0" smtClean="0">
                <a:latin typeface="Arial" panose="020B0604020202020204" pitchFamily="34" charset="0"/>
                <a:cs typeface="Arial" panose="020B0604020202020204" pitchFamily="34" charset="0"/>
              </a:rPr>
              <a:t>Have </a:t>
            </a:r>
            <a:r>
              <a:rPr lang="en-GB" sz="2400" dirty="0">
                <a:latin typeface="Arial" panose="020B0604020202020204" pitchFamily="34" charset="0"/>
                <a:cs typeface="Arial" panose="020B0604020202020204" pitchFamily="34" charset="0"/>
              </a:rPr>
              <a:t>the authoritative copy of the project (s/r to collect latest text)</a:t>
            </a:r>
          </a:p>
          <a:p>
            <a:pPr marL="609585" indent="-304792">
              <a:spcAft>
                <a:spcPts val="1333"/>
              </a:spcAft>
              <a:buAutoNum type="arabicPeriod"/>
            </a:pPr>
            <a:r>
              <a:rPr lang="en-GB" sz="2400" dirty="0">
                <a:latin typeface="Arial" panose="020B0604020202020204" pitchFamily="34" charset="0"/>
                <a:cs typeface="Arial" panose="020B0604020202020204" pitchFamily="34" charset="0"/>
              </a:rPr>
              <a:t>Ideally others stop working while global spell-checking is in progress</a:t>
            </a:r>
          </a:p>
          <a:p>
            <a:pPr marL="609585" indent="-304792">
              <a:spcAft>
                <a:spcPts val="1333"/>
              </a:spcAft>
              <a:buAutoNum type="arabicPeriod"/>
            </a:pPr>
            <a:r>
              <a:rPr lang="en-GB" sz="2400" dirty="0">
                <a:latin typeface="Arial" panose="020B0604020202020204" pitchFamily="34" charset="0"/>
                <a:cs typeface="Arial" panose="020B0604020202020204" pitchFamily="34" charset="0"/>
              </a:rPr>
              <a:t>Permission to edit ALL the books that are being checked &amp; fixed </a:t>
            </a:r>
          </a:p>
          <a:p>
            <a:pPr marL="609585" indent="-304792">
              <a:spcAft>
                <a:spcPts val="1333"/>
              </a:spcAft>
              <a:buAutoNum type="arabicPeriod"/>
            </a:pPr>
            <a:r>
              <a:rPr lang="en-GB" sz="2400" dirty="0">
                <a:latin typeface="Arial" panose="020B0604020202020204" pitchFamily="34" charset="0"/>
                <a:cs typeface="Arial" panose="020B0604020202020204" pitchFamily="34" charset="0"/>
              </a:rPr>
              <a:t>Permission to edit the Spelling Status of words </a:t>
            </a:r>
            <a:r>
              <a:rPr lang="en-GB" sz="2800" dirty="0">
                <a:solidFill>
                  <a:srgbClr val="FFFF00"/>
                </a:solidFill>
              </a:rPr>
              <a:t>(this is NEW!)</a:t>
            </a:r>
          </a:p>
        </p:txBody>
      </p:sp>
    </p:spTree>
    <p:extLst>
      <p:ext uri="{BB962C8B-B14F-4D97-AF65-F5344CB8AC3E}">
        <p14:creationId xmlns:p14="http://schemas.microsoft.com/office/powerpoint/2010/main" val="35747126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Shape 192"/>
          <p:cNvSpPr txBox="1">
            <a:spLocks noGrp="1"/>
          </p:cNvSpPr>
          <p:nvPr>
            <p:ph type="title"/>
          </p:nvPr>
        </p:nvSpPr>
        <p:spPr>
          <a:prstGeom prst="rect">
            <a:avLst/>
          </a:prstGeom>
        </p:spPr>
        <p:txBody>
          <a:bodyPr lIns="121897" tIns="121897" rIns="121897" bIns="121897" anchor="ctr" anchorCtr="0">
            <a:noAutofit/>
          </a:bodyPr>
          <a:lstStyle/>
          <a:p>
            <a:pPr algn="ctr"/>
            <a:r>
              <a:rPr lang="en-GB" b="1" dirty="0">
                <a:latin typeface="Arial" panose="020B0604020202020204" pitchFamily="34" charset="0"/>
                <a:cs typeface="Arial" panose="020B0604020202020204" pitchFamily="34" charset="0"/>
              </a:rPr>
              <a:t>Best Practice? </a:t>
            </a:r>
            <a:r>
              <a:rPr lang="en-GB" dirty="0"/>
              <a:t>	</a:t>
            </a:r>
            <a:endParaRPr lang="en-GB" sz="2400" dirty="0"/>
          </a:p>
        </p:txBody>
      </p:sp>
      <p:sp>
        <p:nvSpPr>
          <p:cNvPr id="193" name="Shape 193"/>
          <p:cNvSpPr txBox="1">
            <a:spLocks noGrp="1"/>
          </p:cNvSpPr>
          <p:nvPr>
            <p:ph idx="1"/>
          </p:nvPr>
        </p:nvSpPr>
        <p:spPr>
          <a:xfrm>
            <a:off x="2074126" y="1505561"/>
            <a:ext cx="9715771" cy="4530725"/>
          </a:xfrm>
          <a:prstGeom prst="rect">
            <a:avLst/>
          </a:prstGeom>
        </p:spPr>
        <p:txBody>
          <a:bodyPr lIns="121897" tIns="121897" rIns="121897" bIns="121897" anchor="t" anchorCtr="0">
            <a:noAutofit/>
          </a:bodyPr>
          <a:lstStyle/>
          <a:p>
            <a:pPr>
              <a:buNone/>
            </a:pPr>
            <a:r>
              <a:rPr lang="en-GB" dirty="0">
                <a:latin typeface="Arial" panose="020B0604020202020204" pitchFamily="34" charset="0"/>
                <a:cs typeface="Arial" panose="020B0604020202020204" pitchFamily="34" charset="0"/>
              </a:rPr>
              <a:t>It is </a:t>
            </a:r>
            <a:r>
              <a:rPr lang="en-GB" u="sng" dirty="0">
                <a:latin typeface="Arial" panose="020B0604020202020204" pitchFamily="34" charset="0"/>
                <a:cs typeface="Arial" panose="020B0604020202020204" pitchFamily="34" charset="0"/>
              </a:rPr>
              <a:t>always</a:t>
            </a:r>
            <a:r>
              <a:rPr lang="en-GB" dirty="0">
                <a:latin typeface="Arial" panose="020B0604020202020204" pitchFamily="34" charset="0"/>
                <a:cs typeface="Arial" panose="020B0604020202020204" pitchFamily="34" charset="0"/>
              </a:rPr>
              <a:t> best to fix spelling mistakes as they happen (while editing in context</a:t>
            </a:r>
            <a:r>
              <a:rPr lang="en-GB" dirty="0" smtClean="0">
                <a:latin typeface="Arial" panose="020B0604020202020204" pitchFamily="34" charset="0"/>
                <a:cs typeface="Arial" panose="020B0604020202020204" pitchFamily="34" charset="0"/>
              </a:rPr>
              <a:t>).  I </a:t>
            </a:r>
            <a:r>
              <a:rPr lang="en-GB" dirty="0">
                <a:latin typeface="Arial" panose="020B0604020202020204" pitchFamily="34" charset="0"/>
                <a:cs typeface="Arial" panose="020B0604020202020204" pitchFamily="34" charset="0"/>
              </a:rPr>
              <a:t>agree, but...</a:t>
            </a:r>
          </a:p>
          <a:p>
            <a:pPr>
              <a:buNone/>
            </a:pPr>
            <a:r>
              <a:rPr lang="en-GB" dirty="0">
                <a:latin typeface="Arial" panose="020B0604020202020204" pitchFamily="34" charset="0"/>
                <a:cs typeface="Arial" panose="020B0604020202020204" pitchFamily="34" charset="0"/>
              </a:rPr>
              <a:t>That’s not always practical, or the most time-effective way. It can also distract the translator from the main task at hand (esp. </a:t>
            </a:r>
            <a:r>
              <a:rPr lang="en-GB" dirty="0" err="1">
                <a:latin typeface="Arial" panose="020B0604020202020204" pitchFamily="34" charset="0"/>
                <a:cs typeface="Arial" panose="020B0604020202020204" pitchFamily="34" charset="0"/>
              </a:rPr>
              <a:t>w.r.t</a:t>
            </a:r>
            <a:r>
              <a:rPr lang="en-GB" dirty="0">
                <a:latin typeface="Arial" panose="020B0604020202020204" pitchFamily="34" charset="0"/>
                <a:cs typeface="Arial" panose="020B0604020202020204" pitchFamily="34" charset="0"/>
              </a:rPr>
              <a:t>. naturalness and flow).</a:t>
            </a:r>
          </a:p>
          <a:p>
            <a:pPr>
              <a:buNone/>
            </a:pPr>
            <a:r>
              <a:rPr lang="en-GB" dirty="0">
                <a:latin typeface="Arial" panose="020B0604020202020204" pitchFamily="34" charset="0"/>
                <a:cs typeface="Arial" panose="020B0604020202020204" pitchFamily="34" charset="0"/>
              </a:rPr>
              <a:t>Another issue is that it is all too easy to mark a word as being correct when seen in isolation (even in an appropriate context), but then you later realize that it is actually wrong when you see it in the context of other words </a:t>
            </a:r>
            <a:r>
              <a:rPr lang="en-GB" dirty="0" smtClean="0">
                <a:latin typeface="Arial" panose="020B0604020202020204" pitchFamily="34" charset="0"/>
                <a:cs typeface="Arial" panose="020B0604020202020204" pitchFamily="34" charset="0"/>
              </a:rPr>
              <a:t>which </a:t>
            </a:r>
            <a:r>
              <a:rPr lang="en-GB" dirty="0">
                <a:latin typeface="Arial" panose="020B0604020202020204" pitchFamily="34" charset="0"/>
                <a:cs typeface="Arial" panose="020B0604020202020204" pitchFamily="34" charset="0"/>
              </a:rPr>
              <a:t>look remarkably similar.</a:t>
            </a:r>
          </a:p>
          <a:p>
            <a:pPr>
              <a:buNone/>
            </a:pPr>
            <a:endParaRPr dirty="0"/>
          </a:p>
        </p:txBody>
      </p:sp>
    </p:spTree>
    <p:extLst>
      <p:ext uri="{BB962C8B-B14F-4D97-AF65-F5344CB8AC3E}">
        <p14:creationId xmlns:p14="http://schemas.microsoft.com/office/powerpoint/2010/main" val="33777669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a:spLocks noGrp="1"/>
          </p:cNvSpPr>
          <p:nvPr>
            <p:ph type="title"/>
          </p:nvPr>
        </p:nvSpPr>
        <p:spPr>
          <a:prstGeom prst="rect">
            <a:avLst/>
          </a:prstGeom>
        </p:spPr>
        <p:txBody>
          <a:bodyPr lIns="121897" tIns="121897" rIns="121897" bIns="121897" anchor="ctr" anchorCtr="0">
            <a:noAutofit/>
          </a:bodyPr>
          <a:lstStyle/>
          <a:p>
            <a:pPr algn="ctr"/>
            <a:r>
              <a:rPr lang="en-GB" b="1" dirty="0">
                <a:latin typeface="Arial" panose="020B0604020202020204" pitchFamily="34" charset="0"/>
                <a:cs typeface="Arial" panose="020B0604020202020204" pitchFamily="34" charset="0"/>
              </a:rPr>
              <a:t>Strategies (both are needed)</a:t>
            </a:r>
          </a:p>
        </p:txBody>
      </p:sp>
      <p:sp>
        <p:nvSpPr>
          <p:cNvPr id="207" name="Shape 207"/>
          <p:cNvSpPr txBox="1">
            <a:spLocks noGrp="1"/>
          </p:cNvSpPr>
          <p:nvPr>
            <p:ph idx="1"/>
          </p:nvPr>
        </p:nvSpPr>
        <p:spPr>
          <a:xfrm>
            <a:off x="2074126" y="1494000"/>
            <a:ext cx="9715771" cy="5135400"/>
          </a:xfrm>
          <a:prstGeom prst="rect">
            <a:avLst/>
          </a:prstGeom>
        </p:spPr>
        <p:txBody>
          <a:bodyPr lIns="121897" tIns="121897" rIns="121897" bIns="121897" anchor="t" anchorCtr="0">
            <a:noAutofit/>
          </a:bodyPr>
          <a:lstStyle/>
          <a:p>
            <a:pPr>
              <a:spcAft>
                <a:spcPts val="1333"/>
              </a:spcAft>
              <a:buNone/>
            </a:pPr>
            <a:r>
              <a:rPr lang="en-GB" sz="3200" dirty="0" smtClean="0">
                <a:latin typeface="Arial" panose="020B0604020202020204" pitchFamily="34" charset="0"/>
                <a:cs typeface="Arial" panose="020B0604020202020204" pitchFamily="34" charset="0"/>
              </a:rPr>
              <a:t>First global</a:t>
            </a:r>
            <a:endParaRPr lang="en-GB" sz="3200" dirty="0">
              <a:latin typeface="Arial" panose="020B0604020202020204" pitchFamily="34" charset="0"/>
              <a:cs typeface="Arial" panose="020B0604020202020204" pitchFamily="34" charset="0"/>
            </a:endParaRPr>
          </a:p>
          <a:p>
            <a:pPr>
              <a:spcAft>
                <a:spcPts val="1333"/>
              </a:spcAft>
              <a:buNone/>
            </a:pPr>
            <a:r>
              <a:rPr lang="en-GB" sz="2400" dirty="0">
                <a:latin typeface="Arial" panose="020B0604020202020204" pitchFamily="34" charset="0"/>
                <a:cs typeface="Arial" panose="020B0604020202020204" pitchFamily="34" charset="0"/>
              </a:rPr>
              <a:t>First ensure that the Character Inventory setup is done. </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Then check that you have set the scope (filter books).</a:t>
            </a:r>
          </a:p>
          <a:p>
            <a:pPr>
              <a:spcAft>
                <a:spcPts val="1333"/>
              </a:spcAft>
              <a:buNone/>
            </a:pPr>
            <a:r>
              <a:rPr lang="en-GB" sz="2400" dirty="0">
                <a:latin typeface="Arial" panose="020B0604020202020204" pitchFamily="34" charset="0"/>
                <a:cs typeface="Arial" panose="020B0604020202020204" pitchFamily="34" charset="0"/>
              </a:rPr>
              <a:t>Then perform these </a:t>
            </a:r>
            <a:r>
              <a:rPr lang="en-GB" sz="2400" dirty="0" smtClean="0">
                <a:latin typeface="Arial" panose="020B0604020202020204" pitchFamily="34" charset="0"/>
                <a:cs typeface="Arial" panose="020B0604020202020204" pitchFamily="34" charset="0"/>
              </a:rPr>
              <a:t>steps</a:t>
            </a:r>
            <a:r>
              <a:rPr lang="en-GB" sz="2400" dirty="0" smtClean="0">
                <a:solidFill>
                  <a:srgbClr val="FF0000"/>
                </a:solidFill>
                <a:latin typeface="Arial" panose="020B0604020202020204" pitchFamily="34" charset="0"/>
                <a:cs typeface="Arial" panose="020B0604020202020204" pitchFamily="34" charset="0"/>
              </a:rPr>
              <a:t>…</a:t>
            </a:r>
          </a:p>
          <a:p>
            <a:pPr marL="609596" indent="-457200">
              <a:spcAft>
                <a:spcPts val="1333"/>
              </a:spcAft>
              <a:buFont typeface="+mj-lt"/>
              <a:buAutoNum type="arabicPeriod"/>
            </a:pPr>
            <a:r>
              <a:rPr lang="en-GB" sz="2400" dirty="0" smtClean="0">
                <a:latin typeface="Arial" panose="020B0604020202020204" pitchFamily="34" charset="0"/>
                <a:cs typeface="Arial" panose="020B0604020202020204" pitchFamily="34" charset="0"/>
              </a:rPr>
              <a:t>Approved Common Words</a:t>
            </a:r>
          </a:p>
          <a:p>
            <a:pPr marL="609596" indent="-457200">
              <a:spcAft>
                <a:spcPts val="1333"/>
              </a:spcAft>
              <a:buFont typeface="+mj-lt"/>
              <a:buAutoNum type="arabicPeriod"/>
            </a:pPr>
            <a:r>
              <a:rPr lang="en-GB" sz="2400" dirty="0" smtClean="0">
                <a:latin typeface="Arial" panose="020B0604020202020204" pitchFamily="34" charset="0"/>
                <a:cs typeface="Arial" panose="020B0604020202020204" pitchFamily="34" charset="0"/>
              </a:rPr>
              <a:t>Find </a:t>
            </a:r>
            <a:r>
              <a:rPr lang="en-GB" sz="2400" dirty="0">
                <a:latin typeface="Arial" panose="020B0604020202020204" pitchFamily="34" charset="0"/>
                <a:cs typeface="Arial" panose="020B0604020202020204" pitchFamily="34" charset="0"/>
              </a:rPr>
              <a:t>Incorrectly Joined or Split Words</a:t>
            </a:r>
          </a:p>
          <a:p>
            <a:pPr marL="609596" indent="-457200">
              <a:spcAft>
                <a:spcPts val="1333"/>
              </a:spcAft>
              <a:buFont typeface="+mj-lt"/>
              <a:buAutoNum type="arabicPeriod"/>
            </a:pPr>
            <a:r>
              <a:rPr lang="en-GB" sz="2400" dirty="0" smtClean="0">
                <a:latin typeface="Arial" panose="020B0604020202020204" pitchFamily="34" charset="0"/>
                <a:cs typeface="Arial" panose="020B0604020202020204" pitchFamily="34" charset="0"/>
              </a:rPr>
              <a:t>Find </a:t>
            </a:r>
            <a:r>
              <a:rPr lang="en-GB" sz="2400" dirty="0">
                <a:latin typeface="Arial" panose="020B0604020202020204" pitchFamily="34" charset="0"/>
                <a:cs typeface="Arial" panose="020B0604020202020204" pitchFamily="34" charset="0"/>
              </a:rPr>
              <a:t>Similar Words</a:t>
            </a:r>
          </a:p>
          <a:p>
            <a:pPr marL="609596" indent="-457200">
              <a:spcAft>
                <a:spcPts val="1333"/>
              </a:spcAft>
              <a:buFont typeface="+mj-lt"/>
              <a:buAutoNum type="arabicPeriod"/>
            </a:pPr>
            <a:r>
              <a:rPr lang="en-GB" sz="2400" dirty="0">
                <a:latin typeface="Arial" panose="020B0604020202020204" pitchFamily="34" charset="0"/>
                <a:cs typeface="Arial" panose="020B0604020202020204" pitchFamily="34" charset="0"/>
              </a:rPr>
              <a:t>All Checks (let </a:t>
            </a:r>
            <a:r>
              <a:rPr lang="en-GB" sz="2400" dirty="0" err="1">
                <a:latin typeface="Arial" panose="020B0604020202020204" pitchFamily="34" charset="0"/>
                <a:cs typeface="Arial" panose="020B0604020202020204" pitchFamily="34" charset="0"/>
              </a:rPr>
              <a:t>Paratext</a:t>
            </a:r>
            <a:r>
              <a:rPr lang="en-GB" sz="2400" dirty="0">
                <a:latin typeface="Arial" panose="020B0604020202020204" pitchFamily="34" charset="0"/>
                <a:cs typeface="Arial" panose="020B0604020202020204" pitchFamily="34" charset="0"/>
              </a:rPr>
              <a:t> highlight </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all the suspicious words) </a:t>
            </a:r>
          </a:p>
        </p:txBody>
      </p:sp>
      <p:cxnSp>
        <p:nvCxnSpPr>
          <p:cNvPr id="210" name="Shape 210"/>
          <p:cNvCxnSpPr/>
          <p:nvPr/>
        </p:nvCxnSpPr>
        <p:spPr>
          <a:xfrm>
            <a:off x="956233" y="3765167"/>
            <a:ext cx="14800" cy="2570000"/>
          </a:xfrm>
          <a:prstGeom prst="straightConnector1">
            <a:avLst/>
          </a:prstGeom>
          <a:noFill/>
          <a:ln w="38100" cap="flat" cmpd="sng">
            <a:solidFill>
              <a:srgbClr val="38761D"/>
            </a:solidFill>
            <a:prstDash val="dash"/>
            <a:round/>
            <a:headEnd type="none" w="lg" len="lg"/>
            <a:tailEnd type="triangle" w="lg" len="lg"/>
          </a:ln>
        </p:spPr>
      </p:cxnSp>
      <p:cxnSp>
        <p:nvCxnSpPr>
          <p:cNvPr id="211" name="Shape 211"/>
          <p:cNvCxnSpPr/>
          <p:nvPr/>
        </p:nvCxnSpPr>
        <p:spPr>
          <a:xfrm>
            <a:off x="6596986" y="1494000"/>
            <a:ext cx="0" cy="5364000"/>
          </a:xfrm>
          <a:prstGeom prst="straightConnector1">
            <a:avLst/>
          </a:prstGeom>
          <a:noFill/>
          <a:ln w="19050" cap="flat" cmpd="sng">
            <a:solidFill>
              <a:schemeClr val="dk2"/>
            </a:solidFill>
            <a:prstDash val="solid"/>
            <a:round/>
            <a:headEnd type="none" w="lg" len="lg"/>
            <a:tailEnd type="none" w="lg" len="lg"/>
          </a:ln>
        </p:spPr>
      </p:cxnSp>
    </p:spTree>
    <p:extLst>
      <p:ext uri="{BB962C8B-B14F-4D97-AF65-F5344CB8AC3E}">
        <p14:creationId xmlns:p14="http://schemas.microsoft.com/office/powerpoint/2010/main" val="3193392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aratext 8 Template.potx" id="{54DB055E-02FE-4B9A-9B99-CA3A7E59A3C3}" vid="{045798C8-E249-4142-9C37-1122C7BA3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Paratext 8 Template</Template>
  <TotalTime>149</TotalTime>
  <Words>1283</Words>
  <Application>Microsoft Office PowerPoint</Application>
  <PresentationFormat>Widescreen</PresentationFormat>
  <Paragraphs>150</Paragraphs>
  <Slides>24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Andika New Basic</vt:lpstr>
      <vt:lpstr>Arial</vt:lpstr>
      <vt:lpstr>Calibri</vt:lpstr>
      <vt:lpstr>Calibri Light</vt:lpstr>
      <vt:lpstr>Wingdings</vt:lpstr>
      <vt:lpstr>Office Theme</vt:lpstr>
      <vt:lpstr>Paratext 8 Spell Checking   Kent Schroeder</vt:lpstr>
      <vt:lpstr>Spell Checking Overview</vt:lpstr>
      <vt:lpstr>Why is spelling important?</vt:lpstr>
      <vt:lpstr>Accessing Word List </vt:lpstr>
      <vt:lpstr>Word List Overview</vt:lpstr>
      <vt:lpstr>Global -vs- Local Checking</vt:lpstr>
      <vt:lpstr>Effective global spell-checking</vt:lpstr>
      <vt:lpstr>Best Practice?  </vt:lpstr>
      <vt:lpstr>Strategies (both are needed)</vt:lpstr>
      <vt:lpstr>Strategies (both are needed)</vt:lpstr>
      <vt:lpstr>Alternative method</vt:lpstr>
      <vt:lpstr>What NOT TO DO</vt:lpstr>
      <vt:lpstr>Demo</vt:lpstr>
      <vt:lpstr>1. Approve frequent words</vt:lpstr>
      <vt:lpstr>2. Checking words Paratext thinks are incorrect</vt:lpstr>
      <vt:lpstr>3. Check mispelt words</vt:lpstr>
      <vt:lpstr>4. Check join or split words</vt:lpstr>
      <vt:lpstr>5. Check from text</vt:lpstr>
      <vt:lpstr>6. Check current book</vt:lpstr>
      <vt:lpstr>Word List Tool</vt:lpstr>
      <vt:lpstr>Your Turn</vt:lpstr>
      <vt:lpstr>Your Turn</vt:lpstr>
      <vt:lpstr>Summary</vt:lpstr>
      <vt:lpstr>Any questions  ?</vt:lpstr>
    </vt:vector>
  </TitlesOfParts>
  <Company>SIL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Paratext 8 Spell Checking   Kent Schroeder</dc:title>
  <dc:creator>Kent Schroeder</dc:creator>
  <cp:lastModifiedBy>Kent Schroeder</cp:lastModifiedBy>
  <cp:revision>16</cp:revision>
  <dcterms:created xsi:type="dcterms:W3CDTF">2018-03-06T19:36:26Z</dcterms:created>
  <dcterms:modified xsi:type="dcterms:W3CDTF">2018-04-13T12:18:56Z</dcterms:modified>
</cp:coreProperties>
</file>