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9" r:id="rId4"/>
    <p:sldId id="258" r:id="rId5"/>
    <p:sldId id="260" r:id="rId6"/>
    <p:sldId id="261" r:id="rId7"/>
    <p:sldId id="28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4" r:id="rId16"/>
    <p:sldId id="269" r:id="rId17"/>
    <p:sldId id="270" r:id="rId18"/>
    <p:sldId id="271" r:id="rId19"/>
    <p:sldId id="283" r:id="rId20"/>
    <p:sldId id="272" r:id="rId21"/>
    <p:sldId id="273" r:id="rId22"/>
    <p:sldId id="276" r:id="rId23"/>
    <p:sldId id="277" r:id="rId24"/>
    <p:sldId id="278" r:id="rId25"/>
    <p:sldId id="275" r:id="rId26"/>
    <p:sldId id="285" r:id="rId27"/>
    <p:sldId id="279" r:id="rId28"/>
    <p:sldId id="287" r:id="rId29"/>
    <p:sldId id="280" r:id="rId30"/>
    <p:sldId id="284" r:id="rId31"/>
    <p:sldId id="286" r:id="rId32"/>
    <p:sldId id="281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73436" autoAdjust="0"/>
  </p:normalViewPr>
  <p:slideViewPr>
    <p:cSldViewPr snapToGrid="0">
      <p:cViewPr varScale="1">
        <p:scale>
          <a:sx n="81" d="100"/>
          <a:sy n="81" d="100"/>
        </p:scale>
        <p:origin x="12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83683-35E3-4AFD-B725-B633AB7A184E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27014-4214-4A1C-9EDA-691742B36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47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I have time to practice, might add demo</a:t>
            </a:r>
            <a:r>
              <a:rPr lang="en-US" baseline="0" dirty="0" smtClean="0"/>
              <a:t> of publishing end result to </a:t>
            </a:r>
            <a:r>
              <a:rPr lang="en-US" baseline="0" dirty="0" err="1" smtClean="0"/>
              <a:t>megavoice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27014-4214-4A1C-9EDA-691742B364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4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Thousands of lines in a New Testament. For example, in the Kuna language, the NT contains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10,707 lines spoken by more than 407 Biblical characters.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Glyssen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figures out 90% of them and makes it easy to adjust the rest. Typically 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NT script can be produced in 4-8 hours…a task that took six weeks when first attempted.</a:t>
            </a:r>
            <a:r>
              <a:rPr lang="en-US" b="0" dirty="0" smtClean="0">
                <a:effectLst/>
              </a:rPr>
              <a:t> 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27014-4214-4A1C-9EDA-691742B3648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63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27014-4214-4A1C-9EDA-691742B3648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16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Skip this slide</a:t>
            </a:r>
            <a:r>
              <a:rPr lang="en-US" baseline="0" dirty="0" smtClean="0"/>
              <a:t> unless the demo fails somehow. If it does, this can be used to explain the basics of assigning characters.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27014-4214-4A1C-9EDA-691742B3648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7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an example where a more complex edit</a:t>
            </a:r>
            <a:r>
              <a:rPr lang="en-US" baseline="0" dirty="0" smtClean="0"/>
              <a:t> is needed. The translation has turned the warning into direct speech. There are three parts to this verse where </a:t>
            </a:r>
            <a:r>
              <a:rPr lang="en-US" baseline="0" dirty="0" err="1" smtClean="0"/>
              <a:t>Glyssen</a:t>
            </a:r>
            <a:r>
              <a:rPr lang="en-US" baseline="0" dirty="0" smtClean="0"/>
              <a:t> expected only one. To fix it, copy the most relevant parts of the reference text and paste them in the lines below.</a:t>
            </a:r>
          </a:p>
          <a:p>
            <a:r>
              <a:rPr lang="en-US" baseline="0" dirty="0" smtClean="0"/>
              <a:t>Notice that even here </a:t>
            </a:r>
            <a:r>
              <a:rPr lang="en-US" baseline="0" dirty="0" err="1" smtClean="0"/>
              <a:t>Glyssen</a:t>
            </a:r>
            <a:r>
              <a:rPr lang="en-US" baseline="0" dirty="0" smtClean="0"/>
              <a:t> has correctly guessed that the direct speech is spoken by “the dream” and the rest by the narrator.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27014-4214-4A1C-9EDA-691742B3648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87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example,</a:t>
            </a:r>
            <a:r>
              <a:rPr lang="en-US" baseline="0" dirty="0" smtClean="0"/>
              <a:t> two lines are out of order compared to the reference text. Just select one and click “move down”.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27014-4214-4A1C-9EDA-691742B3648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20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27014-4214-4A1C-9EDA-691742B3648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00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x-cult-media.boards.ne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Learning to use </a:t>
            </a:r>
            <a:r>
              <a:rPr lang="en-US" dirty="0" err="1" smtClean="0"/>
              <a:t>HearThis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…and </a:t>
            </a:r>
            <a:r>
              <a:rPr lang="en-US" dirty="0" err="1" smtClean="0"/>
              <a:t>HearThis</a:t>
            </a:r>
            <a:r>
              <a:rPr lang="en-US" dirty="0" smtClean="0"/>
              <a:t> Android, and </a:t>
            </a:r>
            <a:r>
              <a:rPr lang="en-US" dirty="0" err="1" smtClean="0"/>
              <a:t>Glyssen</a:t>
            </a:r>
            <a:endParaRPr lang="en-US" dirty="0" smtClean="0"/>
          </a:p>
          <a:p>
            <a:r>
              <a:rPr lang="en-US" dirty="0" smtClean="0"/>
              <a:t>John Thomson, </a:t>
            </a:r>
            <a:r>
              <a:rPr lang="en-US" dirty="0" err="1" smtClean="0"/>
              <a:t>LsDev</a:t>
            </a:r>
            <a:r>
              <a:rPr lang="en-US" dirty="0" smtClean="0"/>
              <a:t> Dallas</a:t>
            </a:r>
          </a:p>
          <a:p>
            <a:r>
              <a:rPr lang="en-US" dirty="0" smtClean="0"/>
              <a:t>Kenya workshop, April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8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try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HTP project, which should be shared with you</a:t>
            </a:r>
          </a:p>
          <a:p>
            <a:r>
              <a:rPr lang="en-US" dirty="0" smtClean="0"/>
              <a:t>If necessary use send/receive in </a:t>
            </a:r>
            <a:r>
              <a:rPr lang="en-US" dirty="0" err="1" smtClean="0"/>
              <a:t>Paratext</a:t>
            </a:r>
            <a:r>
              <a:rPr lang="en-US" dirty="0" smtClean="0"/>
              <a:t> to get it</a:t>
            </a:r>
          </a:p>
          <a:p>
            <a:r>
              <a:rPr lang="en-US" dirty="0" smtClean="0"/>
              <a:t>Run </a:t>
            </a:r>
            <a:r>
              <a:rPr lang="en-US" dirty="0" err="1" smtClean="0"/>
              <a:t>HearThis</a:t>
            </a:r>
            <a:r>
              <a:rPr lang="en-US" dirty="0" smtClean="0"/>
              <a:t>; select the HTP project when it asks you to choose</a:t>
            </a:r>
          </a:p>
          <a:p>
            <a:pPr lvl="1"/>
            <a:r>
              <a:rPr lang="en-US" dirty="0" smtClean="0"/>
              <a:t>If you’ve used it before use this icon to switch projects: </a:t>
            </a:r>
          </a:p>
          <a:p>
            <a:r>
              <a:rPr lang="en-US" dirty="0" smtClean="0"/>
              <a:t>Select 1 John (the first dark blue book)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1379" y="4020344"/>
            <a:ext cx="22098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7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45" y="329151"/>
            <a:ext cx="9905998" cy="1478570"/>
          </a:xfrm>
        </p:spPr>
        <p:txBody>
          <a:bodyPr/>
          <a:lstStyle/>
          <a:p>
            <a:r>
              <a:rPr lang="en-US" dirty="0" smtClean="0"/>
              <a:t>Screen should look like this: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0314" y="2249487"/>
            <a:ext cx="3970116" cy="3541714"/>
          </a:xfrm>
        </p:spPr>
        <p:txBody>
          <a:bodyPr/>
          <a:lstStyle/>
          <a:p>
            <a:r>
              <a:rPr lang="en-US" dirty="0" smtClean="0"/>
              <a:t>Let’s practice recording a few sentences together.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45" y="1567465"/>
            <a:ext cx="6610674" cy="514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try recording in a project of your 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this icon to select your project: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339" y="2249487"/>
            <a:ext cx="22098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594" y="2743199"/>
            <a:ext cx="1457325" cy="21336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1413" y="1751774"/>
            <a:ext cx="4761677" cy="4139437"/>
          </a:xfrm>
        </p:spPr>
        <p:txBody>
          <a:bodyPr>
            <a:normAutofit/>
          </a:bodyPr>
          <a:lstStyle/>
          <a:p>
            <a:r>
              <a:rPr lang="en-US" dirty="0" smtClean="0"/>
              <a:t>This is a level meter. It indicates how loud the recording is. This is a good level: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you hardly see any bars the recording may be too quiet.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933" y="3862387"/>
            <a:ext cx="1276350" cy="2028825"/>
          </a:xfrm>
          <a:prstGeom prst="rect">
            <a:avLst/>
          </a:prstGeom>
        </p:spPr>
      </p:pic>
      <p:sp>
        <p:nvSpPr>
          <p:cNvPr id="11" name="Content Placeholder 5"/>
          <p:cNvSpPr txBox="1">
            <a:spLocks/>
          </p:cNvSpPr>
          <p:nvPr/>
        </p:nvSpPr>
        <p:spPr>
          <a:xfrm>
            <a:off x="6479270" y="2249487"/>
            <a:ext cx="4761677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When you see red bars at the top the sound is too loud. You may get distortion.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7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microphone built in to a laptop is unlikely to make good recordings</a:t>
            </a:r>
          </a:p>
          <a:p>
            <a:r>
              <a:rPr lang="en-US" dirty="0" smtClean="0"/>
              <a:t>Try to get something that holds the microphone near your mouth, typically a headset</a:t>
            </a:r>
          </a:p>
          <a:p>
            <a:r>
              <a:rPr lang="en-US" dirty="0" smtClean="0"/>
              <a:t>Get as good a quality as you can.</a:t>
            </a:r>
          </a:p>
          <a:p>
            <a:r>
              <a:rPr lang="en-US" dirty="0">
                <a:hlinkClick r:id="rId2"/>
              </a:rPr>
              <a:t>http://x-cult-media.boards.net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is one source of information on recording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3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Microphone specs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frequency range for (excellent) human hearing is 20Hz to </a:t>
            </a:r>
            <a:r>
              <a:rPr lang="en-US" dirty="0" smtClean="0"/>
              <a:t>20,000Hz</a:t>
            </a:r>
          </a:p>
          <a:p>
            <a:r>
              <a:rPr lang="en-US" dirty="0" smtClean="0"/>
              <a:t>Microphone should cover this as well as possible</a:t>
            </a:r>
          </a:p>
          <a:p>
            <a:r>
              <a:rPr lang="en-US" dirty="0" smtClean="0"/>
              <a:t>If possible get recommendations from an audio expert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HearThis</a:t>
            </a:r>
            <a:r>
              <a:rPr lang="en-US" dirty="0" smtClean="0"/>
              <a:t> Android: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Sync project</a:t>
            </a:r>
          </a:p>
          <a:p>
            <a:r>
              <a:rPr lang="en-US" dirty="0" smtClean="0"/>
              <a:t>Make recordings on phone</a:t>
            </a:r>
          </a:p>
          <a:p>
            <a:r>
              <a:rPr lang="en-US" dirty="0" smtClean="0"/>
              <a:t>Pinch zoom</a:t>
            </a:r>
          </a:p>
          <a:p>
            <a:r>
              <a:rPr lang="en-US" dirty="0" smtClean="0"/>
              <a:t>Sync again</a:t>
            </a:r>
          </a:p>
          <a:p>
            <a:r>
              <a:rPr lang="en-US" dirty="0" smtClean="0"/>
              <a:t>Check recording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7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try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6740947" cy="3541714"/>
          </a:xfrm>
        </p:spPr>
        <p:txBody>
          <a:bodyPr/>
          <a:lstStyle/>
          <a:p>
            <a:r>
              <a:rPr lang="en-US" dirty="0" smtClean="0"/>
              <a:t>If necessary go to Play Store and install </a:t>
            </a:r>
            <a:r>
              <a:rPr lang="en-US" dirty="0" err="1" smtClean="0"/>
              <a:t>HearThis</a:t>
            </a:r>
            <a:r>
              <a:rPr lang="en-US" dirty="0" smtClean="0"/>
              <a:t> Android on your device</a:t>
            </a:r>
          </a:p>
          <a:p>
            <a:r>
              <a:rPr lang="en-US" dirty="0" smtClean="0"/>
              <a:t>Sync: on desktop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164" y="3409619"/>
            <a:ext cx="2667372" cy="2381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268" y="1383189"/>
            <a:ext cx="4359237" cy="530153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6354501" y="3621974"/>
            <a:ext cx="1103203" cy="730107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66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Sync: on Android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3" y="2097088"/>
            <a:ext cx="6090660" cy="4398715"/>
          </a:xfrm>
        </p:spPr>
        <p:txBody>
          <a:bodyPr>
            <a:normAutofit/>
          </a:bodyPr>
          <a:lstStyle/>
          <a:p>
            <a:r>
              <a:rPr lang="en-US" dirty="0" smtClean="0"/>
              <a:t>Click the sync button and focus scanner on the desktop bar code</a:t>
            </a:r>
          </a:p>
          <a:p>
            <a:r>
              <a:rPr lang="en-US" dirty="0" smtClean="0"/>
              <a:t>The first three numbers</a:t>
            </a:r>
            <a:br>
              <a:rPr lang="en-US" dirty="0" smtClean="0"/>
            </a:br>
            <a:r>
              <a:rPr lang="en-US" dirty="0" smtClean="0"/>
              <a:t>must match (otherwise,</a:t>
            </a:r>
            <a:br>
              <a:rPr lang="en-US" dirty="0" smtClean="0"/>
            </a:br>
            <a:r>
              <a:rPr lang="en-US" dirty="0" smtClean="0"/>
              <a:t>the devices are not on</a:t>
            </a:r>
            <a:br>
              <a:rPr lang="en-US" dirty="0" smtClean="0"/>
            </a:br>
            <a:r>
              <a:rPr lang="en-US" dirty="0" smtClean="0"/>
              <a:t>the same network)</a:t>
            </a:r>
          </a:p>
          <a:p>
            <a:r>
              <a:rPr lang="en-US" dirty="0" smtClean="0"/>
              <a:t>If you don’t have 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scanner app copy the</a:t>
            </a:r>
            <a:br>
              <a:rPr lang="en-US" dirty="0" smtClean="0"/>
            </a:br>
            <a:r>
              <a:rPr lang="en-US" dirty="0" smtClean="0"/>
              <a:t>last</a:t>
            </a:r>
            <a:r>
              <a:rPr lang="en-US" dirty="0"/>
              <a:t> </a:t>
            </a:r>
            <a:r>
              <a:rPr lang="en-US" dirty="0" smtClean="0"/>
              <a:t>number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401" y="1006879"/>
            <a:ext cx="4335485" cy="5168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511" y="3111335"/>
            <a:ext cx="2957783" cy="359714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5581403" y="2848203"/>
            <a:ext cx="3954861" cy="22700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785756" y="4215740"/>
            <a:ext cx="4073237" cy="1959429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0367158" y="3800104"/>
            <a:ext cx="486889" cy="46313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189517" y="4142458"/>
            <a:ext cx="5177642" cy="21742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00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HearThis</a:t>
            </a:r>
            <a:r>
              <a:rPr lang="en-US" dirty="0" smtClean="0"/>
              <a:t> Android level meter</a:t>
            </a:r>
            <a:endParaRPr lang="en-US" dirty="0"/>
          </a:p>
        </p:txBody>
      </p:sp>
      <p:pic>
        <p:nvPicPr>
          <p:cNvPr id="2050" name="Picture 2" descr="https://lh4.googleusercontent.com/G2NH3bQlV8LJEfyIVeJclbAoN4fwUR_QOrZrO_bbsXG9JfBTrLVeOguVKLFFMleLxIz63Q99sDsPXJcgOndisA134eYaYlOt4Nin9bhCUy3IXT_snxukTYqfdsB_9WOsaBmpMJObZ5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577" y="480064"/>
            <a:ext cx="3303834" cy="578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528956" y="5474525"/>
            <a:ext cx="3823854" cy="570015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35034" y="2505694"/>
            <a:ext cx="6221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Again, distortion may occur if you are seeing red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99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HearThis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to train/use software for recording </a:t>
            </a:r>
            <a:r>
              <a:rPr lang="en-US" dirty="0" smtClean="0"/>
              <a:t>audio </a:t>
            </a:r>
            <a:r>
              <a:rPr lang="en-US" dirty="0"/>
              <a:t>Scriptures and preparing the recordings for loading onto various hardware devices for publishing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7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try some Android recordings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a book and chapter</a:t>
            </a:r>
          </a:p>
          <a:p>
            <a:r>
              <a:rPr lang="en-US" dirty="0" smtClean="0"/>
              <a:t>Use Record, Check, Next buttons as on laptop</a:t>
            </a:r>
          </a:p>
          <a:p>
            <a:r>
              <a:rPr lang="en-US" dirty="0" smtClean="0"/>
              <a:t>Or you can just tap the line you want to record</a:t>
            </a:r>
          </a:p>
          <a:p>
            <a:r>
              <a:rPr lang="en-US" dirty="0" smtClean="0"/>
              <a:t>Pinch zoom for larger or smaller text</a:t>
            </a:r>
          </a:p>
          <a:p>
            <a:r>
              <a:rPr lang="en-US" dirty="0" smtClean="0"/>
              <a:t>After recording a few lines, do another sync and confirm the recordings transfer to the main computer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30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</a:t>
            </a:r>
            <a:r>
              <a:rPr lang="en-US" dirty="0" err="1" smtClean="0"/>
              <a:t>HearThis</a:t>
            </a:r>
            <a:r>
              <a:rPr lang="en-US" dirty="0" smtClean="0"/>
              <a:t> Android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15097"/>
            <a:ext cx="9905999" cy="4875708"/>
          </a:xfrm>
        </p:spPr>
        <p:txBody>
          <a:bodyPr>
            <a:normAutofit/>
          </a:bodyPr>
          <a:lstStyle/>
          <a:p>
            <a:r>
              <a:rPr lang="en-US" dirty="0" smtClean="0"/>
              <a:t>Does not yet know about not-recorded lines</a:t>
            </a:r>
          </a:p>
          <a:p>
            <a:r>
              <a:rPr lang="en-US" dirty="0" smtClean="0"/>
              <a:t>No record-in-two-parts option yet.</a:t>
            </a:r>
          </a:p>
          <a:p>
            <a:r>
              <a:rPr lang="en-US" dirty="0" smtClean="0"/>
              <a:t>Can’t publish; designed as a helper app to work with desktop</a:t>
            </a:r>
          </a:p>
          <a:p>
            <a:r>
              <a:rPr lang="en-US" dirty="0" smtClean="0"/>
              <a:t>Does not show which lines have recordings made on other devices</a:t>
            </a:r>
          </a:p>
          <a:p>
            <a:r>
              <a:rPr lang="en-US" dirty="0" smtClean="0"/>
              <a:t>It is possible to work on a multi-voice project, but HT Android doesn’t yet help you record only the lines</a:t>
            </a:r>
            <a:r>
              <a:rPr lang="en-US" dirty="0"/>
              <a:t> </a:t>
            </a:r>
            <a:r>
              <a:rPr lang="en-US" dirty="0" smtClean="0"/>
              <a:t>for a particular character</a:t>
            </a:r>
          </a:p>
          <a:p>
            <a:r>
              <a:rPr lang="en-US" dirty="0" smtClean="0"/>
              <a:t>Some Androids have Automatic Level Control which messes things up</a:t>
            </a:r>
          </a:p>
          <a:p>
            <a:r>
              <a:rPr lang="en-US" dirty="0" smtClean="0"/>
              <a:t>Please let us know if it is useful (or would be, with these or other enhancements)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HearThis</a:t>
            </a:r>
            <a:r>
              <a:rPr lang="en-US" dirty="0" smtClean="0"/>
              <a:t> Android microphone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external microphone is particularly important because your hand operating the controls will otherwise get in the way.</a:t>
            </a:r>
          </a:p>
          <a:p>
            <a:r>
              <a:rPr lang="en-US" dirty="0" smtClean="0"/>
              <a:t>Bluetooth microphones don’t work (simply won’t be used)</a:t>
            </a:r>
          </a:p>
          <a:p>
            <a:r>
              <a:rPr lang="en-US" dirty="0" smtClean="0"/>
              <a:t>With a headphone jack you have to be careful about plugs</a:t>
            </a:r>
          </a:p>
          <a:p>
            <a:r>
              <a:rPr lang="en-US" dirty="0" smtClean="0"/>
              <a:t>With a USB you have to think about power and drivers</a:t>
            </a:r>
          </a:p>
          <a:p>
            <a:endParaRPr lang="en-US" dirty="0"/>
          </a:p>
        </p:txBody>
      </p:sp>
      <p:sp>
        <p:nvSpPr>
          <p:cNvPr id="4" name="AutoShape 2" descr="Image result for TRRS plu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RRS plu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headset/mic plugs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3" y="1816926"/>
            <a:ext cx="10650784" cy="4690752"/>
          </a:xfrm>
        </p:spPr>
        <p:txBody>
          <a:bodyPr>
            <a:normAutofit/>
          </a:bodyPr>
          <a:lstStyle/>
          <a:p>
            <a:r>
              <a:rPr lang="en-US" dirty="0" smtClean="0"/>
              <a:t>You need a plug with four rings</a:t>
            </a:r>
          </a:p>
          <a:p>
            <a:r>
              <a:rPr lang="en-US" dirty="0" smtClean="0"/>
              <a:t>Problem: two kinds that look the same</a:t>
            </a:r>
          </a:p>
          <a:p>
            <a:r>
              <a:rPr lang="en-US" dirty="0" smtClean="0"/>
              <a:t>OMTP: </a:t>
            </a:r>
            <a:r>
              <a:rPr lang="en-US" dirty="0" err="1" smtClean="0"/>
              <a:t>OnePlusOne</a:t>
            </a:r>
            <a:r>
              <a:rPr lang="en-US" dirty="0" smtClean="0"/>
              <a:t>, some older phones,</a:t>
            </a:r>
            <a:br>
              <a:rPr lang="en-US" dirty="0" smtClean="0"/>
            </a:br>
            <a:r>
              <a:rPr lang="en-US" dirty="0" smtClean="0"/>
              <a:t>all phones sold in China after 2009.)</a:t>
            </a:r>
          </a:p>
          <a:p>
            <a:r>
              <a:rPr lang="en-US" dirty="0" smtClean="0"/>
              <a:t>CTIA: Apple, HTC, recent Samsung,</a:t>
            </a:r>
            <a:br>
              <a:rPr lang="en-US" dirty="0" smtClean="0"/>
            </a:br>
            <a:r>
              <a:rPr lang="en-US" dirty="0" smtClean="0"/>
              <a:t>most Androids)</a:t>
            </a:r>
          </a:p>
          <a:p>
            <a:r>
              <a:rPr lang="en-US" dirty="0" smtClean="0"/>
              <a:t>Make sure your microphone uses the </a:t>
            </a:r>
            <a:br>
              <a:rPr lang="en-US" dirty="0" smtClean="0"/>
            </a:br>
            <a:r>
              <a:rPr lang="en-US" dirty="0" smtClean="0"/>
              <a:t>same system as your phone!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76" y="757525"/>
            <a:ext cx="4014435" cy="3006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33186" y="937561"/>
            <a:ext cx="10070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92D05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✔</a:t>
            </a:r>
            <a:endParaRPr lang="en-US" sz="8000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40193" y="1132171"/>
            <a:ext cx="81304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✖</a:t>
            </a:r>
            <a:endParaRPr lang="en-US" sz="6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3074" name="Picture 2" descr="https://lh6.googleusercontent.com/wrOVc-q3H0peLnaJkUf3i2ebJ-1St8CUJCKQOd9PH_FPAepmp2b0-FfjOUJVrvrvG5yGHOfYRAzhNox-Q4na5rS5Y0rTz5w36QmYNMQ9Wt40zyiSeGPb-UlfxdZYn6ukHvQF0oxtd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693" y="3903483"/>
            <a:ext cx="5715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01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USB microphones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well, one article suggests quality may be higher than headset plug</a:t>
            </a:r>
          </a:p>
          <a:p>
            <a:r>
              <a:rPr lang="en-US" dirty="0" smtClean="0"/>
              <a:t>Only some phones can provide power to the headset, you may need a powered USB hub (look for the feature “USB host”)</a:t>
            </a:r>
          </a:p>
          <a:p>
            <a:r>
              <a:rPr lang="en-US" dirty="0" smtClean="0"/>
              <a:t>Only some phones can even detect and use a USB microphone</a:t>
            </a:r>
          </a:p>
          <a:p>
            <a:r>
              <a:rPr lang="en-US" dirty="0"/>
              <a:t>Battery life may be a problem since you can’t charge the phone and use a USB mic; </a:t>
            </a:r>
            <a:r>
              <a:rPr lang="en-US" dirty="0" smtClean="0"/>
              <a:t>a powered </a:t>
            </a:r>
            <a:r>
              <a:rPr lang="en-US" dirty="0"/>
              <a:t>hub might help with this too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70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listen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to notice all the sounds you usually ignore.</a:t>
            </a:r>
          </a:p>
          <a:p>
            <a:pPr lvl="1"/>
            <a:r>
              <a:rPr lang="en-US" dirty="0" smtClean="0"/>
              <a:t>Birds, cars, squeaky chairs, air conditioner</a:t>
            </a:r>
          </a:p>
          <a:p>
            <a:r>
              <a:rPr lang="en-US" dirty="0" smtClean="0"/>
              <a:t>(All quiet for a minute or two)</a:t>
            </a:r>
          </a:p>
          <a:p>
            <a:r>
              <a:rPr lang="en-US" dirty="0" smtClean="0"/>
              <a:t>What did you notice?</a:t>
            </a:r>
          </a:p>
          <a:p>
            <a:r>
              <a:rPr lang="en-US" dirty="0" smtClean="0"/>
              <a:t>How could you avoid such sounds getting into your recording?</a:t>
            </a:r>
          </a:p>
          <a:p>
            <a:r>
              <a:rPr lang="en-US" dirty="0" smtClean="0"/>
              <a:t>Try to notice such sounds as you check recordings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30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164" y="0"/>
            <a:ext cx="9905998" cy="1478570"/>
          </a:xfrm>
        </p:spPr>
        <p:txBody>
          <a:bodyPr/>
          <a:lstStyle/>
          <a:p>
            <a:r>
              <a:rPr lang="en-US" dirty="0" smtClean="0"/>
              <a:t>This is the sort of script we are aiming for:</a:t>
            </a:r>
            <a:endParaRPr lang="en-US" dirty="0"/>
          </a:p>
        </p:txBody>
      </p:sp>
      <p:pic>
        <p:nvPicPr>
          <p:cNvPr id="4098" name="Picture 2" descr="https://lh4.googleusercontent.com/L8z4YnROzCZ8KZM5FB9aalQSt6-uo903yaZsPX3Gh1Zf9EASIqr06Uiekj-EycfSvWbx1_bNw-YqH_B_OPfGh3Ov0lnIM6i0Q7FTLtsg-Dqw_rbqDdI7Lh-TIZ-XoLHxDvfpiRx_O6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87" y="1282535"/>
            <a:ext cx="11206070" cy="534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1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Glyssen</a:t>
            </a:r>
            <a:r>
              <a:rPr lang="en-US" dirty="0" smtClean="0"/>
              <a:t>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436321"/>
          </a:xfrm>
        </p:spPr>
        <p:txBody>
          <a:bodyPr/>
          <a:lstStyle/>
          <a:p>
            <a:r>
              <a:rPr lang="en-US" dirty="0" smtClean="0"/>
              <a:t>Open the sample project</a:t>
            </a:r>
          </a:p>
          <a:p>
            <a:r>
              <a:rPr lang="en-US" dirty="0" smtClean="0"/>
              <a:t>Show Project settings and emphasize punctuation settings</a:t>
            </a:r>
          </a:p>
          <a:p>
            <a:r>
              <a:rPr lang="en-US" dirty="0" smtClean="0"/>
              <a:t>Identify Speaking parts</a:t>
            </a:r>
          </a:p>
          <a:p>
            <a:pPr lvl="1"/>
            <a:r>
              <a:rPr lang="en-US" dirty="0" smtClean="0"/>
              <a:t>Simple view and filter to specify unknown characters</a:t>
            </a:r>
          </a:p>
          <a:p>
            <a:pPr lvl="1"/>
            <a:r>
              <a:rPr lang="en-US" dirty="0" smtClean="0"/>
              <a:t>Rainbow view to align reference text and more easily specify characters</a:t>
            </a:r>
          </a:p>
          <a:p>
            <a:r>
              <a:rPr lang="en-US" dirty="0" smtClean="0"/>
              <a:t>Open “finished” project and show assigning cast</a:t>
            </a:r>
          </a:p>
          <a:p>
            <a:r>
              <a:rPr lang="en-US" dirty="0" smtClean="0"/>
              <a:t>Export to </a:t>
            </a:r>
            <a:r>
              <a:rPr lang="en-US" dirty="0" err="1" smtClean="0"/>
              <a:t>HearThis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57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Mrk5-9, Gullah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" y="995"/>
            <a:ext cx="11813419" cy="692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09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HearThis</a:t>
            </a:r>
            <a:r>
              <a:rPr lang="en-US" dirty="0" smtClean="0"/>
              <a:t> multi-voice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the finished </a:t>
            </a:r>
            <a:r>
              <a:rPr lang="en-US" dirty="0" err="1" smtClean="0"/>
              <a:t>Glyssen</a:t>
            </a:r>
            <a:r>
              <a:rPr lang="en-US" dirty="0" smtClean="0"/>
              <a:t> project</a:t>
            </a:r>
          </a:p>
          <a:p>
            <a:r>
              <a:rPr lang="en-US" dirty="0" smtClean="0"/>
              <a:t>Show choosing actor, character</a:t>
            </a:r>
          </a:p>
          <a:p>
            <a:r>
              <a:rPr lang="en-US" dirty="0" smtClean="0"/>
              <a:t>Note how choice of books, chapters changes</a:t>
            </a:r>
          </a:p>
          <a:p>
            <a:r>
              <a:rPr lang="en-US" dirty="0" smtClean="0"/>
              <a:t>Note how Next button behaves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1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HearThis</a:t>
            </a:r>
            <a:r>
              <a:rPr lang="en-US" dirty="0" smtClean="0"/>
              <a:t> Android?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to train/use software for recording </a:t>
            </a:r>
            <a:r>
              <a:rPr lang="en-US" dirty="0" smtClean="0"/>
              <a:t>audio </a:t>
            </a:r>
            <a:r>
              <a:rPr lang="en-US" dirty="0"/>
              <a:t>Scriptures </a:t>
            </a:r>
            <a:r>
              <a:rPr lang="en-US" dirty="0" smtClean="0"/>
              <a:t>on an Android device (phone or tablet)</a:t>
            </a:r>
          </a:p>
          <a:p>
            <a:r>
              <a:rPr lang="en-US" dirty="0" smtClean="0"/>
              <a:t>Exchanges data with </a:t>
            </a:r>
            <a:r>
              <a:rPr lang="en-US" dirty="0" err="1" smtClean="0"/>
              <a:t>HearThis</a:t>
            </a:r>
            <a:r>
              <a:rPr lang="en-US" dirty="0" smtClean="0"/>
              <a:t> desktop for publishing and merging</a:t>
            </a:r>
          </a:p>
        </p:txBody>
      </p:sp>
    </p:spTree>
    <p:extLst>
      <p:ext uri="{BB962C8B-B14F-4D97-AF65-F5344CB8AC3E}">
        <p14:creationId xmlns:p14="http://schemas.microsoft.com/office/powerpoint/2010/main" val="302411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Lauje Mt2-12 b select quote equiv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5" y="0"/>
            <a:ext cx="11948609" cy="686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31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https://lh5.googleusercontent.com/HTlKt05Vna4X3UZBLSijPoV-x1qiDg9eOqVs6zYI2m4pFZADL4keADXztA56re1zafuw_OH9FMuPLLPwihTE2Dl7h8LxHcjHFnITfBA1dHTkIDk5iUY_pURLeTOtq5kP6AXnHyCy6mc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4" y="21053"/>
            <a:ext cx="11756834" cy="683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6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John_Thomson@sil.org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97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Glyssen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for creating scripts for multi-voice Scripture recordings</a:t>
            </a:r>
          </a:p>
          <a:p>
            <a:r>
              <a:rPr lang="en-US" dirty="0" smtClean="0"/>
              <a:t>Breaks the text up into chunks that should be spoken by one person</a:t>
            </a:r>
          </a:p>
          <a:p>
            <a:r>
              <a:rPr lang="en-US" dirty="0" smtClean="0"/>
              <a:t>Helps you assign parts to available voice 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81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</a:t>
            </a:r>
            <a:r>
              <a:rPr lang="en-US" dirty="0" err="1" smtClean="0"/>
              <a:t>Glyssen</a:t>
            </a:r>
            <a:r>
              <a:rPr lang="en-US" dirty="0" smtClean="0"/>
              <a:t> and </a:t>
            </a:r>
            <a:r>
              <a:rPr lang="en-US" dirty="0" err="1" smtClean="0"/>
              <a:t>HearThis</a:t>
            </a:r>
            <a:r>
              <a:rPr lang="en-US" dirty="0" smtClean="0"/>
              <a:t> cooperate?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Glyssen</a:t>
            </a:r>
            <a:r>
              <a:rPr lang="en-US" dirty="0" smtClean="0"/>
              <a:t> can export a form of its script that </a:t>
            </a:r>
            <a:r>
              <a:rPr lang="en-US" dirty="0" err="1" smtClean="0"/>
              <a:t>HearThis</a:t>
            </a:r>
            <a:r>
              <a:rPr lang="en-US" dirty="0" smtClean="0"/>
              <a:t> can import</a:t>
            </a:r>
          </a:p>
          <a:p>
            <a:r>
              <a:rPr lang="en-US" dirty="0" err="1" smtClean="0"/>
              <a:t>HearThis</a:t>
            </a:r>
            <a:r>
              <a:rPr lang="en-US" dirty="0" smtClean="0"/>
              <a:t> can then restrict the passages offered for recording to those that should be read by a particular voice actor (one character at a time)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5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</a:t>
            </a:r>
            <a:r>
              <a:rPr lang="en-US" dirty="0" err="1" smtClean="0"/>
              <a:t>HearThis</a:t>
            </a:r>
            <a:r>
              <a:rPr lang="en-US" dirty="0" smtClean="0"/>
              <a:t> shine?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Designed for use by translation team or affiliated local users, not highly trained </a:t>
            </a:r>
            <a:r>
              <a:rPr lang="en-US" dirty="0" smtClean="0"/>
              <a:t>recordists</a:t>
            </a:r>
          </a:p>
          <a:p>
            <a:r>
              <a:rPr lang="en-US" dirty="0" smtClean="0"/>
              <a:t>Readers with limited skills can keep trying, in private, until satisfied with the results. In some cases this gives a better final result than working with expert recordists.</a:t>
            </a:r>
          </a:p>
          <a:p>
            <a:r>
              <a:rPr lang="en-US" dirty="0" smtClean="0"/>
              <a:t>Low cost; it can be used for incomplete, even unpublished translations</a:t>
            </a:r>
          </a:p>
          <a:p>
            <a:pPr lvl="1"/>
            <a:r>
              <a:rPr lang="en-US" dirty="0" smtClean="0"/>
              <a:t>Pulls data directly from </a:t>
            </a:r>
            <a:r>
              <a:rPr lang="en-US" dirty="0" err="1" smtClean="0"/>
              <a:t>Paratext</a:t>
            </a:r>
            <a:r>
              <a:rPr lang="en-US" dirty="0" smtClean="0"/>
              <a:t> and/or the Digital Bible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48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a good way to record?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83180"/>
            <a:ext cx="9905999" cy="4655126"/>
          </a:xfrm>
        </p:spPr>
        <p:txBody>
          <a:bodyPr>
            <a:normAutofit/>
          </a:bodyPr>
          <a:lstStyle/>
          <a:p>
            <a:r>
              <a:rPr lang="en-US" dirty="0"/>
              <a:t>Fears:</a:t>
            </a:r>
            <a:endParaRPr lang="en-US" dirty="0"/>
          </a:p>
          <a:p>
            <a:r>
              <a:rPr lang="en-US" dirty="0"/>
              <a:t>Some loss of fluency reading one sentence at a time</a:t>
            </a:r>
            <a:endParaRPr lang="en-US" dirty="0"/>
          </a:p>
          <a:p>
            <a:r>
              <a:rPr lang="en-US" dirty="0"/>
              <a:t>No professional help with studio, mic, whatever</a:t>
            </a:r>
            <a:endParaRPr lang="en-US" dirty="0"/>
          </a:p>
          <a:p>
            <a:r>
              <a:rPr lang="en-US" dirty="0"/>
              <a:t>But:</a:t>
            </a:r>
            <a:endParaRPr lang="en-US" dirty="0"/>
          </a:p>
          <a:p>
            <a:r>
              <a:rPr lang="en-US" dirty="0"/>
              <a:t>Early and often allows audio to feed back into translation process</a:t>
            </a:r>
            <a:endParaRPr lang="en-US" dirty="0"/>
          </a:p>
          <a:p>
            <a:pPr fontAlgn="base"/>
            <a:r>
              <a:rPr lang="en-US" dirty="0"/>
              <a:t>early access and community involvement</a:t>
            </a:r>
          </a:p>
          <a:p>
            <a:r>
              <a:rPr lang="en-US" dirty="0"/>
              <a:t>Repeat-until-right with no pressure VERY helpful to marginal readers</a:t>
            </a:r>
            <a:endParaRPr lang="en-US" dirty="0"/>
          </a:p>
          <a:p>
            <a:pPr lvl="1" fontAlgn="base"/>
            <a:r>
              <a:rPr lang="en-US" dirty="0"/>
              <a:t>also for learning to read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08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</a:t>
            </a:r>
            <a:r>
              <a:rPr lang="en-US" dirty="0" err="1" smtClean="0"/>
              <a:t>HearThis</a:t>
            </a:r>
            <a:r>
              <a:rPr lang="en-US" dirty="0" smtClean="0"/>
              <a:t> Android add?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devices to use for recording</a:t>
            </a:r>
          </a:p>
          <a:p>
            <a:r>
              <a:rPr lang="en-US" dirty="0" smtClean="0"/>
              <a:t>Sync allows multiple people to work on recording at the same time</a:t>
            </a:r>
          </a:p>
          <a:p>
            <a:r>
              <a:rPr lang="en-US" dirty="0" smtClean="0"/>
              <a:t>A logical enhancement would be multi-voice, but this is not yet implemented</a:t>
            </a:r>
          </a:p>
          <a:p>
            <a:r>
              <a:rPr lang="en-US" dirty="0" smtClean="0"/>
              <a:t>It can’t (yet) do the whole job…no import or publishing except by sync with desktop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75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recording (demo)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</a:t>
            </a:r>
            <a:r>
              <a:rPr lang="en-US" dirty="0" err="1" smtClean="0"/>
              <a:t>HearThis</a:t>
            </a:r>
            <a:endParaRPr lang="en-US" dirty="0" smtClean="0"/>
          </a:p>
          <a:p>
            <a:r>
              <a:rPr lang="en-US" dirty="0" smtClean="0"/>
              <a:t>Open project</a:t>
            </a:r>
          </a:p>
          <a:p>
            <a:r>
              <a:rPr lang="en-US" dirty="0" smtClean="0"/>
              <a:t>Record</a:t>
            </a:r>
          </a:p>
          <a:p>
            <a:r>
              <a:rPr lang="en-US" dirty="0" smtClean="0"/>
              <a:t>Check</a:t>
            </a:r>
          </a:p>
          <a:p>
            <a:r>
              <a:rPr lang="en-US" dirty="0" smtClean="0"/>
              <a:t>Next</a:t>
            </a:r>
          </a:p>
          <a:p>
            <a:r>
              <a:rPr lang="en-US" dirty="0" smtClean="0"/>
              <a:t>Other controls (font size, break at pause, two parts, skip)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15949</TotalTime>
  <Words>1336</Words>
  <Application>Microsoft Office PowerPoint</Application>
  <PresentationFormat>Widescreen</PresentationFormat>
  <Paragraphs>151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Segoe UI Symbol</vt:lpstr>
      <vt:lpstr>Times New Roman</vt:lpstr>
      <vt:lpstr>Trebuchet MS</vt:lpstr>
      <vt:lpstr>Tw Cen MT</vt:lpstr>
      <vt:lpstr>Circuit</vt:lpstr>
      <vt:lpstr>Learning to use HearThis</vt:lpstr>
      <vt:lpstr>What is HearThis?</vt:lpstr>
      <vt:lpstr>What is HearThis Android?</vt:lpstr>
      <vt:lpstr>What is Glyssen?</vt:lpstr>
      <vt:lpstr>How do Glyssen and HearThis cooperate?</vt:lpstr>
      <vt:lpstr>Where does HearThis shine?</vt:lpstr>
      <vt:lpstr>Is it a good way to record?</vt:lpstr>
      <vt:lpstr>What does HearThis Android add?</vt:lpstr>
      <vt:lpstr>Basic recording (demo)</vt:lpstr>
      <vt:lpstr>You try it</vt:lpstr>
      <vt:lpstr>Screen should look like this:</vt:lpstr>
      <vt:lpstr>Now try recording in a project of your own</vt:lpstr>
      <vt:lpstr>Levels</vt:lpstr>
      <vt:lpstr>Microphones</vt:lpstr>
      <vt:lpstr>Microphone specs</vt:lpstr>
      <vt:lpstr>HearThis Android: demo</vt:lpstr>
      <vt:lpstr>You try it</vt:lpstr>
      <vt:lpstr>Sync: on Android</vt:lpstr>
      <vt:lpstr>HearThis Android level meter</vt:lpstr>
      <vt:lpstr>Now try some Android recordings</vt:lpstr>
      <vt:lpstr>Limitations of HearThis Android</vt:lpstr>
      <vt:lpstr>HearThis Android microphone notes</vt:lpstr>
      <vt:lpstr>Android headset/mic plugs</vt:lpstr>
      <vt:lpstr>USB microphones</vt:lpstr>
      <vt:lpstr>Exercise: listen</vt:lpstr>
      <vt:lpstr>This is the sort of script we are aiming for:</vt:lpstr>
      <vt:lpstr>Glyssen demo</vt:lpstr>
      <vt:lpstr>PowerPoint Presentation</vt:lpstr>
      <vt:lpstr>HearThis multi-voice demo</vt:lpstr>
      <vt:lpstr>PowerPoint Presentation</vt:lpstr>
      <vt:lpstr>PowerPoint Presentation</vt:lpstr>
      <vt:lpstr>Questions?</vt:lpstr>
    </vt:vector>
  </TitlesOfParts>
  <Company>SIL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 software development</dc:title>
  <dc:creator>John Thomson</dc:creator>
  <cp:lastModifiedBy>John Thomson</cp:lastModifiedBy>
  <cp:revision>58</cp:revision>
  <dcterms:created xsi:type="dcterms:W3CDTF">2018-02-23T23:34:02Z</dcterms:created>
  <dcterms:modified xsi:type="dcterms:W3CDTF">2018-03-29T19:49:12Z</dcterms:modified>
</cp:coreProperties>
</file>