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3" r:id="rId2"/>
    <p:sldId id="299" r:id="rId3"/>
    <p:sldId id="298" r:id="rId4"/>
    <p:sldId id="301" r:id="rId5"/>
    <p:sldId id="303" r:id="rId6"/>
    <p:sldId id="307" r:id="rId7"/>
    <p:sldId id="308" r:id="rId8"/>
    <p:sldId id="309" r:id="rId9"/>
    <p:sldId id="310" r:id="rId10"/>
    <p:sldId id="311" r:id="rId11"/>
    <p:sldId id="313" r:id="rId12"/>
    <p:sldId id="316" r:id="rId13"/>
    <p:sldId id="315" r:id="rId14"/>
    <p:sldId id="297" r:id="rId15"/>
  </p:sldIdLst>
  <p:sldSz cx="9144000" cy="6858000" type="screen4x3"/>
  <p:notesSz cx="9866313" cy="673576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010" autoAdjust="0"/>
  </p:normalViewPr>
  <p:slideViewPr>
    <p:cSldViewPr>
      <p:cViewPr varScale="1">
        <p:scale>
          <a:sx n="43" d="100"/>
          <a:sy n="43" d="100"/>
        </p:scale>
        <p:origin x="2166" y="5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138" cy="338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5588000" y="0"/>
            <a:ext cx="4276725" cy="338138"/>
          </a:xfrm>
          <a:prstGeom prst="rect">
            <a:avLst/>
          </a:prstGeom>
        </p:spPr>
        <p:txBody>
          <a:bodyPr vert="horz" lIns="91440" tIns="45720" rIns="91440" bIns="45720" rtlCol="0"/>
          <a:lstStyle>
            <a:lvl1pPr algn="r">
              <a:defRPr sz="1200"/>
            </a:lvl1pPr>
          </a:lstStyle>
          <a:p>
            <a:pPr>
              <a:defRPr/>
            </a:pPr>
            <a:fld id="{10D74636-CF02-433A-B3AB-F7C38161B22A}" type="datetimeFigureOut">
              <a:rPr lang="en-US"/>
              <a:pPr>
                <a:defRPr/>
              </a:pPr>
              <a:t>4/24/2018</a:t>
            </a:fld>
            <a:endParaRPr lang="en-US"/>
          </a:p>
        </p:txBody>
      </p:sp>
      <p:sp>
        <p:nvSpPr>
          <p:cNvPr id="4" name="Footer Placeholder 3"/>
          <p:cNvSpPr>
            <a:spLocks noGrp="1"/>
          </p:cNvSpPr>
          <p:nvPr>
            <p:ph type="ftr" sz="quarter" idx="2"/>
          </p:nvPr>
        </p:nvSpPr>
        <p:spPr>
          <a:xfrm>
            <a:off x="0" y="6397625"/>
            <a:ext cx="4275138" cy="338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5588000" y="6397625"/>
            <a:ext cx="4276725" cy="338138"/>
          </a:xfrm>
          <a:prstGeom prst="rect">
            <a:avLst/>
          </a:prstGeom>
        </p:spPr>
        <p:txBody>
          <a:bodyPr vert="horz" lIns="91440" tIns="45720" rIns="91440" bIns="45720" rtlCol="0" anchor="b"/>
          <a:lstStyle>
            <a:lvl1pPr algn="r">
              <a:defRPr sz="1200"/>
            </a:lvl1pPr>
          </a:lstStyle>
          <a:p>
            <a:pPr>
              <a:defRPr/>
            </a:pPr>
            <a:fld id="{8BE9B830-E236-47F4-A45A-809FBC4994F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138" cy="33655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588000" y="0"/>
            <a:ext cx="4276725" cy="33655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1096B1D-E7B4-491E-92F8-87808322166C}" type="datetimeFigureOut">
              <a:rPr lang="en-US"/>
              <a:pPr>
                <a:defRPr/>
              </a:pPr>
              <a:t>4/24/2018</a:t>
            </a:fld>
            <a:endParaRPr lang="en-US"/>
          </a:p>
        </p:txBody>
      </p:sp>
      <p:sp>
        <p:nvSpPr>
          <p:cNvPr id="4" name="Slide Image Placeholder 3"/>
          <p:cNvSpPr>
            <a:spLocks noGrp="1" noRot="1" noChangeAspect="1"/>
          </p:cNvSpPr>
          <p:nvPr>
            <p:ph type="sldImg" idx="2"/>
          </p:nvPr>
        </p:nvSpPr>
        <p:spPr>
          <a:xfrm>
            <a:off x="3249613" y="504825"/>
            <a:ext cx="3367087" cy="252571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87425" y="3198813"/>
            <a:ext cx="7893050" cy="30321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397625"/>
            <a:ext cx="4275138" cy="3365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588000" y="6397625"/>
            <a:ext cx="4276725" cy="336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3CBEB09C-1FB3-4430-9B52-DCA22C49BEA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6D98289-A4FE-4788-A1EE-311C3542259F}" type="slidenum">
              <a:rPr lang="en-GB" altLang="en-US" smtClean="0">
                <a:latin typeface="Calibri" panose="020F0502020204030204" pitchFamily="34" charset="0"/>
              </a:rPr>
              <a:pPr/>
              <a:t>1</a:t>
            </a:fld>
            <a:endParaRPr lang="en-GB" altLang="en-US" smtClean="0">
              <a:latin typeface="Calibri" panose="020F0502020204030204" pitchFamily="34" charset="0"/>
            </a:endParaRPr>
          </a:p>
        </p:txBody>
      </p:sp>
      <p:sp>
        <p:nvSpPr>
          <p:cNvPr id="71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baseline="0" dirty="0" smtClean="0"/>
              <a:t>Stephen and I are mostly working on the Interlinear so I am covering the aspect of the Morphological parser</a:t>
            </a:r>
          </a:p>
          <a:p>
            <a:pPr eaLnBrk="1" hangingPunct="1">
              <a:spcBef>
                <a:spcPct val="0"/>
              </a:spcBef>
            </a:pPr>
            <a:endParaRPr lang="en-GB"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r>
              <a:rPr lang="en-US" sz="1200" dirty="0" smtClean="0">
                <a:latin typeface="Garamond" panose="02020404030301010803" pitchFamily="18" charset="0"/>
              </a:rPr>
              <a:t>Together we are going</a:t>
            </a:r>
            <a:r>
              <a:rPr lang="en-US" sz="1200" baseline="0" dirty="0" smtClean="0">
                <a:latin typeface="Garamond" panose="02020404030301010803" pitchFamily="18" charset="0"/>
              </a:rPr>
              <a:t> to do the l</a:t>
            </a:r>
            <a:r>
              <a:rPr lang="en-US" sz="1200" dirty="0" smtClean="0">
                <a:latin typeface="Garamond" panose="02020404030301010803" pitchFamily="18" charset="0"/>
              </a:rPr>
              <a:t>earning tasks. The best is that</a:t>
            </a:r>
            <a:r>
              <a:rPr lang="en-US" sz="1200" baseline="0" dirty="0" smtClean="0">
                <a:latin typeface="Garamond" panose="02020404030301010803" pitchFamily="18" charset="0"/>
              </a:rPr>
              <a:t> you watch the instructor and then do it yourself. </a:t>
            </a: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12</a:t>
            </a:fld>
            <a:endParaRPr lang="en-US" altLang="en-US"/>
          </a:p>
        </p:txBody>
      </p:sp>
    </p:spTree>
    <p:extLst>
      <p:ext uri="{BB962C8B-B14F-4D97-AF65-F5344CB8AC3E}">
        <p14:creationId xmlns:p14="http://schemas.microsoft.com/office/powerpoint/2010/main" val="2913780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F991E3-C03F-4DA7-8F10-D3D733F698E4}" type="slidenum">
              <a:rPr lang="en-US" altLang="en-US" smtClean="0">
                <a:latin typeface="Calibri" panose="020F0502020204030204" pitchFamily="34" charset="0"/>
              </a:rPr>
              <a:pPr/>
              <a:t>14</a:t>
            </a:fld>
            <a:endParaRPr lang="en-US" altLang="en-US" smtClean="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parser is just</a:t>
            </a:r>
            <a:r>
              <a:rPr lang="en-US" baseline="0" dirty="0" smtClean="0"/>
              <a:t> the engine, the correctness of the results is entirely dependent on the content of your grammar</a:t>
            </a:r>
            <a:endParaRPr lang="en-US" dirty="0"/>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4</a:t>
            </a:fld>
            <a:endParaRPr lang="en-US" altLang="en-US"/>
          </a:p>
        </p:txBody>
      </p:sp>
    </p:spTree>
    <p:extLst>
      <p:ext uri="{BB962C8B-B14F-4D97-AF65-F5344CB8AC3E}">
        <p14:creationId xmlns:p14="http://schemas.microsoft.com/office/powerpoint/2010/main" val="4082083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parser menu is found in the </a:t>
            </a:r>
            <a:r>
              <a:rPr lang="en-US" b="1" dirty="0" smtClean="0"/>
              <a:t>Text</a:t>
            </a:r>
            <a:r>
              <a:rPr lang="en-US" b="1" baseline="0" dirty="0" smtClean="0"/>
              <a:t> and Words area</a:t>
            </a:r>
            <a:endParaRPr lang="en-US" dirty="0"/>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5</a:t>
            </a:fld>
            <a:endParaRPr lang="en-US" altLang="en-US"/>
          </a:p>
        </p:txBody>
      </p:sp>
    </p:spTree>
    <p:extLst>
      <p:ext uri="{BB962C8B-B14F-4D97-AF65-F5344CB8AC3E}">
        <p14:creationId xmlns:p14="http://schemas.microsoft.com/office/powerpoint/2010/main" val="4076337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Garamond" panose="02020404030301010803" pitchFamily="18" charset="0"/>
              </a:rPr>
              <a:t>In contrast the morphological parser can suggest analysis for words that you have not encountered in the text before. </a:t>
            </a:r>
          </a:p>
          <a:p>
            <a:endParaRPr lang="en-US" dirty="0"/>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6</a:t>
            </a:fld>
            <a:endParaRPr lang="en-US" altLang="en-US"/>
          </a:p>
        </p:txBody>
      </p:sp>
    </p:spTree>
    <p:extLst>
      <p:ext uri="{BB962C8B-B14F-4D97-AF65-F5344CB8AC3E}">
        <p14:creationId xmlns:p14="http://schemas.microsoft.com/office/powerpoint/2010/main" val="3927610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r>
              <a:rPr lang="en-US" sz="1200" dirty="0" smtClean="0">
                <a:latin typeface="Garamond" panose="02020404030301010803" pitchFamily="18" charset="0"/>
              </a:rPr>
              <a:t>When we </a:t>
            </a:r>
            <a:r>
              <a:rPr lang="en-US" sz="1200" dirty="0" err="1" smtClean="0">
                <a:latin typeface="Garamond" panose="02020404030301010803" pitchFamily="18" charset="0"/>
              </a:rPr>
              <a:t>analyse</a:t>
            </a:r>
            <a:r>
              <a:rPr lang="en-US" sz="1200" dirty="0" smtClean="0">
                <a:latin typeface="Garamond" panose="02020404030301010803" pitchFamily="18" charset="0"/>
              </a:rPr>
              <a:t> a particular word in the text, </a:t>
            </a:r>
            <a:r>
              <a:rPr lang="en-US" sz="1200" dirty="0" err="1" smtClean="0">
                <a:latin typeface="Garamond" panose="02020404030301010803" pitchFamily="18" charset="0"/>
              </a:rPr>
              <a:t>everytime</a:t>
            </a:r>
            <a:r>
              <a:rPr lang="en-US" sz="1200" dirty="0" smtClean="0">
                <a:latin typeface="Garamond" panose="02020404030301010803" pitchFamily="18" charset="0"/>
              </a:rPr>
              <a:t> we add that particular word, language explorer will suggest the previous analysis in blue. </a:t>
            </a:r>
          </a:p>
          <a:p>
            <a:pPr algn="just">
              <a:lnSpc>
                <a:spcPct val="150000"/>
              </a:lnSpc>
            </a:pPr>
            <a:r>
              <a:rPr lang="en-US" sz="1200" dirty="0" smtClean="0">
                <a:latin typeface="Garamond" panose="02020404030301010803" pitchFamily="18" charset="0"/>
              </a:rPr>
              <a:t>We will see that practically shortly</a:t>
            </a:r>
            <a:r>
              <a:rPr lang="en-US" sz="1200" baseline="0" dirty="0" smtClean="0">
                <a:latin typeface="Garamond" panose="02020404030301010803" pitchFamily="18" charset="0"/>
              </a:rPr>
              <a:t> in the demonstration and practice exercises that we will all do. </a:t>
            </a: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7</a:t>
            </a:fld>
            <a:endParaRPr lang="en-US" altLang="en-US"/>
          </a:p>
        </p:txBody>
      </p:sp>
    </p:spTree>
    <p:extLst>
      <p:ext uri="{BB962C8B-B14F-4D97-AF65-F5344CB8AC3E}">
        <p14:creationId xmlns:p14="http://schemas.microsoft.com/office/powerpoint/2010/main" val="2550553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8</a:t>
            </a:fld>
            <a:endParaRPr lang="en-US" altLang="en-US"/>
          </a:p>
        </p:txBody>
      </p:sp>
    </p:spTree>
    <p:extLst>
      <p:ext uri="{BB962C8B-B14F-4D97-AF65-F5344CB8AC3E}">
        <p14:creationId xmlns:p14="http://schemas.microsoft.com/office/powerpoint/2010/main" val="3613473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9</a:t>
            </a:fld>
            <a:endParaRPr lang="en-US" altLang="en-US"/>
          </a:p>
        </p:txBody>
      </p:sp>
    </p:spTree>
    <p:extLst>
      <p:ext uri="{BB962C8B-B14F-4D97-AF65-F5344CB8AC3E}">
        <p14:creationId xmlns:p14="http://schemas.microsoft.com/office/powerpoint/2010/main" val="2475334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10</a:t>
            </a:fld>
            <a:endParaRPr lang="en-US" altLang="en-US"/>
          </a:p>
        </p:txBody>
      </p:sp>
    </p:spTree>
    <p:extLst>
      <p:ext uri="{BB962C8B-B14F-4D97-AF65-F5344CB8AC3E}">
        <p14:creationId xmlns:p14="http://schemas.microsoft.com/office/powerpoint/2010/main" val="3771293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endParaRPr lang="en-US" sz="1200" dirty="0">
              <a:latin typeface="Garamond" panose="02020404030301010803" pitchFamily="18" charset="0"/>
            </a:endParaRPr>
          </a:p>
        </p:txBody>
      </p:sp>
      <p:sp>
        <p:nvSpPr>
          <p:cNvPr id="4" name="Slide Number Placeholder 3"/>
          <p:cNvSpPr>
            <a:spLocks noGrp="1"/>
          </p:cNvSpPr>
          <p:nvPr>
            <p:ph type="sldNum" sz="quarter" idx="10"/>
          </p:nvPr>
        </p:nvSpPr>
        <p:spPr/>
        <p:txBody>
          <a:bodyPr/>
          <a:lstStyle/>
          <a:p>
            <a:pPr>
              <a:defRPr/>
            </a:pPr>
            <a:fld id="{3CBEB09C-1FB3-4430-9B52-DCA22C49BEAF}" type="slidenum">
              <a:rPr lang="en-US" altLang="en-US" smtClean="0"/>
              <a:pPr>
                <a:defRPr/>
              </a:pPr>
              <a:t>11</a:t>
            </a:fld>
            <a:endParaRPr lang="en-US" altLang="en-US"/>
          </a:p>
        </p:txBody>
      </p:sp>
    </p:spTree>
    <p:extLst>
      <p:ext uri="{BB962C8B-B14F-4D97-AF65-F5344CB8AC3E}">
        <p14:creationId xmlns:p14="http://schemas.microsoft.com/office/powerpoint/2010/main" val="420606129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descr="C:\Users\den Otter LT\Pictures\2014 - Bamenda, Cameroon\BRTC Training\P1110011 (2).jpg"/>
          <p:cNvPicPr>
            <a:picLocks noChangeAspect="1" noChangeArrowheads="1"/>
          </p:cNvPicPr>
          <p:nvPr userDrawn="1"/>
        </p:nvPicPr>
        <p:blipFill rotWithShape="1">
          <a:blip r:embed="rId2" cstate="screen">
            <a:duotone>
              <a:prstClr val="black"/>
              <a:schemeClr val="accent6">
                <a:tint val="45000"/>
                <a:satMod val="400000"/>
              </a:schemeClr>
            </a:duotone>
            <a:extLst/>
          </a:blip>
          <a:srcRect/>
          <a:stretch/>
        </p:blipFill>
        <p:spPr bwMode="auto">
          <a:xfrm>
            <a:off x="2512" y="4653257"/>
            <a:ext cx="9161930" cy="2204744"/>
          </a:xfrm>
          <a:prstGeom prst="rect">
            <a:avLst/>
          </a:prstGeom>
          <a:noFill/>
          <a:extLst/>
        </p:spPr>
      </p:pic>
      <p:pic>
        <p:nvPicPr>
          <p:cNvPr id="5" name="Picture 4" descr="C:\Users\den Otter LT\Pictures\2014 - Bamenda, Cameroon\BRTC Training\P1110011 (2).jpg"/>
          <p:cNvPicPr>
            <a:picLocks noChangeAspect="1" noChangeArrowheads="1"/>
          </p:cNvPicPr>
          <p:nvPr userDrawn="1"/>
        </p:nvPicPr>
        <p:blipFill rotWithShape="1">
          <a:blip r:embed="rId3" cstate="screen">
            <a:duotone>
              <a:prstClr val="black"/>
              <a:schemeClr val="accent4">
                <a:tint val="45000"/>
                <a:satMod val="400000"/>
              </a:schemeClr>
            </a:duotone>
            <a:extLst/>
          </a:blip>
          <a:srcRect/>
          <a:stretch/>
        </p:blipFill>
        <p:spPr bwMode="auto">
          <a:xfrm>
            <a:off x="-9516" y="-15070"/>
            <a:ext cx="9161930" cy="4648006"/>
          </a:xfrm>
          <a:prstGeom prst="rect">
            <a:avLst/>
          </a:prstGeom>
          <a:noFill/>
          <a:extLst/>
        </p:spPr>
      </p:pic>
      <p:cxnSp>
        <p:nvCxnSpPr>
          <p:cNvPr id="6" name="Straight Connector 5"/>
          <p:cNvCxnSpPr/>
          <p:nvPr userDrawn="1"/>
        </p:nvCxnSpPr>
        <p:spPr>
          <a:xfrm>
            <a:off x="0" y="4632325"/>
            <a:ext cx="9144000" cy="2063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7" name="Group 16"/>
          <p:cNvGrpSpPr>
            <a:grpSpLocks/>
          </p:cNvGrpSpPr>
          <p:nvPr userDrawn="1"/>
        </p:nvGrpSpPr>
        <p:grpSpPr bwMode="auto">
          <a:xfrm>
            <a:off x="341313" y="3573463"/>
            <a:ext cx="8440737" cy="2159000"/>
            <a:chOff x="451274" y="3573256"/>
            <a:chExt cx="8441206" cy="2160000"/>
          </a:xfrm>
        </p:grpSpPr>
        <p:pic>
          <p:nvPicPr>
            <p:cNvPr id="8" name="Picture 17"/>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337936" y="3573256"/>
              <a:ext cx="1276048" cy="2160000"/>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9" name="Picture 18"/>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48434" y="4113256"/>
              <a:ext cx="1444046" cy="1080000"/>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10" name="Picture 19"/>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51274" y="4113256"/>
              <a:ext cx="1569333" cy="1080000"/>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11" name="Picture 20"/>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974184" y="4113256"/>
              <a:ext cx="1440000" cy="1080000"/>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12" name="Picture 21"/>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5796136" y="3573257"/>
              <a:ext cx="1278000" cy="2159999"/>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grpSp>
      <p:sp>
        <p:nvSpPr>
          <p:cNvPr id="13" name="TextBox 21"/>
          <p:cNvSpPr txBox="1">
            <a:spLocks noChangeArrowheads="1"/>
          </p:cNvSpPr>
          <p:nvPr userDrawn="1"/>
        </p:nvSpPr>
        <p:spPr bwMode="auto">
          <a:xfrm>
            <a:off x="6753225" y="6318250"/>
            <a:ext cx="2028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CA" altLang="en-US" sz="2000" b="1" smtClean="0">
                <a:solidFill>
                  <a:schemeClr val="bg1"/>
                </a:solidFill>
                <a:latin typeface="Calibri" panose="020F0502020204030204" pitchFamily="34" charset="0"/>
              </a:rPr>
              <a:t>www.CABTAL.org</a:t>
            </a:r>
          </a:p>
        </p:txBody>
      </p:sp>
      <p:grpSp>
        <p:nvGrpSpPr>
          <p:cNvPr id="14" name="Group 16"/>
          <p:cNvGrpSpPr>
            <a:grpSpLocks/>
          </p:cNvGrpSpPr>
          <p:nvPr userDrawn="1"/>
        </p:nvGrpSpPr>
        <p:grpSpPr bwMode="auto">
          <a:xfrm>
            <a:off x="3600450" y="6230938"/>
            <a:ext cx="1943100" cy="627062"/>
            <a:chOff x="3599892" y="6230872"/>
            <a:chExt cx="1944216" cy="627128"/>
          </a:xfrm>
        </p:grpSpPr>
        <p:sp>
          <p:nvSpPr>
            <p:cNvPr id="15" name="Round Same Side Corner Rectangle 14"/>
            <p:cNvSpPr/>
            <p:nvPr userDrawn="1"/>
          </p:nvSpPr>
          <p:spPr>
            <a:xfrm>
              <a:off x="3599892" y="6230872"/>
              <a:ext cx="1944216" cy="627128"/>
            </a:xfrm>
            <a:prstGeom prst="round2Same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pic>
          <p:nvPicPr>
            <p:cNvPr id="16" name="Picture 25"/>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666737" y="6294804"/>
              <a:ext cx="1774668" cy="518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685800" y="404664"/>
            <a:ext cx="7772400" cy="1470025"/>
          </a:xfrm>
        </p:spPr>
        <p:txBody>
          <a:bodyPr/>
          <a:lstStyle>
            <a:lvl1pPr>
              <a:defRPr>
                <a:solidFill>
                  <a:schemeClr val="bg1"/>
                </a:solidFill>
                <a:effectLst>
                  <a:outerShdw blurRad="38100" dist="38100" dir="2700000" algn="tl">
                    <a:srgbClr val="000000">
                      <a:alpha val="43137"/>
                    </a:srgbClr>
                  </a:outerShdw>
                </a:effectLst>
              </a:defRPr>
            </a:lvl1pPr>
          </a:lstStyle>
          <a:p>
            <a:r>
              <a:rPr lang="en-US" smtClean="0"/>
              <a:t>Click to edit Master title style</a:t>
            </a:r>
            <a:endParaRPr lang="en-CA" dirty="0"/>
          </a:p>
        </p:txBody>
      </p:sp>
      <p:sp>
        <p:nvSpPr>
          <p:cNvPr id="3" name="Subtitle 2"/>
          <p:cNvSpPr>
            <a:spLocks noGrp="1"/>
          </p:cNvSpPr>
          <p:nvPr>
            <p:ph type="subTitle" idx="1"/>
          </p:nvPr>
        </p:nvSpPr>
        <p:spPr>
          <a:xfrm>
            <a:off x="1391591" y="2180456"/>
            <a:ext cx="6400800" cy="1248544"/>
          </a:xfrm>
        </p:spPr>
        <p:txBody>
          <a:bodyPr/>
          <a:lstStyle>
            <a:lvl1pPr marL="0" indent="0" algn="ctr">
              <a:buNone/>
              <a:defRPr>
                <a:solidFill>
                  <a:schemeClr val="bg1"/>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dirty="0"/>
          </a:p>
        </p:txBody>
      </p:sp>
    </p:spTree>
    <p:extLst>
      <p:ext uri="{BB962C8B-B14F-4D97-AF65-F5344CB8AC3E}">
        <p14:creationId xmlns:p14="http://schemas.microsoft.com/office/powerpoint/2010/main" val="65205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30A0"/>
                </a:solidFill>
              </a:defRPr>
            </a:lvl1pPr>
          </a:lstStyle>
          <a:p>
            <a:r>
              <a:rPr lang="en-US" smtClean="0"/>
              <a:t>Click to edit Master title style</a:t>
            </a:r>
            <a:endParaRPr lang="en-CA"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116615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1"/>
            <a:ext cx="4038600" cy="42050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600201"/>
            <a:ext cx="4038600" cy="42050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2837045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7030A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6303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7030A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6303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3185072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extLst>
      <p:ext uri="{BB962C8B-B14F-4D97-AF65-F5344CB8AC3E}">
        <p14:creationId xmlns:p14="http://schemas.microsoft.com/office/powerpoint/2010/main" val="576234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7352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433664"/>
            <a:ext cx="5486400" cy="566738"/>
          </a:xfrm>
        </p:spPr>
        <p:txBody>
          <a:bodyPr anchor="b"/>
          <a:lstStyle>
            <a:lvl1pPr algn="l">
              <a:defRPr sz="2000" b="1">
                <a:solidFill>
                  <a:srgbClr val="7030A0"/>
                </a:solidFill>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245839"/>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CA" noProof="0"/>
          </a:p>
        </p:txBody>
      </p:sp>
      <p:sp>
        <p:nvSpPr>
          <p:cNvPr id="4" name="Text Placeholder 3"/>
          <p:cNvSpPr>
            <a:spLocks noGrp="1"/>
          </p:cNvSpPr>
          <p:nvPr>
            <p:ph type="body" sz="half" idx="2"/>
          </p:nvPr>
        </p:nvSpPr>
        <p:spPr>
          <a:xfrm>
            <a:off x="1792288" y="5000402"/>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964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60350"/>
            <a:ext cx="8291513" cy="7207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484313"/>
            <a:ext cx="8291513" cy="4608512"/>
          </a:xfrm>
        </p:spPr>
        <p:txBody>
          <a:bodyPr rtlCol="0">
            <a:normAutofit/>
          </a:bodyPr>
          <a:lstStyle/>
          <a:p>
            <a:pPr lvl="0"/>
            <a:endParaRPr lang="en-US" noProof="0" smtClean="0"/>
          </a:p>
        </p:txBody>
      </p:sp>
      <p:sp>
        <p:nvSpPr>
          <p:cNvPr id="4" name="Rectangle 4"/>
          <p:cNvSpPr>
            <a:spLocks noGrp="1" noChangeArrowheads="1"/>
          </p:cNvSpPr>
          <p:nvPr>
            <p:ph type="dt" sz="half" idx="10"/>
          </p:nvPr>
        </p:nvSpPr>
        <p:spPr>
          <a:xfrm>
            <a:off x="457200" y="6308725"/>
            <a:ext cx="2133600" cy="279400"/>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Rectangle 5"/>
          <p:cNvSpPr>
            <a:spLocks noGrp="1" noChangeArrowheads="1"/>
          </p:cNvSpPr>
          <p:nvPr>
            <p:ph type="ftr" sz="quarter" idx="11"/>
          </p:nvPr>
        </p:nvSpPr>
        <p:spPr>
          <a:xfrm>
            <a:off x="3124200" y="6308725"/>
            <a:ext cx="2895600" cy="279400"/>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Rectangle 6"/>
          <p:cNvSpPr>
            <a:spLocks noGrp="1" noChangeArrowheads="1"/>
          </p:cNvSpPr>
          <p:nvPr>
            <p:ph type="sldNum" sz="quarter" idx="12"/>
          </p:nvPr>
        </p:nvSpPr>
        <p:spPr>
          <a:xfrm>
            <a:off x="6553200" y="6308725"/>
            <a:ext cx="2133600" cy="279400"/>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30D7D624-AB7F-4A0C-9C05-0C87CC8C94FD}" type="slidenum">
              <a:rPr lang="en-US" altLang="en-US"/>
              <a:pPr>
                <a:defRPr/>
              </a:pPr>
              <a:t>‹#›</a:t>
            </a:fld>
            <a:endParaRPr lang="en-US" altLang="en-US"/>
          </a:p>
        </p:txBody>
      </p:sp>
    </p:spTree>
    <p:extLst>
      <p:ext uri="{BB962C8B-B14F-4D97-AF65-F5344CB8AC3E}">
        <p14:creationId xmlns:p14="http://schemas.microsoft.com/office/powerpoint/2010/main" val="144696600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C:\Users\den Otter LT\Pictures\2014 - Bamenda, Cameroon\BRTC Training\P1110011 (2).jpg"/>
          <p:cNvPicPr>
            <a:picLocks noChangeAspect="1" noChangeArrowheads="1"/>
          </p:cNvPicPr>
          <p:nvPr/>
        </p:nvPicPr>
        <p:blipFill rotWithShape="1">
          <a:blip r:embed="rId10" cstate="screen">
            <a:duotone>
              <a:prstClr val="black"/>
              <a:schemeClr val="accent4">
                <a:tint val="45000"/>
                <a:satMod val="400000"/>
              </a:schemeClr>
            </a:duotone>
            <a:extLst/>
          </a:blip>
          <a:srcRect/>
          <a:stretch/>
        </p:blipFill>
        <p:spPr bwMode="auto">
          <a:xfrm>
            <a:off x="-17929" y="5970493"/>
            <a:ext cx="9161930" cy="887507"/>
          </a:xfrm>
          <a:prstGeom prst="rect">
            <a:avLst/>
          </a:prstGeom>
          <a:noFill/>
          <a:extLst/>
        </p:spPr>
      </p:pic>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 name="Text Placeholder 2"/>
          <p:cNvSpPr>
            <a:spLocks noGrp="1"/>
          </p:cNvSpPr>
          <p:nvPr>
            <p:ph type="body" idx="1"/>
          </p:nvPr>
        </p:nvSpPr>
        <p:spPr bwMode="auto">
          <a:xfrm>
            <a:off x="457200" y="1600200"/>
            <a:ext cx="8229600" cy="420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cxnSp>
        <p:nvCxnSpPr>
          <p:cNvPr id="14" name="Straight Connector 13"/>
          <p:cNvCxnSpPr/>
          <p:nvPr/>
        </p:nvCxnSpPr>
        <p:spPr>
          <a:xfrm>
            <a:off x="-17463" y="5970588"/>
            <a:ext cx="9161463" cy="0"/>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grpSp>
        <p:nvGrpSpPr>
          <p:cNvPr id="1030" name="Group 7"/>
          <p:cNvGrpSpPr>
            <a:grpSpLocks/>
          </p:cNvGrpSpPr>
          <p:nvPr/>
        </p:nvGrpSpPr>
        <p:grpSpPr bwMode="auto">
          <a:xfrm>
            <a:off x="3600450" y="6230938"/>
            <a:ext cx="1943100" cy="627062"/>
            <a:chOff x="3599892" y="6230872"/>
            <a:chExt cx="1944216" cy="627128"/>
          </a:xfrm>
        </p:grpSpPr>
        <p:sp>
          <p:nvSpPr>
            <p:cNvPr id="12" name="Round Same Side Corner Rectangle 11"/>
            <p:cNvSpPr/>
            <p:nvPr userDrawn="1"/>
          </p:nvSpPr>
          <p:spPr>
            <a:xfrm>
              <a:off x="3599892" y="6230872"/>
              <a:ext cx="1944216" cy="627128"/>
            </a:xfrm>
            <a:prstGeom prst="round2Same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a:p>
          </p:txBody>
        </p:sp>
        <p:pic>
          <p:nvPicPr>
            <p:cNvPr id="1033" name="Picture 12"/>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3666737" y="6294804"/>
              <a:ext cx="1774668" cy="518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1" name="TextBox 14"/>
          <p:cNvSpPr txBox="1">
            <a:spLocks noChangeArrowheads="1"/>
          </p:cNvSpPr>
          <p:nvPr/>
        </p:nvSpPr>
        <p:spPr bwMode="auto">
          <a:xfrm>
            <a:off x="6753225" y="6318250"/>
            <a:ext cx="2028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CA" altLang="en-US" sz="2000" b="1" smtClean="0">
                <a:solidFill>
                  <a:schemeClr val="bg1"/>
                </a:solidFill>
                <a:latin typeface="Calibri" panose="020F0502020204030204" pitchFamily="34" charset="0"/>
              </a:rPr>
              <a:t>www.CABTAL.org</a:t>
            </a:r>
          </a:p>
        </p:txBody>
      </p:sp>
    </p:spTree>
  </p:cSld>
  <p:clrMap bg1="lt1" tx1="dk1" bg2="lt2" tx2="dk2" accent1="accent1" accent2="accent2" accent3="accent3" accent4="accent4" accent5="accent5" accent6="accent6" hlink="hlink" folHlink="folHlink"/>
  <p:sldLayoutIdLst>
    <p:sldLayoutId id="2147483896" r:id="rId1"/>
    <p:sldLayoutId id="2147483890" r:id="rId2"/>
    <p:sldLayoutId id="2147483891" r:id="rId3"/>
    <p:sldLayoutId id="2147483892" r:id="rId4"/>
    <p:sldLayoutId id="2147483893" r:id="rId5"/>
    <p:sldLayoutId id="2147483894" r:id="rId6"/>
    <p:sldLayoutId id="2147483895" r:id="rId7"/>
    <p:sldLayoutId id="2147483897" r:id="rId8"/>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7030A0"/>
          </a:solidFill>
          <a:latin typeface="+mj-lt"/>
          <a:ea typeface="+mj-ea"/>
          <a:cs typeface="+mj-cs"/>
        </a:defRPr>
      </a:lvl1pPr>
      <a:lvl2pPr algn="ctr" rtl="0" eaLnBrk="0" fontAlgn="base" hangingPunct="0">
        <a:spcBef>
          <a:spcPct val="0"/>
        </a:spcBef>
        <a:spcAft>
          <a:spcPct val="0"/>
        </a:spcAft>
        <a:defRPr sz="4400">
          <a:solidFill>
            <a:srgbClr val="7030A0"/>
          </a:solidFill>
          <a:latin typeface="Calibri" panose="020F0502020204030204" pitchFamily="34" charset="0"/>
        </a:defRPr>
      </a:lvl2pPr>
      <a:lvl3pPr algn="ctr" rtl="0" eaLnBrk="0" fontAlgn="base" hangingPunct="0">
        <a:spcBef>
          <a:spcPct val="0"/>
        </a:spcBef>
        <a:spcAft>
          <a:spcPct val="0"/>
        </a:spcAft>
        <a:defRPr sz="4400">
          <a:solidFill>
            <a:srgbClr val="7030A0"/>
          </a:solidFill>
          <a:latin typeface="Calibri" panose="020F0502020204030204" pitchFamily="34" charset="0"/>
        </a:defRPr>
      </a:lvl3pPr>
      <a:lvl4pPr algn="ctr" rtl="0" eaLnBrk="0" fontAlgn="base" hangingPunct="0">
        <a:spcBef>
          <a:spcPct val="0"/>
        </a:spcBef>
        <a:spcAft>
          <a:spcPct val="0"/>
        </a:spcAft>
        <a:defRPr sz="4400">
          <a:solidFill>
            <a:srgbClr val="7030A0"/>
          </a:solidFill>
          <a:latin typeface="Calibri" panose="020F0502020204030204" pitchFamily="34" charset="0"/>
        </a:defRPr>
      </a:lvl4pPr>
      <a:lvl5pPr algn="ctr" rtl="0" eaLnBrk="0" fontAlgn="base" hangingPunct="0">
        <a:spcBef>
          <a:spcPct val="0"/>
        </a:spcBef>
        <a:spcAft>
          <a:spcPct val="0"/>
        </a:spcAft>
        <a:defRPr sz="4400">
          <a:solidFill>
            <a:srgbClr val="7030A0"/>
          </a:solidFill>
          <a:latin typeface="Calibri" panose="020F0502020204030204" pitchFamily="34" charset="0"/>
        </a:defRPr>
      </a:lvl5pPr>
      <a:lvl6pPr marL="457200" algn="ctr" rtl="0" fontAlgn="base">
        <a:spcBef>
          <a:spcPct val="0"/>
        </a:spcBef>
        <a:spcAft>
          <a:spcPct val="0"/>
        </a:spcAft>
        <a:defRPr sz="4400">
          <a:solidFill>
            <a:srgbClr val="7030A0"/>
          </a:solidFill>
          <a:latin typeface="Calibri" panose="020F0502020204030204" pitchFamily="34" charset="0"/>
        </a:defRPr>
      </a:lvl6pPr>
      <a:lvl7pPr marL="914400" algn="ctr" rtl="0" fontAlgn="base">
        <a:spcBef>
          <a:spcPct val="0"/>
        </a:spcBef>
        <a:spcAft>
          <a:spcPct val="0"/>
        </a:spcAft>
        <a:defRPr sz="4400">
          <a:solidFill>
            <a:srgbClr val="7030A0"/>
          </a:solidFill>
          <a:latin typeface="Calibri" panose="020F0502020204030204" pitchFamily="34" charset="0"/>
        </a:defRPr>
      </a:lvl7pPr>
      <a:lvl8pPr marL="1371600" algn="ctr" rtl="0" fontAlgn="base">
        <a:spcBef>
          <a:spcPct val="0"/>
        </a:spcBef>
        <a:spcAft>
          <a:spcPct val="0"/>
        </a:spcAft>
        <a:defRPr sz="4400">
          <a:solidFill>
            <a:srgbClr val="7030A0"/>
          </a:solidFill>
          <a:latin typeface="Calibri" panose="020F0502020204030204" pitchFamily="34" charset="0"/>
        </a:defRPr>
      </a:lvl8pPr>
      <a:lvl9pPr marL="1828800" algn="ctr" rtl="0" fontAlgn="base">
        <a:spcBef>
          <a:spcPct val="0"/>
        </a:spcBef>
        <a:spcAft>
          <a:spcPct val="0"/>
        </a:spcAft>
        <a:defRPr sz="4400">
          <a:solidFill>
            <a:srgbClr val="7030A0"/>
          </a:solidFill>
          <a:latin typeface="Calibri" panose="020F0502020204030204" pitchFamily="34" charset="0"/>
        </a:defRPr>
      </a:lvl9pPr>
    </p:titleStyle>
    <p:bodyStyle>
      <a:lvl1pPr marL="342900" indent="-342900" algn="l" rtl="0" eaLnBrk="0" fontAlgn="base" hangingPunct="0">
        <a:spcBef>
          <a:spcPct val="20000"/>
        </a:spcBef>
        <a:spcAft>
          <a:spcPct val="0"/>
        </a:spcAft>
        <a:buClr>
          <a:srgbClr val="7030A0"/>
        </a:buClr>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030A0"/>
        </a:buClr>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030A0"/>
        </a:buClr>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030A0"/>
        </a:buClr>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030A0"/>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1981200"/>
            <a:ext cx="8328025" cy="698500"/>
          </a:xfrm>
        </p:spPr>
        <p:txBody>
          <a:bodyPr/>
          <a:lstStyle/>
          <a:p>
            <a:pPr eaLnBrk="1" hangingPunct="1"/>
            <a:r>
              <a:rPr lang="en-US" altLang="en-US" sz="5400" dirty="0" err="1" smtClean="0"/>
              <a:t>FLEx</a:t>
            </a:r>
            <a:r>
              <a:rPr lang="en-US" altLang="en-US" sz="5400" dirty="0" smtClean="0"/>
              <a:t> </a:t>
            </a:r>
            <a:r>
              <a:rPr lang="en-US" altLang="en-US" sz="5400" dirty="0" smtClean="0"/>
              <a:t>Session 7</a:t>
            </a:r>
            <a:br>
              <a:rPr lang="en-US" altLang="en-US" sz="5400" dirty="0" smtClean="0"/>
            </a:br>
            <a:r>
              <a:rPr lang="en-US" altLang="en-US" sz="6000" dirty="0" smtClean="0"/>
              <a:t> </a:t>
            </a:r>
            <a:r>
              <a:rPr lang="en-US" altLang="en-US" sz="6000" dirty="0" smtClean="0"/>
              <a:t/>
            </a:r>
            <a:br>
              <a:rPr lang="en-US" altLang="en-US" sz="6000" dirty="0" smtClean="0"/>
            </a:br>
            <a:r>
              <a:rPr lang="en-US" altLang="en-US" sz="6600" b="1" dirty="0" smtClean="0"/>
              <a:t>Morphological Parser</a:t>
            </a:r>
            <a:endParaRPr lang="en-US" altLang="en-US" sz="6000" b="1" dirty="0" smtClean="0"/>
          </a:p>
        </p:txBody>
      </p:sp>
      <p:sp>
        <p:nvSpPr>
          <p:cNvPr id="6147" name="Rectangle 2"/>
          <p:cNvSpPr txBox="1">
            <a:spLocks noChangeArrowheads="1"/>
          </p:cNvSpPr>
          <p:nvPr/>
        </p:nvSpPr>
        <p:spPr bwMode="auto">
          <a:xfrm>
            <a:off x="1295400" y="4800600"/>
            <a:ext cx="6553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7030A0"/>
              </a:buClr>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Clr>
                <a:srgbClr val="7030A0"/>
              </a:buClr>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Clr>
                <a:srgbClr val="7030A0"/>
              </a:buClr>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Clr>
                <a:srgbClr val="7030A0"/>
              </a:buClr>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Clr>
                <a:srgbClr val="7030A0"/>
              </a:buClr>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030A0"/>
              </a:buClr>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030A0"/>
              </a:buClr>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030A0"/>
              </a:buClr>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030A0"/>
              </a:buClr>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ClrTx/>
              <a:buFontTx/>
              <a:buNone/>
            </a:pPr>
            <a:r>
              <a:rPr lang="en-US" altLang="en-US" sz="4000" b="1" dirty="0">
                <a:solidFill>
                  <a:srgbClr val="7030A0"/>
                </a:solidFill>
                <a:latin typeface="Andika" panose="02000000000000000000" pitchFamily="2" charset="0"/>
                <a:cs typeface="Andika" panose="02000000000000000000" pitchFamily="2" charset="0"/>
              </a:rPr>
              <a:t>Frans Barah</a:t>
            </a:r>
          </a:p>
          <a:p>
            <a:pPr algn="ctr" eaLnBrk="1" hangingPunct="1">
              <a:spcBef>
                <a:spcPct val="0"/>
              </a:spcBef>
              <a:buClrTx/>
              <a:buFontTx/>
              <a:buNone/>
            </a:pPr>
            <a:endParaRPr lang="en-US" altLang="en-US" sz="4000" b="1" dirty="0">
              <a:solidFill>
                <a:srgbClr val="7030A0"/>
              </a:solidFill>
              <a:latin typeface="Andika" panose="02000000000000000000" pitchFamily="2" charset="0"/>
              <a:cs typeface="Andika" panose="02000000000000000000" pitchFamily="2"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075"/>
            <a:ext cx="8291513" cy="720725"/>
          </a:xfrm>
        </p:spPr>
        <p:txBody>
          <a:bodyPr/>
          <a:lstStyle/>
          <a:p>
            <a:r>
              <a:rPr lang="en-US" dirty="0" smtClean="0"/>
              <a:t>Parser </a:t>
            </a:r>
            <a:r>
              <a:rPr lang="en-US" dirty="0" smtClean="0"/>
              <a:t>Summary</a:t>
            </a:r>
            <a:endParaRPr lang="en-US" dirty="0"/>
          </a:p>
        </p:txBody>
      </p:sp>
      <p:sp>
        <p:nvSpPr>
          <p:cNvPr id="4" name="TextBox 3"/>
          <p:cNvSpPr txBox="1"/>
          <p:nvPr/>
        </p:nvSpPr>
        <p:spPr>
          <a:xfrm>
            <a:off x="838200" y="1295400"/>
            <a:ext cx="7543800" cy="3785652"/>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U</a:t>
            </a:r>
            <a:r>
              <a:rPr lang="en-US" sz="3200" dirty="0" smtClean="0">
                <a:latin typeface="Garamond" panose="02020404030301010803" pitchFamily="18" charset="0"/>
              </a:rPr>
              <a:t>sing </a:t>
            </a:r>
            <a:r>
              <a:rPr lang="en-US" sz="3200" dirty="0">
                <a:latin typeface="Garamond" panose="02020404030301010803" pitchFamily="18" charset="0"/>
              </a:rPr>
              <a:t>the parser allows </a:t>
            </a:r>
            <a:r>
              <a:rPr lang="en-US" sz="3200" dirty="0" err="1" smtClean="0">
                <a:latin typeface="Garamond" panose="02020404030301010803" pitchFamily="18" charset="0"/>
              </a:rPr>
              <a:t>FLEx</a:t>
            </a:r>
            <a:r>
              <a:rPr lang="en-US" sz="3200" dirty="0" smtClean="0">
                <a:latin typeface="Garamond" panose="02020404030301010803" pitchFamily="18" charset="0"/>
              </a:rPr>
              <a:t> to </a:t>
            </a:r>
            <a:r>
              <a:rPr lang="en-US" sz="3200" dirty="0">
                <a:latin typeface="Garamond" panose="02020404030301010803" pitchFamily="18" charset="0"/>
              </a:rPr>
              <a:t>suggest possible analysis for you. However the quality and quantity of the suggestions are entirely dependent on the content of your lexicon and grammar. </a:t>
            </a:r>
          </a:p>
        </p:txBody>
      </p:sp>
    </p:spTree>
    <p:extLst>
      <p:ext uri="{BB962C8B-B14F-4D97-AF65-F5344CB8AC3E}">
        <p14:creationId xmlns:p14="http://schemas.microsoft.com/office/powerpoint/2010/main" val="53348449"/>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075"/>
            <a:ext cx="8291513" cy="720725"/>
          </a:xfrm>
        </p:spPr>
        <p:txBody>
          <a:bodyPr/>
          <a:lstStyle/>
          <a:p>
            <a:r>
              <a:rPr lang="en-US" dirty="0" smtClean="0"/>
              <a:t>Parser Videos</a:t>
            </a:r>
            <a:endParaRPr lang="en-US" dirty="0"/>
          </a:p>
        </p:txBody>
      </p:sp>
      <p:sp>
        <p:nvSpPr>
          <p:cNvPr id="4" name="TextBox 3"/>
          <p:cNvSpPr txBox="1"/>
          <p:nvPr/>
        </p:nvSpPr>
        <p:spPr>
          <a:xfrm>
            <a:off x="831056" y="1828800"/>
            <a:ext cx="7543800" cy="2238818"/>
          </a:xfrm>
          <a:prstGeom prst="rect">
            <a:avLst/>
          </a:prstGeom>
          <a:noFill/>
        </p:spPr>
        <p:txBody>
          <a:bodyPr wrap="square" rtlCol="0">
            <a:spAutoFit/>
          </a:bodyPr>
          <a:lstStyle/>
          <a:p>
            <a:pPr algn="just">
              <a:lnSpc>
                <a:spcPct val="150000"/>
              </a:lnSpc>
            </a:pPr>
            <a:r>
              <a:rPr lang="en-US" sz="3200" dirty="0" smtClean="0">
                <a:latin typeface="Garamond" panose="02020404030301010803" pitchFamily="18" charset="0"/>
              </a:rPr>
              <a:t>To learn more on Morphological Parsing using the Videos check out videos 44 - 48:</a:t>
            </a:r>
          </a:p>
          <a:p>
            <a:pPr algn="just">
              <a:lnSpc>
                <a:spcPct val="150000"/>
              </a:lnSpc>
            </a:pPr>
            <a:r>
              <a:rPr lang="en-US" sz="3200" dirty="0" smtClean="0">
                <a:latin typeface="Garamond" panose="02020404030301010803" pitchFamily="18" charset="0"/>
              </a:rPr>
              <a:t>“…</a:t>
            </a:r>
            <a:r>
              <a:rPr lang="en-US" sz="3200" dirty="0" err="1" smtClean="0">
                <a:latin typeface="Garamond" panose="02020404030301010803" pitchFamily="18" charset="0"/>
              </a:rPr>
              <a:t>LangTran</a:t>
            </a:r>
            <a:r>
              <a:rPr lang="en-US" sz="3200" dirty="0" smtClean="0">
                <a:latin typeface="Garamond" panose="02020404030301010803" pitchFamily="18" charset="0"/>
              </a:rPr>
              <a:t>\Videos\</a:t>
            </a:r>
            <a:r>
              <a:rPr lang="en-US" sz="3200" dirty="0" err="1" smtClean="0">
                <a:latin typeface="Garamond" panose="02020404030301010803" pitchFamily="18" charset="0"/>
              </a:rPr>
              <a:t>FLEx</a:t>
            </a:r>
            <a:r>
              <a:rPr lang="en-US" sz="3200" dirty="0" smtClean="0">
                <a:latin typeface="Garamond" panose="02020404030301010803" pitchFamily="18" charset="0"/>
              </a:rPr>
              <a:t> on Vimeo”</a:t>
            </a:r>
            <a:endParaRPr lang="en-US" sz="3200" dirty="0">
              <a:latin typeface="Garamond" panose="02020404030301010803" pitchFamily="18" charset="0"/>
            </a:endParaRPr>
          </a:p>
        </p:txBody>
      </p:sp>
    </p:spTree>
    <p:extLst>
      <p:ext uri="{BB962C8B-B14F-4D97-AF65-F5344CB8AC3E}">
        <p14:creationId xmlns:p14="http://schemas.microsoft.com/office/powerpoint/2010/main" val="1205762609"/>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33400"/>
            <a:ext cx="8291513" cy="720725"/>
          </a:xfrm>
        </p:spPr>
        <p:txBody>
          <a:bodyPr/>
          <a:lstStyle/>
          <a:p>
            <a:r>
              <a:rPr lang="en-US" dirty="0" smtClean="0"/>
              <a:t>Learning tasks</a:t>
            </a:r>
            <a:endParaRPr lang="en-US" dirty="0"/>
          </a:p>
        </p:txBody>
      </p:sp>
      <p:sp>
        <p:nvSpPr>
          <p:cNvPr id="4" name="TextBox 3"/>
          <p:cNvSpPr txBox="1"/>
          <p:nvPr/>
        </p:nvSpPr>
        <p:spPr>
          <a:xfrm>
            <a:off x="914400" y="1524000"/>
            <a:ext cx="7543800" cy="3785652"/>
          </a:xfrm>
          <a:prstGeom prst="rect">
            <a:avLst/>
          </a:prstGeom>
          <a:noFill/>
        </p:spPr>
        <p:txBody>
          <a:bodyPr wrap="square" rtlCol="0">
            <a:spAutoFit/>
          </a:bodyPr>
          <a:lstStyle/>
          <a:p>
            <a:pPr algn="just">
              <a:lnSpc>
                <a:spcPct val="150000"/>
              </a:lnSpc>
            </a:pPr>
            <a:r>
              <a:rPr lang="en-US" sz="3200" dirty="0" smtClean="0">
                <a:latin typeface="Garamond" panose="02020404030301010803" pitchFamily="18" charset="0"/>
              </a:rPr>
              <a:t>Restore the Simple Project for Parsing</a:t>
            </a:r>
          </a:p>
          <a:p>
            <a:pPr algn="just">
              <a:lnSpc>
                <a:spcPct val="150000"/>
              </a:lnSpc>
            </a:pPr>
            <a:r>
              <a:rPr lang="en-US" sz="3200" b="1" dirty="0" smtClean="0">
                <a:latin typeface="Garamond" panose="02020404030301010803" pitchFamily="18" charset="0"/>
              </a:rPr>
              <a:t>Add entries</a:t>
            </a:r>
            <a:r>
              <a:rPr lang="en-US" sz="3200" dirty="0" smtClean="0">
                <a:latin typeface="Garamond" panose="02020404030301010803" pitchFamily="18" charset="0"/>
              </a:rPr>
              <a:t> in the lexicon</a:t>
            </a:r>
          </a:p>
          <a:p>
            <a:pPr algn="just">
              <a:lnSpc>
                <a:spcPct val="150000"/>
              </a:lnSpc>
            </a:pPr>
            <a:r>
              <a:rPr lang="en-US" sz="3200" dirty="0" smtClean="0">
                <a:latin typeface="Garamond" panose="02020404030301010803" pitchFamily="18" charset="0"/>
              </a:rPr>
              <a:t>Enter and </a:t>
            </a:r>
            <a:r>
              <a:rPr lang="en-US" sz="3200" b="1" dirty="0" smtClean="0">
                <a:latin typeface="Garamond" panose="02020404030301010803" pitchFamily="18" charset="0"/>
              </a:rPr>
              <a:t>Parse Words in text</a:t>
            </a:r>
          </a:p>
          <a:p>
            <a:pPr algn="just">
              <a:lnSpc>
                <a:spcPct val="150000"/>
              </a:lnSpc>
            </a:pPr>
            <a:r>
              <a:rPr lang="en-US" sz="3200" dirty="0" smtClean="0">
                <a:latin typeface="Garamond" panose="02020404030301010803" pitchFamily="18" charset="0"/>
              </a:rPr>
              <a:t>Use the </a:t>
            </a:r>
            <a:r>
              <a:rPr lang="en-US" sz="3200" b="1" dirty="0" smtClean="0">
                <a:latin typeface="Garamond" panose="02020404030301010803" pitchFamily="18" charset="0"/>
              </a:rPr>
              <a:t>Try a Word </a:t>
            </a:r>
            <a:r>
              <a:rPr lang="en-US" sz="3200" dirty="0" smtClean="0">
                <a:latin typeface="Garamond" panose="02020404030301010803" pitchFamily="18" charset="0"/>
              </a:rPr>
              <a:t>feature</a:t>
            </a:r>
          </a:p>
          <a:p>
            <a:pPr algn="just">
              <a:lnSpc>
                <a:spcPct val="150000"/>
              </a:lnSpc>
            </a:pPr>
            <a:r>
              <a:rPr lang="en-US" sz="3200" dirty="0" smtClean="0">
                <a:latin typeface="Garamond" panose="02020404030301010803" pitchFamily="18" charset="0"/>
              </a:rPr>
              <a:t>Using the </a:t>
            </a:r>
            <a:r>
              <a:rPr lang="en-US" sz="3200" b="1" dirty="0" smtClean="0">
                <a:latin typeface="Garamond" panose="02020404030301010803" pitchFamily="18" charset="0"/>
              </a:rPr>
              <a:t>Word Analysis </a:t>
            </a:r>
            <a:r>
              <a:rPr lang="en-US" sz="3200" dirty="0" smtClean="0">
                <a:latin typeface="Garamond" panose="02020404030301010803" pitchFamily="18" charset="0"/>
              </a:rPr>
              <a:t>view </a:t>
            </a:r>
            <a:endParaRPr lang="en-US" sz="3200" dirty="0">
              <a:latin typeface="Garamond" panose="02020404030301010803" pitchFamily="18" charset="0"/>
            </a:endParaRPr>
          </a:p>
        </p:txBody>
      </p:sp>
    </p:spTree>
    <p:extLst>
      <p:ext uri="{BB962C8B-B14F-4D97-AF65-F5344CB8AC3E}">
        <p14:creationId xmlns:p14="http://schemas.microsoft.com/office/powerpoint/2010/main" val="483720470"/>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075"/>
            <a:ext cx="8291513" cy="720725"/>
          </a:xfrm>
        </p:spPr>
        <p:txBody>
          <a:bodyPr/>
          <a:lstStyle/>
          <a:p>
            <a:r>
              <a:rPr lang="en-US" dirty="0" smtClean="0"/>
              <a:t>Learning Outcomes</a:t>
            </a:r>
            <a:endParaRPr lang="en-US" dirty="0"/>
          </a:p>
        </p:txBody>
      </p:sp>
      <p:sp>
        <p:nvSpPr>
          <p:cNvPr id="4" name="TextBox 3"/>
          <p:cNvSpPr txBox="1"/>
          <p:nvPr/>
        </p:nvSpPr>
        <p:spPr>
          <a:xfrm>
            <a:off x="304800" y="1143000"/>
            <a:ext cx="8686800" cy="4524315"/>
          </a:xfrm>
          <a:prstGeom prst="rect">
            <a:avLst/>
          </a:prstGeom>
          <a:noFill/>
        </p:spPr>
        <p:txBody>
          <a:bodyPr wrap="square" rtlCol="0">
            <a:spAutoFit/>
          </a:bodyPr>
          <a:lstStyle/>
          <a:p>
            <a:pPr lvl="0">
              <a:lnSpc>
                <a:spcPct val="150000"/>
              </a:lnSpc>
            </a:pPr>
            <a:r>
              <a:rPr lang="en-US" sz="3200" dirty="0" smtClean="0">
                <a:latin typeface="Garamond" panose="02020404030301010803" pitchFamily="18" charset="0"/>
              </a:rPr>
              <a:t>By the end of the lesson, participants </a:t>
            </a:r>
            <a:r>
              <a:rPr lang="en-US" sz="3200" dirty="0" smtClean="0">
                <a:latin typeface="Garamond" panose="02020404030301010803" pitchFamily="18" charset="0"/>
              </a:rPr>
              <a:t>are </a:t>
            </a:r>
            <a:r>
              <a:rPr lang="en-US" sz="3200" dirty="0" smtClean="0">
                <a:latin typeface="Garamond" panose="02020404030301010803" pitchFamily="18" charset="0"/>
              </a:rPr>
              <a:t>able to</a:t>
            </a:r>
            <a:r>
              <a:rPr lang="en-US" sz="3200" dirty="0" smtClean="0">
                <a:latin typeface="Garamond" panose="02020404030301010803" pitchFamily="18" charset="0"/>
              </a:rPr>
              <a:t>:</a:t>
            </a:r>
            <a:endParaRPr lang="en-US" sz="3200" dirty="0" smtClean="0">
              <a:latin typeface="Garamond" panose="02020404030301010803" pitchFamily="18" charset="0"/>
            </a:endParaRP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Add Words into the lexicon </a:t>
            </a: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Use </a:t>
            </a:r>
            <a:r>
              <a:rPr lang="en-US" sz="3200" dirty="0">
                <a:latin typeface="Garamond" panose="02020404030301010803" pitchFamily="18" charset="0"/>
              </a:rPr>
              <a:t>the </a:t>
            </a:r>
            <a:r>
              <a:rPr lang="en-US" sz="3200" dirty="0" smtClean="0">
                <a:latin typeface="Garamond" panose="02020404030301010803" pitchFamily="18" charset="0"/>
              </a:rPr>
              <a:t>morphological parser </a:t>
            </a:r>
            <a:r>
              <a:rPr lang="en-US" sz="3200" dirty="0">
                <a:latin typeface="Garamond" panose="02020404030301010803" pitchFamily="18" charset="0"/>
              </a:rPr>
              <a:t>to parse </a:t>
            </a:r>
            <a:r>
              <a:rPr lang="en-US" sz="3200" dirty="0" smtClean="0">
                <a:latin typeface="Garamond" panose="02020404030301010803" pitchFamily="18" charset="0"/>
              </a:rPr>
              <a:t>words.</a:t>
            </a:r>
            <a:endParaRPr lang="en-US" sz="3200" dirty="0">
              <a:latin typeface="Garamond" panose="02020404030301010803" pitchFamily="18" charset="0"/>
            </a:endParaRP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Use a parser to check for a given word (Ty a word)</a:t>
            </a:r>
            <a:endParaRPr lang="en-US" sz="3200" dirty="0">
              <a:latin typeface="Garamond" panose="02020404030301010803" pitchFamily="18" charset="0"/>
            </a:endParaRPr>
          </a:p>
          <a:p>
            <a:pPr marL="457200" indent="-457200">
              <a:lnSpc>
                <a:spcPct val="150000"/>
              </a:lnSpc>
              <a:buFont typeface="Wingdings" panose="05000000000000000000" pitchFamily="2" charset="2"/>
              <a:buChar char="ü"/>
            </a:pPr>
            <a:r>
              <a:rPr lang="en-US" sz="3200" dirty="0" smtClean="0">
                <a:latin typeface="Garamond" panose="02020404030301010803" pitchFamily="18" charset="0"/>
              </a:rPr>
              <a:t>Approve and assign analysis using the word </a:t>
            </a:r>
            <a:r>
              <a:rPr lang="en-US" sz="3200" dirty="0">
                <a:latin typeface="Garamond" panose="02020404030301010803" pitchFamily="18" charset="0"/>
              </a:rPr>
              <a:t>analysis </a:t>
            </a:r>
            <a:r>
              <a:rPr lang="en-US" sz="3200" dirty="0" smtClean="0">
                <a:latin typeface="Garamond" panose="02020404030301010803" pitchFamily="18" charset="0"/>
              </a:rPr>
              <a:t>feature</a:t>
            </a:r>
            <a:r>
              <a:rPr lang="en-US" sz="3200" dirty="0" smtClean="0">
                <a:latin typeface="Garamond" panose="02020404030301010803" pitchFamily="18" charset="0"/>
              </a:rPr>
              <a:t>.</a:t>
            </a:r>
            <a:endParaRPr lang="en-US" sz="3200" dirty="0" smtClean="0">
              <a:latin typeface="Garamond" panose="02020404030301010803" pitchFamily="18" charset="0"/>
            </a:endParaRPr>
          </a:p>
        </p:txBody>
      </p:sp>
    </p:spTree>
    <p:extLst>
      <p:ext uri="{BB962C8B-B14F-4D97-AF65-F5344CB8AC3E}">
        <p14:creationId xmlns:p14="http://schemas.microsoft.com/office/powerpoint/2010/main" val="124766449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60350"/>
            <a:ext cx="8291513" cy="4616450"/>
          </a:xfrm>
        </p:spPr>
        <p:txBody>
          <a:bodyPr/>
          <a:lstStyle/>
          <a:p>
            <a:r>
              <a:rPr lang="en-US" altLang="en-US" dirty="0" smtClean="0"/>
              <a:t>Thank you!</a:t>
            </a:r>
            <a:br>
              <a:rPr lang="en-US" altLang="en-US" dirty="0" smtClean="0"/>
            </a:br>
            <a:r>
              <a:rPr lang="en-US" altLang="en-US" dirty="0" smtClean="0"/>
              <a:t/>
            </a:r>
            <a:br>
              <a:rPr lang="en-US" altLang="en-US" dirty="0" smtClean="0"/>
            </a:br>
            <a:r>
              <a:rPr lang="en-US" altLang="en-US" dirty="0" smtClean="0"/>
              <a:t>What Questions do you have?</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075"/>
            <a:ext cx="8291513" cy="720725"/>
          </a:xfrm>
        </p:spPr>
        <p:txBody>
          <a:bodyPr/>
          <a:lstStyle/>
          <a:p>
            <a:r>
              <a:rPr lang="en-US" dirty="0" smtClean="0"/>
              <a:t>Objectives</a:t>
            </a:r>
            <a:endParaRPr lang="en-US" dirty="0"/>
          </a:p>
        </p:txBody>
      </p:sp>
      <p:sp>
        <p:nvSpPr>
          <p:cNvPr id="4" name="TextBox 3"/>
          <p:cNvSpPr txBox="1"/>
          <p:nvPr/>
        </p:nvSpPr>
        <p:spPr>
          <a:xfrm>
            <a:off x="304800" y="1066800"/>
            <a:ext cx="8686800" cy="4524315"/>
          </a:xfrm>
          <a:prstGeom prst="rect">
            <a:avLst/>
          </a:prstGeom>
          <a:noFill/>
        </p:spPr>
        <p:txBody>
          <a:bodyPr wrap="square" rtlCol="0">
            <a:spAutoFit/>
          </a:bodyPr>
          <a:lstStyle/>
          <a:p>
            <a:pPr lvl="0">
              <a:lnSpc>
                <a:spcPct val="150000"/>
              </a:lnSpc>
            </a:pPr>
            <a:r>
              <a:rPr lang="en-US" sz="3200" dirty="0" smtClean="0">
                <a:latin typeface="Garamond" panose="02020404030301010803" pitchFamily="18" charset="0"/>
              </a:rPr>
              <a:t>By the end of the lesson, participants will be able to:</a:t>
            </a: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Add words into the lexicon (Session 1 review) </a:t>
            </a: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Use </a:t>
            </a:r>
            <a:r>
              <a:rPr lang="en-US" sz="3200" dirty="0">
                <a:latin typeface="Garamond" panose="02020404030301010803" pitchFamily="18" charset="0"/>
              </a:rPr>
              <a:t>the </a:t>
            </a:r>
            <a:r>
              <a:rPr lang="en-US" sz="3200" dirty="0" smtClean="0">
                <a:latin typeface="Garamond" panose="02020404030301010803" pitchFamily="18" charset="0"/>
              </a:rPr>
              <a:t>morphological parser </a:t>
            </a:r>
            <a:r>
              <a:rPr lang="en-US" sz="3200" dirty="0">
                <a:latin typeface="Garamond" panose="02020404030301010803" pitchFamily="18" charset="0"/>
              </a:rPr>
              <a:t>to parse </a:t>
            </a:r>
            <a:r>
              <a:rPr lang="en-US" sz="3200" dirty="0" smtClean="0">
                <a:latin typeface="Garamond" panose="02020404030301010803" pitchFamily="18" charset="0"/>
              </a:rPr>
              <a:t>words.</a:t>
            </a:r>
            <a:endParaRPr lang="en-US" sz="3200" dirty="0">
              <a:latin typeface="Garamond" panose="02020404030301010803" pitchFamily="18" charset="0"/>
            </a:endParaRPr>
          </a:p>
          <a:p>
            <a:pPr marL="457200" lvl="0" indent="-457200">
              <a:lnSpc>
                <a:spcPct val="150000"/>
              </a:lnSpc>
              <a:buFont typeface="Wingdings" panose="05000000000000000000" pitchFamily="2" charset="2"/>
              <a:buChar char="ü"/>
            </a:pPr>
            <a:r>
              <a:rPr lang="en-US" sz="3200" dirty="0" smtClean="0">
                <a:latin typeface="Garamond" panose="02020404030301010803" pitchFamily="18" charset="0"/>
              </a:rPr>
              <a:t>Use a parser to check for a given word (Ty a word)</a:t>
            </a:r>
            <a:endParaRPr lang="en-US" sz="3200" dirty="0">
              <a:latin typeface="Garamond" panose="02020404030301010803" pitchFamily="18" charset="0"/>
            </a:endParaRPr>
          </a:p>
          <a:p>
            <a:pPr marL="457200" indent="-457200">
              <a:lnSpc>
                <a:spcPct val="150000"/>
              </a:lnSpc>
              <a:buFont typeface="Wingdings" panose="05000000000000000000" pitchFamily="2" charset="2"/>
              <a:buChar char="ü"/>
            </a:pPr>
            <a:r>
              <a:rPr lang="en-US" sz="3200" dirty="0" smtClean="0">
                <a:latin typeface="Garamond" panose="02020404030301010803" pitchFamily="18" charset="0"/>
              </a:rPr>
              <a:t>Approve and assign analysis using the word </a:t>
            </a:r>
            <a:r>
              <a:rPr lang="en-US" sz="3200" dirty="0">
                <a:latin typeface="Garamond" panose="02020404030301010803" pitchFamily="18" charset="0"/>
              </a:rPr>
              <a:t>analysis </a:t>
            </a:r>
            <a:r>
              <a:rPr lang="en-US" sz="3200" dirty="0" smtClean="0">
                <a:latin typeface="Garamond" panose="02020404030301010803" pitchFamily="18" charset="0"/>
              </a:rPr>
              <a:t>feature</a:t>
            </a:r>
            <a:r>
              <a:rPr lang="en-US" sz="3200" dirty="0" smtClean="0">
                <a:latin typeface="Garamond" panose="02020404030301010803" pitchFamily="18" charset="0"/>
              </a:rPr>
              <a:t>.</a:t>
            </a:r>
            <a:endParaRPr lang="en-US" sz="3200" dirty="0" smtClean="0">
              <a:latin typeface="Garamond" panose="02020404030301010803" pitchFamily="18" charset="0"/>
            </a:endParaRPr>
          </a:p>
        </p:txBody>
      </p:sp>
    </p:spTree>
    <p:extLst>
      <p:ext uri="{BB962C8B-B14F-4D97-AF65-F5344CB8AC3E}">
        <p14:creationId xmlns:p14="http://schemas.microsoft.com/office/powerpoint/2010/main" val="967511657"/>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Morphological Parsing</a:t>
            </a:r>
            <a:endParaRPr lang="en-US" dirty="0"/>
          </a:p>
        </p:txBody>
      </p:sp>
      <p:sp>
        <p:nvSpPr>
          <p:cNvPr id="4" name="TextBox 3"/>
          <p:cNvSpPr txBox="1"/>
          <p:nvPr/>
        </p:nvSpPr>
        <p:spPr>
          <a:xfrm>
            <a:off x="685800" y="1295400"/>
            <a:ext cx="7620001" cy="4031873"/>
          </a:xfrm>
          <a:prstGeom prst="rect">
            <a:avLst/>
          </a:prstGeom>
          <a:noFill/>
        </p:spPr>
        <p:txBody>
          <a:bodyPr wrap="square" rtlCol="0">
            <a:spAutoFit/>
          </a:bodyPr>
          <a:lstStyle/>
          <a:p>
            <a:pPr algn="just"/>
            <a:r>
              <a:rPr lang="en-US" sz="3200" dirty="0">
                <a:latin typeface="Garamond" panose="02020404030301010803" pitchFamily="18" charset="0"/>
              </a:rPr>
              <a:t>Morphology is the study of word forms. Morphological parsers are computational tools that automatically produce a morphological analysis for a given word form. Such tools have proven to be quite useful as spelling checkers, as morphological grammar checkers, in producing interlinear text and in adaptation of a text from one related language to another.</a:t>
            </a:r>
          </a:p>
        </p:txBody>
      </p:sp>
    </p:spTree>
    <p:extLst>
      <p:ext uri="{BB962C8B-B14F-4D97-AF65-F5344CB8AC3E}">
        <p14:creationId xmlns:p14="http://schemas.microsoft.com/office/powerpoint/2010/main" val="1175496408"/>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91513" cy="720725"/>
          </a:xfrm>
        </p:spPr>
        <p:txBody>
          <a:bodyPr/>
          <a:lstStyle/>
          <a:p>
            <a:r>
              <a:rPr lang="en-US" dirty="0" smtClean="0"/>
              <a:t>Parser</a:t>
            </a:r>
            <a:endParaRPr lang="en-US" dirty="0"/>
          </a:p>
        </p:txBody>
      </p:sp>
      <p:sp>
        <p:nvSpPr>
          <p:cNvPr id="4" name="TextBox 3"/>
          <p:cNvSpPr txBox="1"/>
          <p:nvPr/>
        </p:nvSpPr>
        <p:spPr>
          <a:xfrm>
            <a:off x="685800" y="1295400"/>
            <a:ext cx="7620001" cy="3716146"/>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The parser is a tool built into </a:t>
            </a:r>
            <a:r>
              <a:rPr lang="en-US" sz="3200" dirty="0" err="1">
                <a:latin typeface="Garamond" panose="02020404030301010803" pitchFamily="18" charset="0"/>
              </a:rPr>
              <a:t>FLEx</a:t>
            </a:r>
            <a:r>
              <a:rPr lang="en-US" sz="3200" dirty="0">
                <a:latin typeface="Garamond" panose="02020404030301010803" pitchFamily="18" charset="0"/>
              </a:rPr>
              <a:t> and it can be used to parse a single word, a single text or </a:t>
            </a:r>
            <a:r>
              <a:rPr lang="en-US" sz="3200" dirty="0" smtClean="0">
                <a:latin typeface="Garamond" panose="02020404030301010803" pitchFamily="18" charset="0"/>
              </a:rPr>
              <a:t>all words </a:t>
            </a:r>
            <a:r>
              <a:rPr lang="en-US" sz="3200" dirty="0">
                <a:latin typeface="Garamond" panose="02020404030301010803" pitchFamily="18" charset="0"/>
              </a:rPr>
              <a:t>in all texts. It runs as a background process in </a:t>
            </a:r>
            <a:r>
              <a:rPr lang="en-US" sz="3200" dirty="0" err="1">
                <a:latin typeface="Garamond" panose="02020404030301010803" pitchFamily="18" charset="0"/>
              </a:rPr>
              <a:t>FLEx</a:t>
            </a:r>
            <a:r>
              <a:rPr lang="en-US" sz="3200" dirty="0">
                <a:latin typeface="Garamond" panose="02020404030301010803" pitchFamily="18" charset="0"/>
              </a:rPr>
              <a:t> so it does not mean you have to </a:t>
            </a:r>
            <a:r>
              <a:rPr lang="en-US" sz="3200" dirty="0" smtClean="0">
                <a:latin typeface="Garamond" panose="02020404030301010803" pitchFamily="18" charset="0"/>
              </a:rPr>
              <a:t>stop working </a:t>
            </a:r>
            <a:r>
              <a:rPr lang="en-US" sz="3200" dirty="0">
                <a:latin typeface="Garamond" panose="02020404030301010803" pitchFamily="18" charset="0"/>
              </a:rPr>
              <a:t>in other parts of the tool.</a:t>
            </a:r>
          </a:p>
        </p:txBody>
      </p:sp>
    </p:spTree>
    <p:extLst>
      <p:ext uri="{BB962C8B-B14F-4D97-AF65-F5344CB8AC3E}">
        <p14:creationId xmlns:p14="http://schemas.microsoft.com/office/powerpoint/2010/main" val="2270855545"/>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91513" cy="720725"/>
          </a:xfrm>
        </p:spPr>
        <p:txBody>
          <a:bodyPr/>
          <a:lstStyle/>
          <a:p>
            <a:r>
              <a:rPr lang="en-US" dirty="0" smtClean="0"/>
              <a:t>Parser (cont.)</a:t>
            </a:r>
            <a:endParaRPr lang="en-US" dirty="0"/>
          </a:p>
        </p:txBody>
      </p:sp>
      <p:sp>
        <p:nvSpPr>
          <p:cNvPr id="4" name="TextBox 3"/>
          <p:cNvSpPr txBox="1"/>
          <p:nvPr/>
        </p:nvSpPr>
        <p:spPr>
          <a:xfrm>
            <a:off x="792955" y="1163595"/>
            <a:ext cx="7620001" cy="4524315"/>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A Parser will make suggestions </a:t>
            </a:r>
            <a:r>
              <a:rPr lang="en-US" sz="3200" dirty="0" smtClean="0">
                <a:latin typeface="Garamond" panose="02020404030301010803" pitchFamily="18" charset="0"/>
              </a:rPr>
              <a:t>as to how </a:t>
            </a:r>
            <a:r>
              <a:rPr lang="en-US" sz="3200" dirty="0">
                <a:latin typeface="Garamond" panose="02020404030301010803" pitchFamily="18" charset="0"/>
              </a:rPr>
              <a:t>a word could be </a:t>
            </a:r>
            <a:r>
              <a:rPr lang="en-US" sz="3200" dirty="0" smtClean="0">
                <a:latin typeface="Garamond" panose="02020404030301010803" pitchFamily="18" charset="0"/>
              </a:rPr>
              <a:t>parsed </a:t>
            </a:r>
            <a:r>
              <a:rPr lang="en-US" sz="3200" dirty="0">
                <a:latin typeface="Garamond" panose="02020404030301010803" pitchFamily="18" charset="0"/>
              </a:rPr>
              <a:t>into its components based upon morpheme entries in the </a:t>
            </a:r>
            <a:r>
              <a:rPr lang="en-US" sz="3200" dirty="0" smtClean="0">
                <a:latin typeface="Garamond" panose="02020404030301010803" pitchFamily="18" charset="0"/>
              </a:rPr>
              <a:t>lexicon and other facts in the grammar area. </a:t>
            </a:r>
          </a:p>
          <a:p>
            <a:pPr algn="just">
              <a:lnSpc>
                <a:spcPct val="150000"/>
              </a:lnSpc>
            </a:pPr>
            <a:r>
              <a:rPr lang="en-US" sz="3200" dirty="0">
                <a:latin typeface="Garamond" panose="02020404030301010803" pitchFamily="18" charset="0"/>
              </a:rPr>
              <a:t>The Morphological parser is controlled by options in the parser menu. </a:t>
            </a:r>
          </a:p>
        </p:txBody>
      </p:sp>
    </p:spTree>
    <p:extLst>
      <p:ext uri="{BB962C8B-B14F-4D97-AF65-F5344CB8AC3E}">
        <p14:creationId xmlns:p14="http://schemas.microsoft.com/office/powerpoint/2010/main" val="3146971844"/>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91513" cy="720725"/>
          </a:xfrm>
        </p:spPr>
        <p:txBody>
          <a:bodyPr/>
          <a:lstStyle/>
          <a:p>
            <a:r>
              <a:rPr lang="en-US" dirty="0" smtClean="0"/>
              <a:t>Parser (cont.)</a:t>
            </a:r>
            <a:endParaRPr lang="en-US" dirty="0"/>
          </a:p>
        </p:txBody>
      </p:sp>
      <p:sp>
        <p:nvSpPr>
          <p:cNvPr id="4" name="TextBox 3"/>
          <p:cNvSpPr txBox="1"/>
          <p:nvPr/>
        </p:nvSpPr>
        <p:spPr>
          <a:xfrm>
            <a:off x="685800" y="1219200"/>
            <a:ext cx="7620001" cy="4454809"/>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If you don't use the parser, you will still see the analysis that you have created previously suggested to you in new context highlighted in blue. These blue suggestions are limited to words you have </a:t>
            </a:r>
            <a:r>
              <a:rPr lang="en-US" sz="3200" dirty="0" smtClean="0">
                <a:latin typeface="Garamond" panose="02020404030301010803" pitchFamily="18" charset="0"/>
              </a:rPr>
              <a:t>analyzed </a:t>
            </a:r>
            <a:r>
              <a:rPr lang="en-US" sz="3200" dirty="0">
                <a:latin typeface="Garamond" panose="02020404030301010803" pitchFamily="18" charset="0"/>
              </a:rPr>
              <a:t>previously or that have 100% matches in the lexicon. </a:t>
            </a:r>
          </a:p>
        </p:txBody>
      </p:sp>
    </p:spTree>
    <p:extLst>
      <p:ext uri="{BB962C8B-B14F-4D97-AF65-F5344CB8AC3E}">
        <p14:creationId xmlns:p14="http://schemas.microsoft.com/office/powerpoint/2010/main" val="1171458337"/>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91513" cy="720725"/>
          </a:xfrm>
        </p:spPr>
        <p:txBody>
          <a:bodyPr/>
          <a:lstStyle/>
          <a:p>
            <a:r>
              <a:rPr lang="en-US" dirty="0" smtClean="0"/>
              <a:t>Parser (cont.)</a:t>
            </a:r>
            <a:endParaRPr lang="en-US" dirty="0"/>
          </a:p>
        </p:txBody>
      </p:sp>
      <p:sp>
        <p:nvSpPr>
          <p:cNvPr id="4" name="TextBox 3"/>
          <p:cNvSpPr txBox="1"/>
          <p:nvPr/>
        </p:nvSpPr>
        <p:spPr>
          <a:xfrm>
            <a:off x="685800" y="1746918"/>
            <a:ext cx="7620001" cy="2308324"/>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The parser can only make a suggestion if it finds the morphemes in the lexicon and the grammar rules allow them to </a:t>
            </a:r>
            <a:r>
              <a:rPr lang="en-US" sz="3200" dirty="0" smtClean="0">
                <a:latin typeface="Garamond" panose="02020404030301010803" pitchFamily="18" charset="0"/>
              </a:rPr>
              <a:t>occur </a:t>
            </a:r>
            <a:r>
              <a:rPr lang="en-US" sz="3200" dirty="0">
                <a:latin typeface="Garamond" panose="02020404030301010803" pitchFamily="18" charset="0"/>
              </a:rPr>
              <a:t>in a word. </a:t>
            </a:r>
          </a:p>
        </p:txBody>
      </p:sp>
    </p:spTree>
    <p:extLst>
      <p:ext uri="{BB962C8B-B14F-4D97-AF65-F5344CB8AC3E}">
        <p14:creationId xmlns:p14="http://schemas.microsoft.com/office/powerpoint/2010/main" val="1298347882"/>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291513" cy="720725"/>
          </a:xfrm>
        </p:spPr>
        <p:txBody>
          <a:bodyPr/>
          <a:lstStyle/>
          <a:p>
            <a:r>
              <a:rPr lang="en-US" dirty="0" smtClean="0"/>
              <a:t>Parser (cont.)</a:t>
            </a:r>
            <a:endParaRPr lang="en-US" dirty="0"/>
          </a:p>
        </p:txBody>
      </p:sp>
      <p:sp>
        <p:nvSpPr>
          <p:cNvPr id="4" name="TextBox 3"/>
          <p:cNvSpPr txBox="1"/>
          <p:nvPr/>
        </p:nvSpPr>
        <p:spPr>
          <a:xfrm>
            <a:off x="685800" y="1746918"/>
            <a:ext cx="7620001" cy="2308324"/>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A morphological parser can attempt to suggest an </a:t>
            </a:r>
            <a:r>
              <a:rPr lang="en-US" sz="3200" dirty="0" smtClean="0">
                <a:latin typeface="Garamond" panose="02020404030301010803" pitchFamily="18" charset="0"/>
              </a:rPr>
              <a:t>analysis </a:t>
            </a:r>
            <a:r>
              <a:rPr lang="en-US" sz="3200" dirty="0">
                <a:latin typeface="Garamond" panose="02020404030301010803" pitchFamily="18" charset="0"/>
              </a:rPr>
              <a:t>for new words because it can make use of other </a:t>
            </a:r>
            <a:r>
              <a:rPr lang="en-US" sz="3200" dirty="0" smtClean="0">
                <a:latin typeface="Garamond" panose="02020404030301010803" pitchFamily="18" charset="0"/>
              </a:rPr>
              <a:t>morphemes </a:t>
            </a:r>
            <a:r>
              <a:rPr lang="en-US" sz="3200" dirty="0">
                <a:latin typeface="Garamond" panose="02020404030301010803" pitchFamily="18" charset="0"/>
              </a:rPr>
              <a:t>in the lexicon. </a:t>
            </a:r>
          </a:p>
        </p:txBody>
      </p:sp>
    </p:spTree>
    <p:extLst>
      <p:ext uri="{BB962C8B-B14F-4D97-AF65-F5344CB8AC3E}">
        <p14:creationId xmlns:p14="http://schemas.microsoft.com/office/powerpoint/2010/main" val="3770949671"/>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91513" cy="720725"/>
          </a:xfrm>
        </p:spPr>
        <p:txBody>
          <a:bodyPr/>
          <a:lstStyle/>
          <a:p>
            <a:r>
              <a:rPr lang="en-US" dirty="0" smtClean="0"/>
              <a:t>Parser (cont.)</a:t>
            </a:r>
            <a:endParaRPr lang="en-US" dirty="0"/>
          </a:p>
        </p:txBody>
      </p:sp>
      <p:sp>
        <p:nvSpPr>
          <p:cNvPr id="4" name="TextBox 3"/>
          <p:cNvSpPr txBox="1"/>
          <p:nvPr/>
        </p:nvSpPr>
        <p:spPr>
          <a:xfrm>
            <a:off x="469557" y="756821"/>
            <a:ext cx="8279156" cy="5262979"/>
          </a:xfrm>
          <a:prstGeom prst="rect">
            <a:avLst/>
          </a:prstGeom>
          <a:noFill/>
        </p:spPr>
        <p:txBody>
          <a:bodyPr wrap="square" rtlCol="0">
            <a:spAutoFit/>
          </a:bodyPr>
          <a:lstStyle/>
          <a:p>
            <a:pPr algn="just">
              <a:lnSpc>
                <a:spcPct val="150000"/>
              </a:lnSpc>
            </a:pPr>
            <a:r>
              <a:rPr lang="en-US" sz="3200" dirty="0">
                <a:latin typeface="Garamond" panose="02020404030301010803" pitchFamily="18" charset="0"/>
              </a:rPr>
              <a:t>The screen doesn't update automatically so you can </a:t>
            </a:r>
            <a:r>
              <a:rPr lang="en-US" sz="3200" dirty="0" smtClean="0">
                <a:latin typeface="Garamond" panose="02020404030301010803" pitchFamily="18" charset="0"/>
              </a:rPr>
              <a:t>follow the </a:t>
            </a:r>
            <a:r>
              <a:rPr lang="en-US" sz="3200" dirty="0">
                <a:latin typeface="Garamond" panose="02020404030301010803" pitchFamily="18" charset="0"/>
              </a:rPr>
              <a:t>progress of the parser </a:t>
            </a:r>
            <a:r>
              <a:rPr lang="en-US" sz="3200" dirty="0" smtClean="0">
                <a:latin typeface="Garamond" panose="02020404030301010803" pitchFamily="18" charset="0"/>
              </a:rPr>
              <a:t>in </a:t>
            </a:r>
            <a:r>
              <a:rPr lang="en-US" sz="3200" dirty="0">
                <a:latin typeface="Garamond" panose="02020404030301010803" pitchFamily="18" charset="0"/>
              </a:rPr>
              <a:t>the status bar of the </a:t>
            </a:r>
            <a:r>
              <a:rPr lang="en-US" sz="3200" dirty="0" err="1">
                <a:latin typeface="Garamond" panose="02020404030301010803" pitchFamily="18" charset="0"/>
              </a:rPr>
              <a:t>FLEx</a:t>
            </a:r>
            <a:r>
              <a:rPr lang="en-US" sz="3200" dirty="0">
                <a:latin typeface="Garamond" panose="02020404030301010803" pitchFamily="18" charset="0"/>
              </a:rPr>
              <a:t> program window. </a:t>
            </a:r>
            <a:endParaRPr lang="en-US" sz="3200" dirty="0" smtClean="0">
              <a:latin typeface="Garamond" panose="02020404030301010803" pitchFamily="18" charset="0"/>
            </a:endParaRPr>
          </a:p>
          <a:p>
            <a:pPr algn="just">
              <a:lnSpc>
                <a:spcPct val="150000"/>
              </a:lnSpc>
            </a:pPr>
            <a:r>
              <a:rPr lang="en-US" sz="3200" dirty="0">
                <a:latin typeface="Garamond" panose="02020404030301010803" pitchFamily="18" charset="0"/>
              </a:rPr>
              <a:t>Parser suggestions </a:t>
            </a:r>
            <a:r>
              <a:rPr lang="en-US" sz="3200" dirty="0" smtClean="0">
                <a:latin typeface="Garamond" panose="02020404030301010803" pitchFamily="18" charset="0"/>
              </a:rPr>
              <a:t>do not </a:t>
            </a:r>
            <a:r>
              <a:rPr lang="en-US" sz="3200" dirty="0">
                <a:latin typeface="Garamond" panose="02020404030301010803" pitchFamily="18" charset="0"/>
              </a:rPr>
              <a:t>include a word gloss or a word category. We can </a:t>
            </a:r>
            <a:r>
              <a:rPr lang="en-US" sz="3200" dirty="0" smtClean="0">
                <a:latin typeface="Garamond" panose="02020404030301010803" pitchFamily="18" charset="0"/>
              </a:rPr>
              <a:t>however edit </a:t>
            </a:r>
            <a:r>
              <a:rPr lang="en-US" sz="3200" dirty="0">
                <a:latin typeface="Garamond" panose="02020404030301010803" pitchFamily="18" charset="0"/>
              </a:rPr>
              <a:t>these words to add the word gloss and word category and </a:t>
            </a:r>
            <a:r>
              <a:rPr lang="en-US" sz="3200" dirty="0" smtClean="0">
                <a:latin typeface="Garamond" panose="02020404030301010803" pitchFamily="18" charset="0"/>
              </a:rPr>
              <a:t>then </a:t>
            </a:r>
            <a:r>
              <a:rPr lang="en-US" sz="3200" dirty="0">
                <a:latin typeface="Garamond" panose="02020404030301010803" pitchFamily="18" charset="0"/>
              </a:rPr>
              <a:t>approve </a:t>
            </a:r>
            <a:r>
              <a:rPr lang="en-US" sz="3200" dirty="0" smtClean="0">
                <a:latin typeface="Garamond" panose="02020404030301010803" pitchFamily="18" charset="0"/>
              </a:rPr>
              <a:t>them. </a:t>
            </a:r>
            <a:endParaRPr lang="en-US" sz="3200" dirty="0">
              <a:latin typeface="Garamond" panose="02020404030301010803" pitchFamily="18" charset="0"/>
            </a:endParaRPr>
          </a:p>
        </p:txBody>
      </p:sp>
    </p:spTree>
    <p:extLst>
      <p:ext uri="{BB962C8B-B14F-4D97-AF65-F5344CB8AC3E}">
        <p14:creationId xmlns:p14="http://schemas.microsoft.com/office/powerpoint/2010/main" val="964923930"/>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CABTAL Template - Purple">
  <a:themeElements>
    <a:clrScheme name="Custom 3">
      <a:dk1>
        <a:sysClr val="windowText" lastClr="000000"/>
      </a:dk1>
      <a:lt1>
        <a:sysClr val="window" lastClr="FFFFFF"/>
      </a:lt1>
      <a:dk2>
        <a:srgbClr val="1F497D"/>
      </a:dk2>
      <a:lt2>
        <a:srgbClr val="EEECE1"/>
      </a:lt2>
      <a:accent1>
        <a:srgbClr val="8064A2"/>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15837</TotalTime>
  <Words>688</Words>
  <Application>Microsoft Office PowerPoint</Application>
  <PresentationFormat>On-screen Show (4:3)</PresentationFormat>
  <Paragraphs>60</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Andika</vt:lpstr>
      <vt:lpstr>Arial</vt:lpstr>
      <vt:lpstr>Calibri</vt:lpstr>
      <vt:lpstr>Garamond</vt:lpstr>
      <vt:lpstr>Wingdings</vt:lpstr>
      <vt:lpstr>CABTAL Template - Purple</vt:lpstr>
      <vt:lpstr>FLEx Session 7   Morphological Parser</vt:lpstr>
      <vt:lpstr>Objectives</vt:lpstr>
      <vt:lpstr>Morphological Parsing</vt:lpstr>
      <vt:lpstr>Parser</vt:lpstr>
      <vt:lpstr>Parser (cont.)</vt:lpstr>
      <vt:lpstr>Parser (cont.)</vt:lpstr>
      <vt:lpstr>Parser (cont.)</vt:lpstr>
      <vt:lpstr>Parser (cont.)</vt:lpstr>
      <vt:lpstr>Parser (cont.)</vt:lpstr>
      <vt:lpstr>Parser Summary</vt:lpstr>
      <vt:lpstr>Parser Videos</vt:lpstr>
      <vt:lpstr>Learning tasks</vt:lpstr>
      <vt:lpstr>Learning Outcomes</vt:lpstr>
      <vt:lpstr>Thank you!  What Questions do you have?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Technology Consultant</dc:title>
  <dc:creator>Frans Barah</dc:creator>
  <cp:lastModifiedBy>Frans Barah</cp:lastModifiedBy>
  <cp:revision>213</cp:revision>
  <cp:lastPrinted>2017-11-13T17:41:20Z</cp:lastPrinted>
  <dcterms:created xsi:type="dcterms:W3CDTF">2015-02-23T10:50:42Z</dcterms:created>
  <dcterms:modified xsi:type="dcterms:W3CDTF">2018-04-24T05:51:51Z</dcterms:modified>
</cp:coreProperties>
</file>