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notesMasterIdLst>
    <p:notesMasterId r:id="rId17"/>
  </p:notesMasterIdLst>
  <p:sldIdLst>
    <p:sldId id="256" r:id="rId2"/>
    <p:sldId id="258" r:id="rId3"/>
    <p:sldId id="261" r:id="rId4"/>
    <p:sldId id="280" r:id="rId5"/>
    <p:sldId id="263" r:id="rId6"/>
    <p:sldId id="287" r:id="rId7"/>
    <p:sldId id="281" r:id="rId8"/>
    <p:sldId id="282" r:id="rId9"/>
    <p:sldId id="283" r:id="rId10"/>
    <p:sldId id="284" r:id="rId11"/>
    <p:sldId id="285" r:id="rId12"/>
    <p:sldId id="286" r:id="rId13"/>
    <p:sldId id="279" r:id="rId14"/>
    <p:sldId id="270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5" autoAdjust="0"/>
    <p:restoredTop sz="86355" autoAdjust="0"/>
  </p:normalViewPr>
  <p:slideViewPr>
    <p:cSldViewPr snapToGrid="0" showGuides="1">
      <p:cViewPr varScale="1">
        <p:scale>
          <a:sx n="54" d="100"/>
          <a:sy n="54" d="100"/>
        </p:scale>
        <p:origin x="438" y="66"/>
      </p:cViewPr>
      <p:guideLst/>
    </p:cSldViewPr>
  </p:slideViewPr>
  <p:outlineViewPr>
    <p:cViewPr>
      <p:scale>
        <a:sx n="33" d="100"/>
        <a:sy n="33" d="100"/>
      </p:scale>
      <p:origin x="0" y="-5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A4C8C-1AA1-4D38-8387-E7DF7115738C}" type="datetimeFigureOut">
              <a:rPr lang="en-AU" smtClean="0"/>
              <a:t>10/03/2019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F097D-0B5A-416C-BDD7-6B3A7CCC95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1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Jargon</a:t>
            </a:r>
            <a:r>
              <a:rPr lang="en-US" baseline="0" dirty="0" smtClean="0"/>
              <a:t> term in SIL – new members identified as possible consultants get a translation consultant growth plan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F097D-0B5A-416C-BDD7-6B3A7CCC95DF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5580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3/10/2019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9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2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838200"/>
            <a:ext cx="18478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838200"/>
            <a:ext cx="53911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94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3/10/2019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792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3/10/2019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07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189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pPr/>
              <a:t>3/10/2019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65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54494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9721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8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59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234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34D819-9F07-4261-B09B-9E467E5D900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32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8382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1" charset="-128"/>
              </a:defRPr>
            </a:lvl1pPr>
          </a:lstStyle>
          <a:p>
            <a:fld id="{9334D819-9F07-4261-B09B-9E467E5D9002}" type="datetimeFigureOut">
              <a:rPr lang="en-US" smtClean="0"/>
              <a:pPr/>
              <a:t>3/10/2019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1" charset="-128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1" charset="-128"/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96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26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94" userDrawn="1">
          <p15:clr>
            <a:srgbClr val="F26B43"/>
          </p15:clr>
        </p15:guide>
        <p15:guide id="2" pos="5400" userDrawn="1">
          <p15:clr>
            <a:srgbClr val="F26B43"/>
          </p15:clr>
        </p15:guide>
        <p15:guide id="3" orient="horz" pos="400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5" orient="horz" pos="3720" userDrawn="1">
          <p15:clr>
            <a:srgbClr val="F26B43"/>
          </p15:clr>
        </p15:guide>
        <p15:guide id="6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 smtClean="0"/>
              <a:t>Growth</a:t>
            </a:r>
            <a:br>
              <a:rPr lang="en-US" dirty="0" smtClean="0"/>
            </a:br>
            <a:r>
              <a:rPr lang="en-US" dirty="0" smtClean="0"/>
              <a:t>Plans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sz="3200" dirty="0" smtClean="0"/>
              <a:t>LTCT 2019</a:t>
            </a:r>
            <a:endParaRPr lang="en-AU" sz="3200" dirty="0" smtClean="0"/>
          </a:p>
        </p:txBody>
      </p:sp>
    </p:spTree>
    <p:extLst>
      <p:ext uri="{BB962C8B-B14F-4D97-AF65-F5344CB8AC3E}">
        <p14:creationId xmlns:p14="http://schemas.microsoft.com/office/powerpoint/2010/main" val="108668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41872" y="838200"/>
            <a:ext cx="8402128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77514" y="1828800"/>
            <a:ext cx="7442200" cy="4114800"/>
          </a:xfrm>
        </p:spPr>
        <p:txBody>
          <a:bodyPr/>
          <a:lstStyle/>
          <a:p>
            <a:pPr lvl="0"/>
            <a:r>
              <a:rPr lang="en-US" dirty="0" smtClean="0"/>
              <a:t>Consultant Competency</a:t>
            </a:r>
          </a:p>
          <a:p>
            <a:pPr lvl="1"/>
            <a:r>
              <a:rPr lang="en-US" dirty="0" smtClean="0"/>
              <a:t>Consulting</a:t>
            </a:r>
          </a:p>
          <a:p>
            <a:pPr lvl="1"/>
            <a:r>
              <a:rPr lang="en-US" dirty="0" smtClean="0"/>
              <a:t>Lang, Culture &amp; Teamwork</a:t>
            </a:r>
          </a:p>
          <a:p>
            <a:pPr lvl="1"/>
            <a:r>
              <a:rPr lang="en-US" dirty="0" smtClean="0"/>
              <a:t>Formal Mentoring</a:t>
            </a:r>
          </a:p>
          <a:p>
            <a:pPr lvl="1"/>
            <a:r>
              <a:rPr lang="en-US" dirty="0" smtClean="0"/>
              <a:t>Technology for Consulting</a:t>
            </a:r>
          </a:p>
        </p:txBody>
      </p:sp>
    </p:spTree>
    <p:extLst>
      <p:ext uri="{BB962C8B-B14F-4D97-AF65-F5344CB8AC3E}">
        <p14:creationId xmlns:p14="http://schemas.microsoft.com/office/powerpoint/2010/main" val="96828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2974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Professional Competency</a:t>
            </a:r>
          </a:p>
          <a:p>
            <a:pPr lvl="1"/>
            <a:r>
              <a:rPr lang="en-US" dirty="0" smtClean="0"/>
              <a:t>Networking</a:t>
            </a:r>
          </a:p>
          <a:p>
            <a:pPr lvl="1"/>
            <a:r>
              <a:rPr lang="en-US" dirty="0" smtClean="0"/>
              <a:t>Professional Representation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Entity Participation and Advocacy</a:t>
            </a:r>
          </a:p>
        </p:txBody>
      </p:sp>
    </p:spTree>
    <p:extLst>
      <p:ext uri="{BB962C8B-B14F-4D97-AF65-F5344CB8AC3E}">
        <p14:creationId xmlns:p14="http://schemas.microsoft.com/office/powerpoint/2010/main" val="229206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2974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Education Competency</a:t>
            </a:r>
          </a:p>
          <a:p>
            <a:pPr lvl="1"/>
            <a:r>
              <a:rPr lang="en-US" dirty="0" smtClean="0"/>
              <a:t>Linguistics</a:t>
            </a:r>
          </a:p>
          <a:p>
            <a:pPr lvl="1"/>
            <a:r>
              <a:rPr lang="en-US" dirty="0" smtClean="0"/>
              <a:t>Translation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Literacy or MLE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Scripture Engagement</a:t>
            </a:r>
          </a:p>
          <a:p>
            <a:pPr lvl="1">
              <a:tabLst>
                <a:tab pos="52388" algn="l"/>
              </a:tabLst>
            </a:pPr>
            <a:r>
              <a:rPr lang="en-US" dirty="0" smtClean="0"/>
              <a:t>Other</a:t>
            </a:r>
          </a:p>
          <a:p>
            <a:pPr>
              <a:buFont typeface="Arial" panose="020B0604020202020204" pitchFamily="34" charset="0"/>
              <a:buChar char="•"/>
              <a:tabLst>
                <a:tab pos="52388" algn="l"/>
              </a:tabLst>
            </a:pPr>
            <a:r>
              <a:rPr lang="en-US" dirty="0"/>
              <a:t>Choose only one</a:t>
            </a:r>
          </a:p>
        </p:txBody>
      </p:sp>
    </p:spTree>
    <p:extLst>
      <p:ext uri="{BB962C8B-B14F-4D97-AF65-F5344CB8AC3E}">
        <p14:creationId xmlns:p14="http://schemas.microsoft.com/office/powerpoint/2010/main" val="82600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/>
              <a:t>What does the plan look like?</a:t>
            </a:r>
            <a:endParaRPr lang="en-A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817232" y="1846263"/>
            <a:ext cx="8223250" cy="2311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73192" y="4399472"/>
            <a:ext cx="7666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Show a sample plan</a:t>
            </a:r>
          </a:p>
        </p:txBody>
      </p:sp>
    </p:spTree>
    <p:extLst>
      <p:ext uri="{BB962C8B-B14F-4D97-AF65-F5344CB8AC3E}">
        <p14:creationId xmlns:p14="http://schemas.microsoft.com/office/powerpoint/2010/main" val="72424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90113" y="838200"/>
            <a:ext cx="8453887" cy="835025"/>
          </a:xfrm>
        </p:spPr>
        <p:txBody>
          <a:bodyPr anchor="ctr"/>
          <a:lstStyle/>
          <a:p>
            <a:pPr algn="ctr"/>
            <a:r>
              <a:rPr lang="en-US" dirty="0" smtClean="0"/>
              <a:t>How to fill in the plan?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idx="4294967295"/>
          </p:nvPr>
        </p:nvSpPr>
        <p:spPr>
          <a:xfrm>
            <a:off x="1023712" y="1909344"/>
            <a:ext cx="7786687" cy="4699000"/>
          </a:xfrm>
        </p:spPr>
        <p:txBody>
          <a:bodyPr>
            <a:noAutofit/>
          </a:bodyPr>
          <a:lstStyle/>
          <a:p>
            <a:r>
              <a:rPr lang="en-AU" sz="2800" dirty="0" smtClean="0"/>
              <a:t>Review your plan activities from last year</a:t>
            </a:r>
          </a:p>
          <a:p>
            <a:r>
              <a:rPr lang="en-AU" sz="2800" dirty="0" smtClean="0"/>
              <a:t>If completed, set date when completed.</a:t>
            </a:r>
          </a:p>
          <a:p>
            <a:r>
              <a:rPr lang="en-AU" sz="2800" dirty="0" smtClean="0"/>
              <a:t>If not, give status in Extra column</a:t>
            </a:r>
          </a:p>
          <a:p>
            <a:r>
              <a:rPr lang="en-AU" sz="2800" dirty="0" smtClean="0"/>
              <a:t>Do a reassessment.  If something has changed, add a comment</a:t>
            </a:r>
          </a:p>
          <a:p>
            <a:r>
              <a:rPr lang="en-AU" sz="2800" dirty="0" smtClean="0"/>
              <a:t>Put your potential activities in the Plan Growth and Expected Completion columns</a:t>
            </a:r>
          </a:p>
          <a:p>
            <a:endParaRPr lang="en-AU" sz="2800" dirty="0"/>
          </a:p>
          <a:p>
            <a:r>
              <a:rPr lang="en-AU" sz="2800" dirty="0" smtClean="0"/>
              <a:t>First timers, see me after this session.</a:t>
            </a:r>
          </a:p>
        </p:txBody>
      </p:sp>
    </p:spTree>
    <p:extLst>
      <p:ext uri="{BB962C8B-B14F-4D97-AF65-F5344CB8AC3E}">
        <p14:creationId xmlns:p14="http://schemas.microsoft.com/office/powerpoint/2010/main" val="188140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72860" y="838200"/>
            <a:ext cx="8471140" cy="817563"/>
          </a:xfrm>
        </p:spPr>
        <p:txBody>
          <a:bodyPr anchor="ctr"/>
          <a:lstStyle/>
          <a:p>
            <a:pPr algn="ctr"/>
            <a:r>
              <a:rPr lang="en-AU" dirty="0" smtClean="0"/>
              <a:t>Review the growth plan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4294967295"/>
          </p:nvPr>
        </p:nvSpPr>
        <p:spPr>
          <a:xfrm>
            <a:off x="983412" y="1897063"/>
            <a:ext cx="7763774" cy="4606925"/>
          </a:xfrm>
        </p:spPr>
        <p:txBody>
          <a:bodyPr/>
          <a:lstStyle/>
          <a:p>
            <a:r>
              <a:rPr lang="en-AU" dirty="0" smtClean="0"/>
              <a:t>Sign-up for a session with Kent or Jenni or Doug to review your plan</a:t>
            </a:r>
          </a:p>
          <a:p>
            <a:r>
              <a:rPr lang="en-AU" dirty="0" smtClean="0"/>
              <a:t>Please send us your growth plan by Wednesday morning</a:t>
            </a:r>
          </a:p>
          <a:p>
            <a:r>
              <a:rPr lang="en-AU" dirty="0"/>
              <a:t>Bring your questions with </a:t>
            </a:r>
            <a:r>
              <a:rPr lang="en-AU" dirty="0" smtClean="0"/>
              <a:t>you to the meeting.</a:t>
            </a:r>
            <a:endParaRPr lang="en-AU" i="1" dirty="0"/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406452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423" y="838200"/>
            <a:ext cx="7786777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is a growth plan?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Sets goals</a:t>
            </a:r>
          </a:p>
          <a:p>
            <a:r>
              <a:rPr lang="en-US" dirty="0" smtClean="0"/>
              <a:t>Defines target competency</a:t>
            </a:r>
          </a:p>
          <a:p>
            <a:r>
              <a:rPr lang="en-US" dirty="0" smtClean="0"/>
              <a:t>Helps you evaluate your current competency</a:t>
            </a:r>
          </a:p>
          <a:p>
            <a:r>
              <a:rPr lang="en-US" dirty="0" smtClean="0"/>
              <a:t>Helps you plan activities to reach competencies and grow professionally </a:t>
            </a:r>
          </a:p>
        </p:txBody>
      </p:sp>
    </p:spTree>
    <p:extLst>
      <p:ext uri="{BB962C8B-B14F-4D97-AF65-F5344CB8AC3E}">
        <p14:creationId xmlns:p14="http://schemas.microsoft.com/office/powerpoint/2010/main" val="4172560046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653" y="838200"/>
            <a:ext cx="7907547" cy="990600"/>
          </a:xfrm>
        </p:spPr>
        <p:txBody>
          <a:bodyPr anchor="ctr"/>
          <a:lstStyle/>
          <a:p>
            <a:pPr algn="ctr"/>
            <a:r>
              <a:rPr lang="en-US" dirty="0" smtClean="0"/>
              <a:t>Features of the growth plan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940" y="1828800"/>
            <a:ext cx="7988060" cy="4779034"/>
          </a:xfrm>
        </p:spPr>
        <p:txBody>
          <a:bodyPr>
            <a:noAutofit/>
          </a:bodyPr>
          <a:lstStyle/>
          <a:p>
            <a:r>
              <a:rPr lang="en-US" dirty="0" smtClean="0"/>
              <a:t>One plan for all</a:t>
            </a:r>
          </a:p>
          <a:p>
            <a:r>
              <a:rPr lang="en-US" dirty="0" smtClean="0"/>
              <a:t>Five levels</a:t>
            </a:r>
          </a:p>
          <a:p>
            <a:r>
              <a:rPr lang="en-AU" dirty="0" smtClean="0"/>
              <a:t>Can send notifications</a:t>
            </a:r>
          </a:p>
          <a:p>
            <a:r>
              <a:rPr lang="en-AU" dirty="0" smtClean="0"/>
              <a:t>Can create custom reports</a:t>
            </a:r>
          </a:p>
          <a:p>
            <a:r>
              <a:rPr lang="en-AU" dirty="0"/>
              <a:t>Can see the person’s level quickly</a:t>
            </a:r>
          </a:p>
          <a:p>
            <a:r>
              <a:rPr lang="en-US" dirty="0" smtClean="0"/>
              <a:t>Allows </a:t>
            </a:r>
            <a:r>
              <a:rPr lang="en-US" dirty="0"/>
              <a:t>for more than one mentor </a:t>
            </a:r>
            <a:endParaRPr lang="en-US" dirty="0" smtClean="0"/>
          </a:p>
          <a:p>
            <a:r>
              <a:rPr lang="en-US" dirty="0" smtClean="0"/>
              <a:t>Does </a:t>
            </a:r>
            <a:r>
              <a:rPr lang="en-US" dirty="0"/>
              <a:t>not need to be tie to a yearly </a:t>
            </a:r>
            <a:r>
              <a:rPr lang="en-US" dirty="0" smtClean="0"/>
              <a:t>schedule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822298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90112" y="838200"/>
            <a:ext cx="8453887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28468" y="1828800"/>
            <a:ext cx="7487728" cy="4114800"/>
          </a:xfrm>
        </p:spPr>
        <p:txBody>
          <a:bodyPr/>
          <a:lstStyle/>
          <a:p>
            <a:pPr lvl="0"/>
            <a:r>
              <a:rPr lang="en-US" dirty="0" smtClean="0"/>
              <a:t>Target Competencies</a:t>
            </a:r>
          </a:p>
          <a:p>
            <a:pPr lvl="0"/>
            <a:r>
              <a:rPr lang="en-US" dirty="0" smtClean="0"/>
              <a:t>Assessment Criteria</a:t>
            </a:r>
          </a:p>
          <a:p>
            <a:pPr lvl="0"/>
            <a:r>
              <a:rPr lang="en-US" dirty="0"/>
              <a:t>Suggested Growth </a:t>
            </a:r>
            <a:r>
              <a:rPr lang="en-US" dirty="0" smtClean="0"/>
              <a:t>Activities</a:t>
            </a:r>
          </a:p>
          <a:p>
            <a:pPr lvl="0"/>
            <a:r>
              <a:rPr lang="en-US" dirty="0"/>
              <a:t>Current target and </a:t>
            </a:r>
            <a:r>
              <a:rPr lang="en-US" dirty="0" smtClean="0"/>
              <a:t>progress</a:t>
            </a:r>
          </a:p>
          <a:p>
            <a:pPr lvl="0"/>
            <a:r>
              <a:rPr lang="en-US" dirty="0"/>
              <a:t>Planned Growth Activities &amp; </a:t>
            </a:r>
            <a:r>
              <a:rPr lang="en-US" dirty="0" smtClean="0"/>
              <a:t>Events</a:t>
            </a:r>
          </a:p>
          <a:p>
            <a:pPr lvl="0"/>
            <a:r>
              <a:rPr lang="en-US" dirty="0" smtClean="0"/>
              <a:t>Expected Completion</a:t>
            </a:r>
          </a:p>
          <a:p>
            <a:pPr lvl="0"/>
            <a:r>
              <a:rPr lang="en-US" dirty="0" smtClean="0"/>
              <a:t>Mentored by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505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28468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Current Target and Progress</a:t>
            </a:r>
          </a:p>
          <a:p>
            <a:pPr lvl="1"/>
            <a:r>
              <a:rPr lang="en-US" dirty="0" smtClean="0"/>
              <a:t>Learner</a:t>
            </a:r>
          </a:p>
          <a:p>
            <a:pPr lvl="1"/>
            <a:r>
              <a:rPr lang="en-US" dirty="0" smtClean="0"/>
              <a:t>Practitioner</a:t>
            </a:r>
          </a:p>
          <a:p>
            <a:pPr lvl="1"/>
            <a:r>
              <a:rPr lang="en-US" dirty="0" smtClean="0"/>
              <a:t>Trainer</a:t>
            </a:r>
          </a:p>
          <a:p>
            <a:pPr lvl="1"/>
            <a:r>
              <a:rPr lang="en-US" dirty="0" smtClean="0"/>
              <a:t>Expert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137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28468" y="1828800"/>
            <a:ext cx="7280694" cy="4114800"/>
          </a:xfrm>
        </p:spPr>
        <p:txBody>
          <a:bodyPr/>
          <a:lstStyle/>
          <a:p>
            <a:pPr lvl="0"/>
            <a:r>
              <a:rPr lang="en-US" dirty="0" smtClean="0"/>
              <a:t>Competencies categories</a:t>
            </a:r>
          </a:p>
          <a:p>
            <a:pPr lvl="1"/>
            <a:r>
              <a:rPr lang="en-US" dirty="0" smtClean="0"/>
              <a:t>Common Technical (6)</a:t>
            </a:r>
          </a:p>
          <a:p>
            <a:pPr lvl="1"/>
            <a:r>
              <a:rPr lang="en-US" dirty="0" smtClean="0"/>
              <a:t>Domain (18)</a:t>
            </a:r>
          </a:p>
          <a:p>
            <a:pPr lvl="1"/>
            <a:r>
              <a:rPr lang="en-US" dirty="0" smtClean="0"/>
              <a:t>Practical (6)</a:t>
            </a:r>
          </a:p>
          <a:p>
            <a:pPr lvl="1"/>
            <a:r>
              <a:rPr lang="en-US" dirty="0" smtClean="0"/>
              <a:t>Consultant (4)</a:t>
            </a:r>
          </a:p>
          <a:p>
            <a:pPr lvl="1"/>
            <a:r>
              <a:rPr lang="en-US" dirty="0" smtClean="0"/>
              <a:t>Professional (3)</a:t>
            </a:r>
          </a:p>
          <a:p>
            <a:pPr lvl="1"/>
            <a:r>
              <a:rPr lang="en-US" dirty="0" smtClean="0"/>
              <a:t>Education (5)</a:t>
            </a:r>
          </a:p>
        </p:txBody>
      </p:sp>
    </p:spTree>
    <p:extLst>
      <p:ext uri="{BB962C8B-B14F-4D97-AF65-F5344CB8AC3E}">
        <p14:creationId xmlns:p14="http://schemas.microsoft.com/office/powerpoint/2010/main" val="181143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07366" y="838200"/>
            <a:ext cx="8436634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2974" y="1828800"/>
            <a:ext cx="7418717" cy="4114800"/>
          </a:xfrm>
        </p:spPr>
        <p:txBody>
          <a:bodyPr/>
          <a:lstStyle/>
          <a:p>
            <a:pPr lvl="0"/>
            <a:r>
              <a:rPr lang="en-US" dirty="0" smtClean="0"/>
              <a:t>Core </a:t>
            </a:r>
            <a:r>
              <a:rPr lang="en-US" dirty="0"/>
              <a:t>Technical </a:t>
            </a:r>
            <a:r>
              <a:rPr lang="en-US" dirty="0" smtClean="0"/>
              <a:t>Competency</a:t>
            </a:r>
          </a:p>
          <a:p>
            <a:pPr lvl="1"/>
            <a:r>
              <a:rPr lang="en-US" dirty="0" smtClean="0"/>
              <a:t>Language programs</a:t>
            </a:r>
          </a:p>
          <a:p>
            <a:pPr lvl="1"/>
            <a:r>
              <a:rPr lang="en-US" dirty="0" smtClean="0"/>
              <a:t>Basics components of a computer</a:t>
            </a:r>
          </a:p>
          <a:p>
            <a:pPr lvl="1"/>
            <a:r>
              <a:rPr lang="en-US" dirty="0" smtClean="0"/>
              <a:t>Operating Systems</a:t>
            </a:r>
          </a:p>
          <a:p>
            <a:pPr lvl="1"/>
            <a:r>
              <a:rPr lang="en-US" dirty="0" smtClean="0"/>
              <a:t>Fonts and Encoding</a:t>
            </a:r>
          </a:p>
          <a:p>
            <a:pPr lvl="1"/>
            <a:r>
              <a:rPr lang="en-US" dirty="0" smtClean="0"/>
              <a:t>Keyboards</a:t>
            </a:r>
          </a:p>
          <a:p>
            <a:pPr lvl="1"/>
            <a:r>
              <a:rPr lang="en-US" dirty="0" smtClean="0"/>
              <a:t>Malware</a:t>
            </a:r>
          </a:p>
        </p:txBody>
      </p:sp>
    </p:spTree>
    <p:extLst>
      <p:ext uri="{BB962C8B-B14F-4D97-AF65-F5344CB8AC3E}">
        <p14:creationId xmlns:p14="http://schemas.microsoft.com/office/powerpoint/2010/main" val="134955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38355" y="838200"/>
            <a:ext cx="8505645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242205" y="1828800"/>
            <a:ext cx="7556738" cy="620713"/>
          </a:xfrm>
        </p:spPr>
        <p:txBody>
          <a:bodyPr/>
          <a:lstStyle/>
          <a:p>
            <a:pPr lvl="0"/>
            <a:r>
              <a:rPr lang="en-US" dirty="0" smtClean="0"/>
              <a:t>Domain Competency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3411" y="2605177"/>
            <a:ext cx="37783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Translation Tools</a:t>
            </a:r>
          </a:p>
          <a:p>
            <a:r>
              <a:rPr lang="en-US" sz="2800" dirty="0" smtClean="0"/>
              <a:t>Scripture Markup</a:t>
            </a:r>
          </a:p>
          <a:p>
            <a:r>
              <a:rPr lang="en-US" sz="2800" dirty="0" smtClean="0"/>
              <a:t>Lexical Tools</a:t>
            </a:r>
          </a:p>
          <a:p>
            <a:r>
              <a:rPr lang="en-US" sz="2800" dirty="0" smtClean="0"/>
              <a:t>Lexical Markup</a:t>
            </a:r>
          </a:p>
          <a:p>
            <a:r>
              <a:rPr lang="en-US" sz="2800" dirty="0" smtClean="0"/>
              <a:t>Lexical Import</a:t>
            </a:r>
          </a:p>
          <a:p>
            <a:r>
              <a:rPr lang="en-US" sz="2800" dirty="0" smtClean="0"/>
              <a:t>Morphological Parsing</a:t>
            </a:r>
          </a:p>
          <a:p>
            <a:r>
              <a:rPr lang="en-US" sz="2800" dirty="0" smtClean="0"/>
              <a:t>Phonology Tools</a:t>
            </a:r>
          </a:p>
          <a:p>
            <a:r>
              <a:rPr lang="en-US" sz="2800" dirty="0" smtClean="0"/>
              <a:t>Lang Documentation</a:t>
            </a:r>
          </a:p>
          <a:p>
            <a:r>
              <a:rPr lang="en-US" sz="2800" dirty="0"/>
              <a:t>Instrument Analysis</a:t>
            </a:r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020573" y="2605177"/>
            <a:ext cx="39681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 Conversion</a:t>
            </a:r>
          </a:p>
          <a:p>
            <a:r>
              <a:rPr lang="en-US" sz="2800" dirty="0" smtClean="0"/>
              <a:t>S/W Development</a:t>
            </a:r>
          </a:p>
          <a:p>
            <a:r>
              <a:rPr lang="en-US" sz="2800" dirty="0" smtClean="0"/>
              <a:t>Archiving &amp; Copyright</a:t>
            </a:r>
          </a:p>
          <a:p>
            <a:r>
              <a:rPr lang="en-US" sz="2800" dirty="0" smtClean="0"/>
              <a:t>Academic Publication</a:t>
            </a:r>
          </a:p>
          <a:p>
            <a:r>
              <a:rPr lang="en-US" sz="2800" dirty="0" smtClean="0"/>
              <a:t>Publication</a:t>
            </a:r>
          </a:p>
          <a:p>
            <a:r>
              <a:rPr lang="en-US" sz="2800" dirty="0" smtClean="0"/>
              <a:t>Collaboration</a:t>
            </a:r>
          </a:p>
          <a:p>
            <a:r>
              <a:rPr lang="en-US" sz="2800" dirty="0" smtClean="0"/>
              <a:t>Literacy Tools</a:t>
            </a:r>
          </a:p>
          <a:p>
            <a:r>
              <a:rPr lang="en-US" sz="2800" dirty="0" smtClean="0"/>
              <a:t>Digital Vitality</a:t>
            </a:r>
          </a:p>
          <a:p>
            <a:r>
              <a:rPr lang="en-US" sz="2800" dirty="0" smtClean="0"/>
              <a:t>Custom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709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24619" y="838200"/>
            <a:ext cx="8419381" cy="990600"/>
          </a:xfrm>
        </p:spPr>
        <p:txBody>
          <a:bodyPr anchor="ctr"/>
          <a:lstStyle/>
          <a:p>
            <a:pPr algn="ctr"/>
            <a:r>
              <a:rPr lang="en-US" dirty="0" smtClean="0"/>
              <a:t>What does the plan look like?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31985" y="1828800"/>
            <a:ext cx="7142672" cy="4114800"/>
          </a:xfrm>
        </p:spPr>
        <p:txBody>
          <a:bodyPr/>
          <a:lstStyle/>
          <a:p>
            <a:pPr lvl="0"/>
            <a:r>
              <a:rPr lang="en-US" dirty="0" smtClean="0"/>
              <a:t>Practical Competency</a:t>
            </a:r>
          </a:p>
          <a:p>
            <a:pPr lvl="1"/>
            <a:r>
              <a:rPr lang="en-US" dirty="0" smtClean="0"/>
              <a:t>Teaching Skill</a:t>
            </a:r>
          </a:p>
          <a:p>
            <a:pPr lvl="1"/>
            <a:r>
              <a:rPr lang="en-US" dirty="0" smtClean="0"/>
              <a:t>Problem Solving</a:t>
            </a:r>
          </a:p>
          <a:p>
            <a:pPr lvl="1"/>
            <a:r>
              <a:rPr lang="en-US" dirty="0" smtClean="0"/>
              <a:t>Responsive Feedback</a:t>
            </a:r>
          </a:p>
          <a:p>
            <a:pPr lvl="1"/>
            <a:r>
              <a:rPr lang="en-US" dirty="0" smtClean="0"/>
              <a:t>LWC</a:t>
            </a:r>
          </a:p>
          <a:p>
            <a:pPr lvl="1"/>
            <a:r>
              <a:rPr lang="en-US" dirty="0" smtClean="0"/>
              <a:t>English</a:t>
            </a:r>
          </a:p>
          <a:p>
            <a:pPr lvl="1"/>
            <a:r>
              <a:rPr lang="en-US" dirty="0" smtClean="0"/>
              <a:t>Structure of Local Languages</a:t>
            </a:r>
          </a:p>
        </p:txBody>
      </p:sp>
    </p:spTree>
    <p:extLst>
      <p:ext uri="{BB962C8B-B14F-4D97-AF65-F5344CB8AC3E}">
        <p14:creationId xmlns:p14="http://schemas.microsoft.com/office/powerpoint/2010/main" val="380572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502</TotalTime>
  <Words>418</Words>
  <Application>Microsoft Office PowerPoint</Application>
  <PresentationFormat>On-screen Show (4:3)</PresentationFormat>
  <Paragraphs>108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ＭＳ Ｐゴシック</vt:lpstr>
      <vt:lpstr>Arial</vt:lpstr>
      <vt:lpstr>Calibri</vt:lpstr>
      <vt:lpstr>Blank Presentation</vt:lpstr>
      <vt:lpstr>Growth Plans</vt:lpstr>
      <vt:lpstr>What is a growth plan?</vt:lpstr>
      <vt:lpstr>Features of the growth plan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What does the plan look like?</vt:lpstr>
      <vt:lpstr>How to fill in the plan?</vt:lpstr>
      <vt:lpstr>Review the growth plan</vt:lpstr>
    </vt:vector>
  </TitlesOfParts>
  <Company>SIl Chad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plans</dc:title>
  <dc:creator>jjpdq82@yahoo.com.au</dc:creator>
  <cp:lastModifiedBy>Kent Schroeder</cp:lastModifiedBy>
  <cp:revision>58</cp:revision>
  <dcterms:created xsi:type="dcterms:W3CDTF">2016-04-03T19:14:56Z</dcterms:created>
  <dcterms:modified xsi:type="dcterms:W3CDTF">2019-03-10T09:47:19Z</dcterms:modified>
</cp:coreProperties>
</file>