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57" r:id="rId17"/>
    <p:sldId id="269" r:id="rId18"/>
    <p:sldId id="270" r:id="rId19"/>
    <p:sldId id="258" r:id="rId20"/>
    <p:sldId id="259" r:id="rId21"/>
    <p:sldId id="261" r:id="rId22"/>
    <p:sldId id="262" r:id="rId23"/>
    <p:sldId id="263" r:id="rId24"/>
    <p:sldId id="265" r:id="rId25"/>
    <p:sldId id="267" r:id="rId26"/>
    <p:sldId id="266" r:id="rId27"/>
    <p:sldId id="268" r:id="rId28"/>
    <p:sldId id="260" r:id="rId29"/>
    <p:sldId id="264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87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2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5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4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7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software.sil.org/c/bloom/featurerequest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happening in </a:t>
            </a:r>
            <a:r>
              <a:rPr lang="en-US" dirty="0" err="1" smtClean="0"/>
              <a:t>LsDev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Thomson, 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problem is reported, we try to determine the first version that has it.</a:t>
            </a:r>
          </a:p>
          <a:p>
            <a:r>
              <a:rPr lang="en-US" dirty="0" smtClean="0"/>
              <a:t>We develop a fix, usually for that version</a:t>
            </a:r>
          </a:p>
          <a:p>
            <a:r>
              <a:rPr lang="en-US" dirty="0" smtClean="0"/>
              <a:t>When we’ve fixed a serious problem or several minor ones, a new revision is released on the appropriate channel (e.g., Release 4.1.0 -&gt; 4.1.1; beta 4.2.100-&gt;4.2.101)</a:t>
            </a:r>
          </a:p>
          <a:p>
            <a:r>
              <a:rPr lang="en-US" dirty="0" smtClean="0"/>
              <a:t>Fixes usually must also be made to any later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bug reports: a typical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929008"/>
            <a:ext cx="11373394" cy="4776592"/>
          </a:xfrm>
        </p:spPr>
        <p:txBody>
          <a:bodyPr>
            <a:normAutofit/>
          </a:bodyPr>
          <a:lstStyle/>
          <a:p>
            <a:r>
              <a:rPr lang="en-US" dirty="0" smtClean="0"/>
              <a:t>Report reads</a:t>
            </a:r>
            <a:r>
              <a:rPr lang="en-US" dirty="0"/>
              <a:t>: BL-5693 JavaScript </a:t>
            </a:r>
            <a:r>
              <a:rPr lang="es-ES" dirty="0" smtClean="0"/>
              <a:t>Error</a:t>
            </a:r>
            <a:r>
              <a:rPr lang="es-ES" dirty="0"/>
              <a:t>: "Error: Network </a:t>
            </a:r>
            <a:r>
              <a:rPr lang="es-ES" dirty="0" smtClean="0"/>
              <a:t>Error“</a:t>
            </a:r>
          </a:p>
          <a:p>
            <a:pPr marL="0" indent="0">
              <a:buNone/>
            </a:pPr>
            <a:r>
              <a:rPr lang="es-ES" dirty="0" smtClean="0"/>
              <a:t>[a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mess</a:t>
            </a:r>
            <a:r>
              <a:rPr lang="es-ES" dirty="0" smtClean="0"/>
              <a:t> of </a:t>
            </a:r>
            <a:r>
              <a:rPr lang="es-ES" dirty="0" err="1" smtClean="0"/>
              <a:t>stacks</a:t>
            </a:r>
            <a:r>
              <a:rPr lang="es-ES" dirty="0" smtClean="0"/>
              <a:t>, </a:t>
            </a:r>
            <a:r>
              <a:rPr lang="es-ES" dirty="0" err="1" smtClean="0"/>
              <a:t>state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]</a:t>
            </a:r>
          </a:p>
          <a:p>
            <a:pPr marL="0" indent="0">
              <a:buNone/>
            </a:pPr>
            <a:r>
              <a:rPr lang="en-US" dirty="0"/>
              <a:t>To Reproduce: I'm deleting pages from the book The Gospel of John,</a:t>
            </a:r>
            <a:br>
              <a:rPr lang="en-US" dirty="0"/>
            </a:br>
            <a:r>
              <a:rPr lang="en-US" dirty="0"/>
              <a:t>1:19-34, John the Baptist identifies Jesus as the Messiah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</a:t>
            </a:r>
            <a:r>
              <a:rPr lang="en-US" dirty="0"/>
              <a:t>: email: “Sorry you're having this problem. Do you get this all the time, or was it just </a:t>
            </a:r>
            <a:r>
              <a:rPr lang="en-US" dirty="0" smtClean="0"/>
              <a:t>once? If </a:t>
            </a:r>
            <a:r>
              <a:rPr lang="en-US" dirty="0"/>
              <a:t>you get it regularly, can you possibly attach a book in a state where it happens when you delete a particular page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Report used about 10 minutes of my time. The program was not fixed.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bug reports: 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737360"/>
            <a:ext cx="11617233" cy="5037908"/>
          </a:xfrm>
        </p:spPr>
        <p:txBody>
          <a:bodyPr>
            <a:normAutofit/>
          </a:bodyPr>
          <a:lstStyle/>
          <a:p>
            <a:r>
              <a:rPr lang="en-US" dirty="0" smtClean="0"/>
              <a:t>Report reads</a:t>
            </a:r>
            <a:r>
              <a:rPr lang="en-US" dirty="0"/>
              <a:t>: </a:t>
            </a:r>
            <a:r>
              <a:rPr lang="en-US" dirty="0" smtClean="0"/>
              <a:t>BL-5799</a:t>
            </a:r>
            <a:r>
              <a:rPr lang="en-US" dirty="0"/>
              <a:t>Exception: Cannot switch recording devices while recording </a:t>
            </a:r>
            <a:r>
              <a:rPr lang="en-US" dirty="0" smtClean="0"/>
              <a:t>is…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[a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mess</a:t>
            </a:r>
            <a:r>
              <a:rPr lang="es-ES" dirty="0" smtClean="0"/>
              <a:t> of </a:t>
            </a:r>
            <a:r>
              <a:rPr lang="es-ES" dirty="0" err="1" smtClean="0"/>
              <a:t>stacks</a:t>
            </a:r>
            <a:r>
              <a:rPr lang="es-ES" dirty="0" smtClean="0"/>
              <a:t>, </a:t>
            </a:r>
            <a:r>
              <a:rPr lang="es-ES" dirty="0" err="1" smtClean="0"/>
              <a:t>state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]</a:t>
            </a:r>
          </a:p>
          <a:p>
            <a:pPr marL="0" indent="0">
              <a:buNone/>
            </a:pPr>
            <a:r>
              <a:rPr lang="en-US" dirty="0"/>
              <a:t>To Reproduce: my microphone wont turn off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</a:t>
            </a:r>
            <a:r>
              <a:rPr lang="en-US" dirty="0"/>
              <a:t>: email: “Sorry you're having this problem. Can you be a little more specific? Do you mean that you press Record and then when you release the mouse button you get this dialog box? Did Bloom ever get into a state where you could play back the recording? If so, did it actually continue recording after you released the mouse </a:t>
            </a:r>
            <a:r>
              <a:rPr lang="en-US" dirty="0" smtClean="0"/>
              <a:t>button?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you have more than one recording device connected? (e.g., laptop built-in microphone plus </a:t>
            </a:r>
            <a:r>
              <a:rPr lang="en-US" dirty="0" smtClean="0"/>
              <a:t>headset)</a:t>
            </a:r>
            <a:br>
              <a:rPr lang="en-US" dirty="0" smtClean="0"/>
            </a:br>
            <a:r>
              <a:rPr lang="en-US" dirty="0" smtClean="0"/>
              <a:t>Were </a:t>
            </a:r>
            <a:r>
              <a:rPr lang="en-US" dirty="0"/>
              <a:t>you in any way trying to change recording device (e.g., clicking the input device picture in the talking book tool, unplugging a device, plugging in a new one</a:t>
            </a:r>
            <a:r>
              <a:rPr lang="en-US" dirty="0" smtClean="0"/>
              <a:t>)?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/>
              <a:t>you get this whenever you try to record, or only sometimes? If only sometimes, can you identify anything special about those times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Report used about 15 minutes of my time. The program was not fixed.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report,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34" y="1891430"/>
            <a:ext cx="11094720" cy="4779335"/>
          </a:xfrm>
        </p:spPr>
        <p:txBody>
          <a:bodyPr>
            <a:normAutofit/>
          </a:bodyPr>
          <a:lstStyle/>
          <a:p>
            <a:r>
              <a:rPr lang="en-US" dirty="0" smtClean="0"/>
              <a:t>I made a font with </a:t>
            </a:r>
            <a:r>
              <a:rPr lang="en-US" dirty="0" err="1" smtClean="0"/>
              <a:t>TypeTuner</a:t>
            </a:r>
            <a:r>
              <a:rPr lang="en-US" dirty="0" smtClean="0"/>
              <a:t> and tweaked it with feature settings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customCollectionStyles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>[</a:t>
            </a:r>
            <a:r>
              <a:rPr lang="en-US" dirty="0" err="1"/>
              <a:t>lang</a:t>
            </a:r>
            <a:r>
              <a:rPr lang="en-US" dirty="0"/>
              <a:t>="</a:t>
            </a:r>
            <a:r>
              <a:rPr lang="en-US" dirty="0" err="1"/>
              <a:t>thr</a:t>
            </a:r>
            <a:r>
              <a:rPr lang="en-US" dirty="0"/>
              <a:t>"] </a:t>
            </a:r>
            <a:r>
              <a:rPr lang="en-US" dirty="0" smtClean="0"/>
              <a:t>{font-feature-settings</a:t>
            </a:r>
            <a:r>
              <a:rPr lang="en-US" dirty="0"/>
              <a:t>: "</a:t>
            </a:r>
            <a:r>
              <a:rPr lang="en-US" dirty="0" err="1"/>
              <a:t>jhav</a:t>
            </a:r>
            <a:r>
              <a:rPr lang="en-US" dirty="0"/>
              <a:t>" 1</a:t>
            </a:r>
            <a:r>
              <a:rPr lang="en-US" dirty="0" smtClean="0"/>
              <a:t>;}</a:t>
            </a:r>
            <a:br>
              <a:rPr lang="en-US" dirty="0" smtClean="0"/>
            </a:br>
            <a:r>
              <a:rPr lang="en-US" dirty="0" smtClean="0"/>
              <a:t>This works in edit mode as you can see in the screenshot:</a:t>
            </a:r>
            <a:br>
              <a:rPr lang="en-US" dirty="0" smtClean="0"/>
            </a:br>
            <a:r>
              <a:rPr lang="en-US" dirty="0" smtClean="0"/>
              <a:t>The problem comes when creating the PDF. This is what I get: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dirty="0" smtClean="0"/>
              <a:t>Can you give us the book that has this text?</a:t>
            </a:r>
          </a:p>
          <a:p>
            <a:pPr lvl="1"/>
            <a:r>
              <a:rPr lang="en-US" dirty="0" smtClean="0"/>
              <a:t>Can you give us your customized font?</a:t>
            </a:r>
          </a:p>
          <a:p>
            <a:r>
              <a:rPr lang="en-US" dirty="0" smtClean="0"/>
              <a:t>Problem may get fixed sometime, if they send us the information…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54" y="1797116"/>
            <a:ext cx="22479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line 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099" y="3062364"/>
            <a:ext cx="752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even a good report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2" y="1737360"/>
            <a:ext cx="11164388" cy="4820194"/>
          </a:xfrm>
        </p:spPr>
        <p:txBody>
          <a:bodyPr>
            <a:normAutofit/>
          </a:bodyPr>
          <a:lstStyle/>
          <a:p>
            <a:r>
              <a:rPr lang="en-US" dirty="0" smtClean="0"/>
              <a:t>BL-5811 </a:t>
            </a:r>
            <a:r>
              <a:rPr lang="en-US" dirty="0"/>
              <a:t>Cannot remove text over picture text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Problem description: </a:t>
            </a:r>
            <a:r>
              <a:rPr lang="en-US" dirty="0"/>
              <a:t>I try to delete the text box from the picture by right click and delete, It is </a:t>
            </a:r>
            <a:r>
              <a:rPr lang="en-US" dirty="0" err="1"/>
              <a:t>is</a:t>
            </a:r>
            <a:r>
              <a:rPr lang="en-US" dirty="0"/>
              <a:t> not </a:t>
            </a:r>
            <a:r>
              <a:rPr lang="en-US" dirty="0" smtClean="0"/>
              <a:t>removing</a:t>
            </a:r>
          </a:p>
          <a:p>
            <a:r>
              <a:rPr lang="en-US" dirty="0" smtClean="0"/>
              <a:t>Report included the book! I could find the page and the box</a:t>
            </a:r>
          </a:p>
          <a:p>
            <a:r>
              <a:rPr lang="en-US" dirty="0" smtClean="0"/>
              <a:t>But when I tried, the text-over-picture box was deleted normally.</a:t>
            </a:r>
          </a:p>
          <a:p>
            <a:r>
              <a:rPr lang="en-US" dirty="0" smtClean="0"/>
              <a:t>All I could do was ask a few questions, like “Is it just this box on this page of this book, or does it always happen? Does restarting help? Do you know anything unusual about your system?”</a:t>
            </a:r>
          </a:p>
          <a:p>
            <a:r>
              <a:rPr lang="en-US" dirty="0" smtClean="0"/>
              <a:t>An even better report would try to anticipate these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124" y="134260"/>
            <a:ext cx="10058400" cy="1048428"/>
          </a:xfrm>
        </p:spPr>
        <p:txBody>
          <a:bodyPr/>
          <a:lstStyle/>
          <a:p>
            <a:r>
              <a:rPr lang="en-US" dirty="0" smtClean="0"/>
              <a:t>What if there’s no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51" y="1585429"/>
            <a:ext cx="4981595" cy="4475404"/>
          </a:xfrm>
        </p:spPr>
        <p:txBody>
          <a:bodyPr>
            <a:normAutofit/>
          </a:bodyPr>
          <a:lstStyle/>
          <a:p>
            <a:r>
              <a:rPr lang="en-US" dirty="0" smtClean="0"/>
              <a:t>Problem is no longer ready for work!</a:t>
            </a:r>
          </a:p>
          <a:p>
            <a:r>
              <a:rPr lang="en-US" dirty="0" smtClean="0"/>
              <a:t>It’s tagged to indicate we are waiting for a user response</a:t>
            </a:r>
          </a:p>
          <a:p>
            <a:r>
              <a:rPr lang="en-US" dirty="0" smtClean="0"/>
              <a:t>After a month or so it just gets closed.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182688"/>
            <a:ext cx="6661967" cy="55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releases 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err="1"/>
              <a:t>Keyman</a:t>
            </a:r>
            <a:r>
              <a:rPr lang="en-US" dirty="0"/>
              <a:t> 10 and 11 across 6 platforms</a:t>
            </a:r>
          </a:p>
          <a:p>
            <a:pPr fontAlgn="base"/>
            <a:r>
              <a:rPr lang="en-US" dirty="0"/>
              <a:t>Bloom (4)</a:t>
            </a:r>
          </a:p>
          <a:p>
            <a:pPr lvl="1" fontAlgn="base"/>
            <a:r>
              <a:rPr lang="en-US" dirty="0"/>
              <a:t>Motion Books</a:t>
            </a:r>
          </a:p>
          <a:p>
            <a:pPr lvl="1" fontAlgn="base"/>
            <a:r>
              <a:rPr lang="en-US" dirty="0"/>
              <a:t>Visually Impaired</a:t>
            </a:r>
          </a:p>
          <a:p>
            <a:pPr lvl="1" fontAlgn="base"/>
            <a:r>
              <a:rPr lang="en-US" dirty="0"/>
              <a:t>Hearing Impaired</a:t>
            </a:r>
          </a:p>
          <a:p>
            <a:pPr fontAlgn="base"/>
            <a:r>
              <a:rPr lang="en-US" dirty="0"/>
              <a:t>Fieldworks 9 beta</a:t>
            </a:r>
          </a:p>
          <a:p>
            <a:pPr fontAlgn="base"/>
            <a:r>
              <a:rPr lang="en-US" dirty="0" err="1"/>
              <a:t>Glyssen</a:t>
            </a:r>
            <a:endParaRPr lang="en-US" dirty="0"/>
          </a:p>
          <a:p>
            <a:pPr lvl="1" fontAlgn="base"/>
            <a:r>
              <a:rPr lang="en-US" dirty="0" err="1"/>
              <a:t>Paratext</a:t>
            </a:r>
            <a:r>
              <a:rPr lang="en-US" dirty="0"/>
              <a:t> USFM</a:t>
            </a:r>
          </a:p>
          <a:p>
            <a:pPr fontAlgn="base"/>
            <a:r>
              <a:rPr lang="en-US" dirty="0" err="1"/>
              <a:t>Paratext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Ruby for Japanese Bible Society</a:t>
            </a:r>
          </a:p>
          <a:p>
            <a:pPr lvl="1" fontAlgn="base"/>
            <a:r>
              <a:rPr lang="en-US" dirty="0"/>
              <a:t>Enhanced Resources (alpha)</a:t>
            </a:r>
          </a:p>
          <a:p>
            <a:pPr lvl="1" fontAlgn="base"/>
            <a:r>
              <a:rPr lang="en-US" dirty="0"/>
              <a:t>Windowing (alpha)</a:t>
            </a:r>
          </a:p>
          <a:p>
            <a:pPr fontAlgn="base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Scriptoria Alpha</a:t>
            </a:r>
          </a:p>
          <a:p>
            <a:pPr fontAlgn="base"/>
            <a:r>
              <a:rPr lang="en-US" dirty="0"/>
              <a:t>SIL Transcriber 1.0</a:t>
            </a:r>
          </a:p>
          <a:p>
            <a:pPr fontAlgn="base"/>
            <a:r>
              <a:rPr lang="en-US" dirty="0" err="1"/>
              <a:t>Transcelerator</a:t>
            </a:r>
            <a:endParaRPr lang="en-US" dirty="0"/>
          </a:p>
          <a:p>
            <a:pPr lvl="1" fontAlgn="base"/>
            <a:r>
              <a:rPr lang="en-US" dirty="0"/>
              <a:t>Localizable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NRSI is now </a:t>
            </a:r>
            <a:r>
              <a:rPr lang="en-US" dirty="0" err="1" smtClean="0"/>
              <a:t>WsTech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Systems Technology</a:t>
            </a:r>
          </a:p>
          <a:p>
            <a:r>
              <a:rPr lang="en-US" dirty="0"/>
              <a:t>scripts.sil.org</a:t>
            </a:r>
          </a:p>
        </p:txBody>
      </p:sp>
    </p:spTree>
    <p:extLst>
      <p:ext uri="{BB962C8B-B14F-4D97-AF65-F5344CB8AC3E}">
        <p14:creationId xmlns:p14="http://schemas.microsoft.com/office/powerpoint/2010/main" val="36551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lh3.googleusercontent.com/BZYe1WZmIQYQDy0RaIXzbzM4DYWldWDKZwicOE1XQMfYmYuGV2LshosiYaITx2oLYjvGu8ZV_jpfrDBx9HCyM1zn6i51JEdUcgXKexlsdK9UEEvX2hAFHXK1Pl6JKnnRw1cNmmwc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9159"/>
            <a:ext cx="9824166" cy="67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Paratext</a:t>
            </a:r>
            <a:r>
              <a:rPr lang="en-US" dirty="0" smtClean="0"/>
              <a:t> </a:t>
            </a:r>
            <a:r>
              <a:rPr lang="en-US" dirty="0"/>
              <a:t>Major accomplishments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01168" lvl="1" indent="0" fontAlgn="base">
              <a:buNone/>
            </a:pPr>
            <a:r>
              <a:rPr lang="en-US" dirty="0"/>
              <a:t>Enhanced Resources</a:t>
            </a:r>
          </a:p>
          <a:p>
            <a:pPr marL="201168" lvl="1" indent="0" fontAlgn="base">
              <a:buNone/>
            </a:pPr>
            <a:r>
              <a:rPr lang="en-US" dirty="0"/>
              <a:t>Windowing Framework</a:t>
            </a:r>
          </a:p>
          <a:p>
            <a:pPr marL="201168" lvl="1" indent="0" fontAlgn="base">
              <a:buNone/>
            </a:pPr>
            <a:r>
              <a:rPr lang="en-US" dirty="0"/>
              <a:t>Mega Menus</a:t>
            </a:r>
          </a:p>
          <a:p>
            <a:pPr marL="201168" lvl="1" indent="0" fontAlgn="base">
              <a:buNone/>
            </a:pPr>
            <a:r>
              <a:rPr lang="en-US" dirty="0"/>
              <a:t>Ruby Glossing</a:t>
            </a:r>
          </a:p>
          <a:p>
            <a:pPr marL="201168" lvl="1" indent="0" fontAlgn="base">
              <a:buNone/>
            </a:pPr>
            <a:r>
              <a:rPr lang="en-US" dirty="0"/>
              <a:t>USFM 3 Support</a:t>
            </a:r>
          </a:p>
          <a:p>
            <a:pPr marL="201168" lvl="1" indent="0" fontAlgn="base">
              <a:buNone/>
            </a:pPr>
            <a:r>
              <a:rPr lang="en-US" dirty="0"/>
              <a:t>New Management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change: project funded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LsDev</a:t>
            </a:r>
            <a:r>
              <a:rPr lang="en-US" dirty="0" smtClean="0"/>
              <a:t> now has to seek funding for specific projects</a:t>
            </a:r>
          </a:p>
          <a:p>
            <a:r>
              <a:rPr lang="en-US" dirty="0" smtClean="0"/>
              <a:t>Still have supported staff like me.</a:t>
            </a:r>
          </a:p>
          <a:p>
            <a:r>
              <a:rPr lang="en-US" dirty="0" smtClean="0"/>
              <a:t>But, we are considered SIL’s contribution to a partnership. Generally we seek another partner to provide money.</a:t>
            </a:r>
          </a:p>
          <a:p>
            <a:r>
              <a:rPr lang="en-US" dirty="0" smtClean="0"/>
              <a:t>So: it may be easier to get your project done if it has a sponsor</a:t>
            </a:r>
          </a:p>
          <a:p>
            <a:r>
              <a:rPr lang="en-US" dirty="0" smtClean="0"/>
              <a:t>It may be harder if it has no sponsor.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5952"/>
          </a:xfrm>
        </p:spPr>
        <p:txBody>
          <a:bodyPr/>
          <a:lstStyle/>
          <a:p>
            <a:r>
              <a:rPr lang="en-US" dirty="0" smtClean="0"/>
              <a:t>Megamenus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right size</a:t>
            </a:r>
            <a:endParaRPr lang="en-US" dirty="0"/>
          </a:p>
        </p:txBody>
      </p:sp>
      <p:pic>
        <p:nvPicPr>
          <p:cNvPr id="1026" name="Picture 2" descr="https://lh6.googleusercontent.com/9JyujYFYYFlGDTK8kagduo2SizG7z4jFDzSo8FEgBwA3wopvfsvC4ddgGCFfKIKeXN5eaY183GoZHf8W_-L5dqnc90BKh6fAJSbNkKP39jmt--kr9HG9kNkNMWGDn-kUkcRmE5HiAZ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" b="37990"/>
          <a:stretch/>
        </p:blipFill>
        <p:spPr bwMode="auto">
          <a:xfrm>
            <a:off x="1097280" y="1092424"/>
            <a:ext cx="9283393" cy="55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Transcriber: v1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5.googleusercontent.com/IiicOqZznXFVxY5glqmpwo0R7Dv7fgTZgCjPdxX3jH9a02z3czh44v7x34eAuy4f_0gVA4TULV8ub1TF0g5Hu9PqlRN9jxAh1d8NelnpeQx1D0lOFXy5rIkfwkgIUQgXz1h6Q0zCO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39" y="2463441"/>
            <a:ext cx="61436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3.googleusercontent.com/nx3Cc9QFyXWtDmzMu-fk5kOs_NskJSZ1dzvaTj07pdJWgLsvyxhqFfhwMZwgcYTzPlM52ZLrFCrNtSwjbscmVWEWBn4A3frz9AFRWdoUrBTdONsXFquUwBpgBL-AwOTV7xVFkKOu3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80"/>
            <a:ext cx="12180584" cy="65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3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SAB/RAB/DAB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Major accomplishments</a:t>
            </a:r>
          </a:p>
          <a:p>
            <a:pPr lvl="1" fontAlgn="base"/>
            <a:r>
              <a:rPr lang="en-US" dirty="0"/>
              <a:t>Audio: playback speed, convert audio format, extract audio by verse range</a:t>
            </a:r>
          </a:p>
          <a:p>
            <a:pPr lvl="1" fontAlgn="base"/>
            <a:r>
              <a:rPr lang="en-US" dirty="0"/>
              <a:t>Video: thumbnail, stream/embedded, </a:t>
            </a:r>
            <a:r>
              <a:rPr lang="en-US" dirty="0" err="1"/>
              <a:t>fullscreen</a:t>
            </a:r>
            <a:r>
              <a:rPr lang="en-US" dirty="0"/>
              <a:t>, Bible Slideshow Videos</a:t>
            </a:r>
          </a:p>
          <a:p>
            <a:pPr lvl="1" fontAlgn="base"/>
            <a:r>
              <a:rPr lang="en-US" dirty="0"/>
              <a:t>Analytics: Firebase, Amplitude, S3 Digest, FCBH/S3 send on connect</a:t>
            </a:r>
          </a:p>
          <a:p>
            <a:pPr lvl="1" fontAlgn="base"/>
            <a:r>
              <a:rPr lang="en-US" dirty="0"/>
              <a:t>Other Features: Messaging, History, Bk/</a:t>
            </a:r>
            <a:r>
              <a:rPr lang="en-US" dirty="0" err="1"/>
              <a:t>Ch</a:t>
            </a:r>
            <a:r>
              <a:rPr lang="en-US" dirty="0"/>
              <a:t>/Vs selector </a:t>
            </a:r>
          </a:p>
          <a:p>
            <a:pPr lvl="1" fontAlgn="base"/>
            <a:r>
              <a:rPr lang="en-US" dirty="0"/>
              <a:t>Android SDK: Compile: Android 9.0 (Pie), Min: Ice Cream Sandwich (4.0)</a:t>
            </a:r>
          </a:p>
          <a:p>
            <a:pPr lvl="1" fontAlgn="base"/>
            <a:r>
              <a:rPr lang="en-US" dirty="0"/>
              <a:t>iOS Template app supporting "most" (a lot more) of the Android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h5.googleusercontent.com/ef2c1wOP2zWwp_ZXWpJImRqNjXsEkJpxwBgiC1KCALMc1iC21OhbqwTTXmMXio9spZLDv5kxwFpGnn1NBf-i9__9KMMIF7TVkfjx0A8yM9IGh8cv8w5eTnpvC3MycO2ntbLGm7rea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5" y="98323"/>
            <a:ext cx="9527250" cy="65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Bloom in 2018: Four </a:t>
            </a:r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4.0: </a:t>
            </a:r>
            <a:r>
              <a:rPr lang="en-US" dirty="0"/>
              <a:t>Bloom Reader</a:t>
            </a:r>
          </a:p>
          <a:p>
            <a:pPr fontAlgn="base"/>
            <a:r>
              <a:rPr lang="en-US" dirty="0" smtClean="0"/>
              <a:t>4.1: </a:t>
            </a:r>
            <a:r>
              <a:rPr lang="en-US" dirty="0"/>
              <a:t>Paste Image Credits</a:t>
            </a:r>
          </a:p>
          <a:p>
            <a:pPr fontAlgn="base"/>
            <a:r>
              <a:rPr lang="en-US" dirty="0" smtClean="0"/>
              <a:t>4.2: </a:t>
            </a:r>
            <a:r>
              <a:rPr lang="en-US" dirty="0"/>
              <a:t>Motion Books</a:t>
            </a:r>
          </a:p>
          <a:p>
            <a:pPr fontAlgn="base"/>
            <a:r>
              <a:rPr lang="en-US" dirty="0" smtClean="0"/>
              <a:t>4.3: </a:t>
            </a:r>
            <a:r>
              <a:rPr lang="en-US" dirty="0"/>
              <a:t>Sign Language Books (experimental)</a:t>
            </a:r>
          </a:p>
          <a:p>
            <a:pPr fontAlgn="base"/>
            <a:r>
              <a:rPr lang="en-US" dirty="0" smtClean="0"/>
              <a:t>4.4, 4.5</a:t>
            </a:r>
            <a:r>
              <a:rPr lang="en-US" dirty="0" smtClean="0"/>
              <a:t>: Book </a:t>
            </a:r>
            <a:r>
              <a:rPr lang="en-US" dirty="0"/>
              <a:t>Boost competition: $100k +$50k</a:t>
            </a:r>
          </a:p>
          <a:p>
            <a:pPr lvl="2" fontAlgn="base"/>
            <a:r>
              <a:rPr lang="en-US" dirty="0"/>
              <a:t>Books for the Blind</a:t>
            </a:r>
          </a:p>
          <a:p>
            <a:pPr lvl="2" fontAlgn="base"/>
            <a:r>
              <a:rPr lang="en-US" dirty="0"/>
              <a:t>Bloom Enterprise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h6.googleusercontent.com/Q3Iy3tLmE-esq5w-tLg10I60hxLcgRfOjF6V3iDWyV1o3d7xRaDaBNyEo8VoTsZ2oAhj0PjP58Ai_BRgMWImKC-bgbnA5SH6yZG9iEGlChcDi-QFQJWY2qRuFuIXzJLCqS3Ulx-op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9" y="1468"/>
            <a:ext cx="11728683" cy="62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10 free on Windows, </a:t>
            </a:r>
            <a:r>
              <a:rPr lang="en-US" dirty="0" err="1" smtClean="0"/>
              <a:t>MacOS</a:t>
            </a:r>
            <a:r>
              <a:rPr lang="en-US" dirty="0" smtClean="0"/>
              <a:t>, Android, IOS, Web, mobile web</a:t>
            </a:r>
          </a:p>
          <a:p>
            <a:r>
              <a:rPr lang="en-US" dirty="0" smtClean="0"/>
              <a:t>Version 11 (beta) also supports Linux</a:t>
            </a:r>
          </a:p>
          <a:p>
            <a:r>
              <a:rPr lang="en-US" dirty="0" smtClean="0"/>
              <a:t>Fully open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Scripture forge (online community Scripture checking): major rework, no release.</a:t>
            </a:r>
          </a:p>
          <a:p>
            <a:r>
              <a:rPr lang="en-US" dirty="0" err="1" smtClean="0"/>
              <a:t>Glyssen</a:t>
            </a:r>
            <a:r>
              <a:rPr lang="en-US" dirty="0" smtClean="0"/>
              <a:t> (scripts for multi-voice scripture recording): </a:t>
            </a:r>
            <a:r>
              <a:rPr lang="en-US" dirty="0" err="1" smtClean="0"/>
              <a:t>Paratext</a:t>
            </a:r>
            <a:r>
              <a:rPr lang="en-US" dirty="0" smtClean="0"/>
              <a:t> 8 support</a:t>
            </a:r>
          </a:p>
          <a:p>
            <a:r>
              <a:rPr lang="en-US" dirty="0" err="1" smtClean="0"/>
              <a:t>HearThis</a:t>
            </a:r>
            <a:r>
              <a:rPr lang="en-US" dirty="0" smtClean="0"/>
              <a:t> (record Scripture): option to display labels on navigation buttons</a:t>
            </a:r>
          </a:p>
          <a:p>
            <a:r>
              <a:rPr lang="en-US" dirty="0" err="1" smtClean="0"/>
              <a:t>Transcelerator</a:t>
            </a:r>
            <a:r>
              <a:rPr lang="en-US" dirty="0" smtClean="0"/>
              <a:t> (translate comprehension questions): Scripture Forge support, draft French and Spanish localizations.</a:t>
            </a:r>
          </a:p>
          <a:p>
            <a:r>
              <a:rPr lang="en-US" dirty="0" smtClean="0"/>
              <a:t>Scriptoria (cloud code for SAB deployment): lots of work, no release</a:t>
            </a:r>
          </a:p>
          <a:p>
            <a:r>
              <a:rPr lang="en-US" dirty="0" smtClean="0"/>
              <a:t>Story Producer app (translate Animated Bible stories on Android): import from existing translation and audio</a:t>
            </a:r>
          </a:p>
          <a:p>
            <a:r>
              <a:rPr lang="en-US" dirty="0" err="1" smtClean="0"/>
              <a:t>FieldWorks</a:t>
            </a:r>
            <a:r>
              <a:rPr lang="en-US" dirty="0" smtClean="0"/>
              <a:t>: 64-bit support, text charting enhancements, patchable installer, </a:t>
            </a:r>
            <a:r>
              <a:rPr lang="en-US" dirty="0" err="1" smtClean="0"/>
              <a:t>Paratext</a:t>
            </a:r>
            <a:r>
              <a:rPr lang="en-US" dirty="0" smtClean="0"/>
              <a:t> 8 support.</a:t>
            </a:r>
          </a:p>
          <a:p>
            <a:r>
              <a:rPr lang="en-US" dirty="0" smtClean="0"/>
              <a:t>Language Forge (community dictionary building online): Send/Receive comments with </a:t>
            </a:r>
            <a:r>
              <a:rPr lang="en-US" dirty="0" err="1" smtClean="0"/>
              <a:t>FLEx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WeSay</a:t>
            </a:r>
            <a:r>
              <a:rPr lang="en-US" dirty="0" smtClean="0"/>
              <a:t> (low computer skill dictionary building): configure to use gloss or </a:t>
            </a:r>
            <a:r>
              <a:rPr lang="en-US" dirty="0" err="1" smtClean="0"/>
              <a:t>defn</a:t>
            </a:r>
            <a:r>
              <a:rPr lang="en-US" dirty="0" smtClean="0"/>
              <a:t> for meaning</a:t>
            </a:r>
          </a:p>
          <a:p>
            <a:r>
              <a:rPr lang="en-US" dirty="0" err="1" smtClean="0"/>
              <a:t>SayMore</a:t>
            </a:r>
            <a:r>
              <a:rPr lang="en-US" dirty="0" smtClean="0"/>
              <a:t> X (language documentation): new implementation, cross-platform, no recording yet.</a:t>
            </a:r>
          </a:p>
          <a:p>
            <a:r>
              <a:rPr lang="en-US" dirty="0" smtClean="0"/>
              <a:t>Phonology Assistant: </a:t>
            </a:r>
            <a:r>
              <a:rPr lang="en-US" dirty="0"/>
              <a:t>Find Speech Analyzer for slow </a:t>
            </a:r>
            <a:r>
              <a:rPr lang="en-US" dirty="0" smtClean="0"/>
              <a:t>playback</a:t>
            </a:r>
          </a:p>
          <a:p>
            <a:r>
              <a:rPr lang="en-US" dirty="0" smtClean="0"/>
              <a:t>Bloom reader: rewrite, may make IOS feasible</a:t>
            </a:r>
          </a:p>
          <a:p>
            <a:r>
              <a:rPr lang="en-US" dirty="0" smtClean="0"/>
              <a:t>Pathway (publishing from </a:t>
            </a:r>
            <a:r>
              <a:rPr lang="en-US" dirty="0" err="1" smtClean="0"/>
              <a:t>FLEx</a:t>
            </a:r>
            <a:r>
              <a:rPr lang="en-US" dirty="0" smtClean="0"/>
              <a:t>): support </a:t>
            </a:r>
            <a:r>
              <a:rPr lang="en-US" dirty="0" err="1" smtClean="0"/>
              <a:t>FLEx</a:t>
            </a:r>
            <a:r>
              <a:rPr lang="en-US" dirty="0" smtClean="0"/>
              <a:t> 9; HTML output more mobile 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major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16899"/>
            <a:ext cx="11547566" cy="4519032"/>
          </a:xfrm>
        </p:spPr>
        <p:txBody>
          <a:bodyPr>
            <a:normAutofit/>
          </a:bodyPr>
          <a:lstStyle/>
          <a:p>
            <a:r>
              <a:rPr lang="en-US" dirty="0" smtClean="0"/>
              <a:t>Some are determined by prioritization process</a:t>
            </a:r>
          </a:p>
          <a:p>
            <a:r>
              <a:rPr lang="en-US" dirty="0" smtClean="0"/>
              <a:t>Some are determined by agreements with partners</a:t>
            </a:r>
          </a:p>
          <a:p>
            <a:r>
              <a:rPr lang="en-US" dirty="0" smtClean="0"/>
              <a:t>Some are requested by users (and voted on by others)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community.software.sil.org/c/bloom/featurerequests</a:t>
            </a:r>
            <a:endParaRPr lang="en-US" dirty="0" smtClean="0"/>
          </a:p>
          <a:p>
            <a:r>
              <a:rPr lang="en-US" dirty="0" smtClean="0"/>
              <a:t>Some are suggested by the development team</a:t>
            </a:r>
          </a:p>
          <a:p>
            <a:r>
              <a:rPr lang="en-US" dirty="0" smtClean="0"/>
              <a:t>Some may be suggested by domain leaders</a:t>
            </a:r>
          </a:p>
          <a:p>
            <a:r>
              <a:rPr lang="en-US" dirty="0" smtClean="0"/>
              <a:t>Usually one “product owner” or “analyst” makes the final decisions for each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focus: work continues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ScriptureForge</a:t>
            </a:r>
            <a:endParaRPr lang="en-US" dirty="0" smtClean="0"/>
          </a:p>
          <a:p>
            <a:r>
              <a:rPr lang="en-US" dirty="0" smtClean="0"/>
              <a:t>Bloom</a:t>
            </a:r>
          </a:p>
          <a:p>
            <a:r>
              <a:rPr lang="en-US" dirty="0" err="1" smtClean="0"/>
              <a:t>Keyman</a:t>
            </a:r>
            <a:endParaRPr lang="en-US" dirty="0" smtClean="0"/>
          </a:p>
          <a:p>
            <a:r>
              <a:rPr lang="en-US" dirty="0" smtClean="0"/>
              <a:t>Paratext</a:t>
            </a:r>
          </a:p>
          <a:p>
            <a:r>
              <a:rPr lang="en-US" dirty="0" smtClean="0"/>
              <a:t>Render?</a:t>
            </a:r>
          </a:p>
          <a:p>
            <a:r>
              <a:rPr lang="en-US" dirty="0" smtClean="0"/>
              <a:t>Transcriber?</a:t>
            </a:r>
          </a:p>
          <a:p>
            <a:r>
              <a:rPr lang="en-US" dirty="0" err="1" smtClean="0"/>
              <a:t>Saymore</a:t>
            </a:r>
            <a:r>
              <a:rPr lang="en-US" dirty="0" smtClean="0"/>
              <a:t>-X?</a:t>
            </a:r>
          </a:p>
          <a:p>
            <a:r>
              <a:rPr lang="en-US" dirty="0" err="1"/>
              <a:t>LanguageForge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work: pick a card 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6673"/>
            <a:ext cx="9905999" cy="42942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0" y="1737360"/>
            <a:ext cx="1154533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to “In Progress” and assign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4" y="2000912"/>
            <a:ext cx="9963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18" y="1782501"/>
            <a:ext cx="7963382" cy="4479403"/>
          </a:xfrm>
        </p:spPr>
      </p:pic>
    </p:spTree>
    <p:extLst>
      <p:ext uri="{BB962C8B-B14F-4D97-AF65-F5344CB8AC3E}">
        <p14:creationId xmlns:p14="http://schemas.microsoft.com/office/powerpoint/2010/main" val="840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checks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03" y="1737360"/>
            <a:ext cx="11040393" cy="5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someone tests it…maybe more work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4" y="1590805"/>
            <a:ext cx="10926679" cy="51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process: </a:t>
            </a:r>
            <a:r>
              <a:rPr lang="en-US" dirty="0" smtClean="0"/>
              <a:t>alpha, beta,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976846"/>
            <a:ext cx="11443062" cy="4881154"/>
          </a:xfrm>
        </p:spPr>
        <p:txBody>
          <a:bodyPr>
            <a:normAutofit/>
          </a:bodyPr>
          <a:lstStyle/>
          <a:p>
            <a:r>
              <a:rPr lang="en-US" dirty="0" smtClean="0"/>
              <a:t>Changes which pass code review are checked into a version control system</a:t>
            </a:r>
          </a:p>
          <a:p>
            <a:r>
              <a:rPr lang="en-US" dirty="0" smtClean="0"/>
              <a:t>They are built automatically (by a TeamCity server)</a:t>
            </a:r>
          </a:p>
          <a:p>
            <a:r>
              <a:rPr lang="en-US" dirty="0" smtClean="0"/>
              <a:t>They immediately become part of Bloom’s </a:t>
            </a:r>
            <a:r>
              <a:rPr lang="en-US" i="1" dirty="0" smtClean="0"/>
              <a:t>alpha</a:t>
            </a:r>
            <a:r>
              <a:rPr lang="en-US" dirty="0" smtClean="0"/>
              <a:t> release (mainly used by testers, sometimes by brave users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Every few months we do a few days of intensive testing, fix more bugs, and promote to beta</a:t>
            </a:r>
          </a:p>
          <a:p>
            <a:r>
              <a:rPr lang="en-US" dirty="0" smtClean="0"/>
              <a:t>When we think there’s been a good amount of beta testing we promote to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</TotalTime>
  <Words>1094</Words>
  <Application>Microsoft Office PowerPoint</Application>
  <PresentationFormat>Widescreen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</vt:lpstr>
      <vt:lpstr>What’s happening in LsDev?</vt:lpstr>
      <vt:lpstr>Big change: project funded</vt:lpstr>
      <vt:lpstr>Choosing major features</vt:lpstr>
      <vt:lpstr>Daily work: pick a card to work on</vt:lpstr>
      <vt:lpstr>Move to “In Progress” and assign to me</vt:lpstr>
      <vt:lpstr>Develop it</vt:lpstr>
      <vt:lpstr>Someone checks the code</vt:lpstr>
      <vt:lpstr>Then someone tests it…maybe more work is needed</vt:lpstr>
      <vt:lpstr>Release process: alpha, beta, release</vt:lpstr>
      <vt:lpstr>Dealing with bugs</vt:lpstr>
      <vt:lpstr>Dealing with bug reports: a typical report</vt:lpstr>
      <vt:lpstr>Dealing with bug reports: another example</vt:lpstr>
      <vt:lpstr>A better report, but…</vt:lpstr>
      <vt:lpstr>Sometimes even a good report fails</vt:lpstr>
      <vt:lpstr>What if there’s no response?</vt:lpstr>
      <vt:lpstr>Product releases in 2018</vt:lpstr>
      <vt:lpstr>NRSI is now WsTech</vt:lpstr>
      <vt:lpstr>PowerPoint Presentation</vt:lpstr>
      <vt:lpstr>Paratext Major accomplishments</vt:lpstr>
      <vt:lpstr>Megamenus</vt:lpstr>
      <vt:lpstr>Transcriber: v1 released</vt:lpstr>
      <vt:lpstr>PowerPoint Presentation</vt:lpstr>
      <vt:lpstr>SAB/RAB/DAB</vt:lpstr>
      <vt:lpstr>PowerPoint Presentation</vt:lpstr>
      <vt:lpstr>Bloom in 2018: Four releases</vt:lpstr>
      <vt:lpstr>PowerPoint Presentation</vt:lpstr>
      <vt:lpstr>Keyman</vt:lpstr>
      <vt:lpstr>Other work</vt:lpstr>
      <vt:lpstr>Other work</vt:lpstr>
      <vt:lpstr>Future focus: work continues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in LsDev?</dc:title>
  <dc:creator>John Thomson</dc:creator>
  <cp:lastModifiedBy>John Thomson</cp:lastModifiedBy>
  <cp:revision>11</cp:revision>
  <dcterms:created xsi:type="dcterms:W3CDTF">2019-02-26T22:13:20Z</dcterms:created>
  <dcterms:modified xsi:type="dcterms:W3CDTF">2019-03-12T12:23:43Z</dcterms:modified>
</cp:coreProperties>
</file>