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78" r:id="rId3"/>
    <p:sldId id="257" r:id="rId4"/>
    <p:sldId id="258" r:id="rId5"/>
    <p:sldId id="259" r:id="rId6"/>
    <p:sldId id="260" r:id="rId7"/>
    <p:sldId id="261" r:id="rId8"/>
    <p:sldId id="262" r:id="rId9"/>
    <p:sldId id="263" r:id="rId10"/>
    <p:sldId id="264" r:id="rId11"/>
    <p:sldId id="279" r:id="rId12"/>
    <p:sldId id="265" r:id="rId13"/>
    <p:sldId id="266" r:id="rId14"/>
    <p:sldId id="267" r:id="rId15"/>
    <p:sldId id="268" r:id="rId16"/>
    <p:sldId id="269" r:id="rId17"/>
    <p:sldId id="270" r:id="rId18"/>
    <p:sldId id="271" r:id="rId19"/>
    <p:sldId id="281" r:id="rId20"/>
    <p:sldId id="280" r:id="rId21"/>
    <p:sldId id="272" r:id="rId22"/>
    <p:sldId id="273" r:id="rId23"/>
    <p:sldId id="274" r:id="rId24"/>
    <p:sldId id="275" r:id="rId25"/>
    <p:sldId id="27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Brase" initials="" lastIdx="2" clrIdx="0"/>
  <p:cmAuthor id="1" name="Martin Hoske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777" autoAdjust="0"/>
  </p:normalViewPr>
  <p:slideViewPr>
    <p:cSldViewPr snapToGrid="0">
      <p:cViewPr varScale="1">
        <p:scale>
          <a:sx n="26" d="100"/>
          <a:sy n="26" d="100"/>
        </p:scale>
        <p:origin x="11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08T06:26:02.848" idx="1">
    <p:pos x="6000" y="0"/>
    <p:text>Are there speaker notes, or is it all in your head? It’s generally clear and understandable to me. I can follow most of it without notes (except for 2 slides noted below). But if other people are going to be using it to present, it will be helpful to have additional notes.</p:text>
  </p:cm>
  <p:cm authorId="1" dt="2018-03-08T06:26:02.848" idx="1">
    <p:pos x="6000" y="0"/>
    <p:text>It's all in me' 'ead. But I am very happy to add speaker notes where things aren't clear to speakers. The target presenter is an NRSI member. The target audience is a Language Technologist.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3-08T06:27:16.924" idx="2">
    <p:pos x="6000" y="0"/>
    <p:text>Do you really want the “e” in the template? Should that be
lng-Scrp-RE-variants-x-extensions</p:text>
  </p:cm>
  <p:cm authorId="1" dt="2018-03-08T06:27:16.924" idx="2">
    <p:pos x="6000" y="0"/>
    <p:text>No. -e- is an arbitrary namespace. -x- is a specific PU namespace. There are others.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60540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tatoids.com/ynz.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en.wikipedia.org/wiki/National_Statistics_Socio-economic_Classification" TargetMode="External"/><Relationship Id="rId4" Type="http://schemas.openxmlformats.org/officeDocument/2006/relationships/hyperlink" Target="https://www.bls.gov/soc/2018/soc_2018.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2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36a8414e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136a8414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bad tags out there. This whole language tagging thing is confusing and so we need to be able to deal with bad tags and work not to create bad tags ourselves.</a:t>
            </a:r>
            <a:endParaRPr/>
          </a:p>
        </p:txBody>
      </p:sp>
    </p:spTree>
    <p:extLst>
      <p:ext uri="{BB962C8B-B14F-4D97-AF65-F5344CB8AC3E}">
        <p14:creationId xmlns:p14="http://schemas.microsoft.com/office/powerpoint/2010/main" val="337263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136a8414e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136a8414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An example of unwise tagging. But you really can be pretty precise if you want to be. Each of these private use variants are from a different official ontology. SInce people ask: HASC (Hierarchical Administrative Subdivision Codes) Taranaki-New Plymouth (</a:t>
            </a:r>
            <a:r>
              <a:rPr lang="en" sz="1000" u="sng" dirty="0">
                <a:solidFill>
                  <a:schemeClr val="hlink"/>
                </a:solidFill>
                <a:hlinkClick r:id="rId3"/>
              </a:rPr>
              <a:t>http://www.statoids.com/ynz.html</a:t>
            </a:r>
            <a:r>
              <a:rPr lang="en" sz="1000" dirty="0"/>
              <a:t>). Standard Occupation Codes (BSI) 53-4011 Locomotive Engineers (</a:t>
            </a:r>
            <a:r>
              <a:rPr lang="en" sz="1000" u="sng" dirty="0">
                <a:solidFill>
                  <a:schemeClr val="hlink"/>
                </a:solidFill>
                <a:hlinkClick r:id="rId4"/>
              </a:rPr>
              <a:t>https://www.bls.gov/soc/2018/soc_2018.htm</a:t>
            </a:r>
            <a:r>
              <a:rPr lang="en" sz="1000" dirty="0"/>
              <a:t>). National Statistics (UK) Socio-Economic Classification level 2 is lower managerial and professional occupations (</a:t>
            </a:r>
            <a:r>
              <a:rPr lang="en" sz="1000" u="sng" dirty="0">
                <a:solidFill>
                  <a:schemeClr val="hlink"/>
                </a:solidFill>
                <a:hlinkClick r:id="rId5"/>
              </a:rPr>
              <a:t>https://en.wikipedia.org/wiki/National_Statistics_Socio-economic_Classification</a:t>
            </a:r>
            <a:r>
              <a:rPr lang="en" sz="1000" dirty="0"/>
              <a:t>  ).</a:t>
            </a:r>
            <a:endParaRPr sz="1000" dirty="0"/>
          </a:p>
        </p:txBody>
      </p:sp>
    </p:spTree>
    <p:extLst>
      <p:ext uri="{BB962C8B-B14F-4D97-AF65-F5344CB8AC3E}">
        <p14:creationId xmlns:p14="http://schemas.microsoft.com/office/powerpoint/2010/main" val="95450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136a8414e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36a8414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is where it gets complicated.</a:t>
            </a:r>
          </a:p>
          <a:p>
            <a:pPr marL="0" lvl="0" indent="0" algn="l" rtl="0">
              <a:spcBef>
                <a:spcPts val="0"/>
              </a:spcBef>
              <a:spcAft>
                <a:spcPts val="0"/>
              </a:spcAft>
              <a:buNone/>
            </a:pPr>
            <a:r>
              <a:rPr lang="en-US" dirty="0" smtClean="0"/>
              <a:t>What about changes</a:t>
            </a:r>
            <a:r>
              <a:rPr lang="en-US" baseline="0" dirty="0" smtClean="0"/>
              <a:t> like changes to orthography</a:t>
            </a:r>
            <a:endParaRPr dirty="0"/>
          </a:p>
        </p:txBody>
      </p:sp>
    </p:spTree>
    <p:extLst>
      <p:ext uri="{BB962C8B-B14F-4D97-AF65-F5344CB8AC3E}">
        <p14:creationId xmlns:p14="http://schemas.microsoft.com/office/powerpoint/2010/main" val="131780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36a8414e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136a8414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What</a:t>
            </a:r>
            <a:r>
              <a:rPr lang="en-US" baseline="0" dirty="0" smtClean="0"/>
              <a:t> about archiving? Keeping track is not easily</a:t>
            </a:r>
            <a:endParaRPr lang="en-US" dirty="0" smtClean="0"/>
          </a:p>
          <a:p>
            <a:pPr marL="0" lvl="0" indent="0" algn="l" rtl="0">
              <a:spcBef>
                <a:spcPts val="0"/>
              </a:spcBef>
              <a:spcAft>
                <a:spcPts val="0"/>
              </a:spcAft>
              <a:buNone/>
            </a:pPr>
            <a:r>
              <a:rPr lang="en" dirty="0" smtClean="0"/>
              <a:t>A </a:t>
            </a:r>
            <a:r>
              <a:rPr lang="en" dirty="0"/>
              <a:t>maximal tag is one containing lng-Script-RE and perhaps necessary variants as specified in the likely subtags mapping.</a:t>
            </a:r>
            <a:endParaRPr dirty="0"/>
          </a:p>
          <a:p>
            <a:pPr marL="0" lvl="0" indent="0" algn="l" rtl="0">
              <a:spcBef>
                <a:spcPts val="0"/>
              </a:spcBef>
              <a:spcAft>
                <a:spcPts val="0"/>
              </a:spcAft>
              <a:buNone/>
            </a:pPr>
            <a:r>
              <a:rPr lang="en" dirty="0"/>
              <a:t>Very often a language tag is part of a wider collection of metadata. This often includes a metadata editing date, which is sufficient therefore to track a date when the language tag was correct.</a:t>
            </a:r>
            <a:endParaRPr dirty="0"/>
          </a:p>
        </p:txBody>
      </p:sp>
    </p:spTree>
    <p:extLst>
      <p:ext uri="{BB962C8B-B14F-4D97-AF65-F5344CB8AC3E}">
        <p14:creationId xmlns:p14="http://schemas.microsoft.com/office/powerpoint/2010/main" val="66641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136a8414e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136a8414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What stuff can be identified</a:t>
            </a:r>
            <a:endParaRPr dirty="0"/>
          </a:p>
        </p:txBody>
      </p:sp>
    </p:spTree>
    <p:extLst>
      <p:ext uri="{BB962C8B-B14F-4D97-AF65-F5344CB8AC3E}">
        <p14:creationId xmlns:p14="http://schemas.microsoft.com/office/powerpoint/2010/main" val="299516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136a8414e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136a8414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All this is held by language tag, done for major  languages mostly</a:t>
            </a:r>
            <a:endParaRPr dirty="0"/>
          </a:p>
        </p:txBody>
      </p:sp>
    </p:spTree>
    <p:extLst>
      <p:ext uri="{BB962C8B-B14F-4D97-AF65-F5344CB8AC3E}">
        <p14:creationId xmlns:p14="http://schemas.microsoft.com/office/powerpoint/2010/main" val="216135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136a8414e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136a8414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includes "Where</a:t>
            </a:r>
            <a:r>
              <a:rPr lang="en" dirty="0" smtClean="0"/>
              <a:t>".</a:t>
            </a:r>
          </a:p>
          <a:p>
            <a:pPr marL="0" lvl="0" indent="0" algn="l" rtl="0">
              <a:spcBef>
                <a:spcPts val="0"/>
              </a:spcBef>
              <a:spcAft>
                <a:spcPts val="0"/>
              </a:spcAft>
              <a:buNone/>
            </a:pPr>
            <a:r>
              <a:rPr lang="en" dirty="0" smtClean="0"/>
              <a:t>LDMl</a:t>
            </a:r>
            <a:r>
              <a:rPr lang="en" baseline="0" dirty="0" smtClean="0"/>
              <a:t> = </a:t>
            </a:r>
            <a:r>
              <a:rPr lang="en-US" dirty="0" smtClean="0"/>
              <a:t>XML format for the exchange of structured locale data. </a:t>
            </a:r>
            <a:endParaRPr lang="en" dirty="0" smtClean="0"/>
          </a:p>
          <a:p>
            <a:pPr marL="0" lvl="0" indent="0" algn="l" rtl="0">
              <a:spcBef>
                <a:spcPts val="0"/>
              </a:spcBef>
              <a:spcAft>
                <a:spcPts val="0"/>
              </a:spcAft>
              <a:buNone/>
            </a:pPr>
            <a:r>
              <a:rPr lang="en" dirty="0" smtClean="0"/>
              <a:t>SLDR</a:t>
            </a:r>
            <a:r>
              <a:rPr lang="en" baseline="0" dirty="0" smtClean="0"/>
              <a:t> = extension of CLDR</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baseline="0" dirty="0" smtClean="0"/>
              <a:t>ROD = Registry of dialects</a:t>
            </a:r>
            <a:endParaRPr dirty="0"/>
          </a:p>
        </p:txBody>
      </p:sp>
    </p:spTree>
    <p:extLst>
      <p:ext uri="{BB962C8B-B14F-4D97-AF65-F5344CB8AC3E}">
        <p14:creationId xmlns:p14="http://schemas.microsoft.com/office/powerpoint/2010/main" val="373036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What</a:t>
            </a:r>
            <a:r>
              <a:rPr lang="en-US" baseline="0" dirty="0" smtClean="0"/>
              <a:t> doe it look like.</a:t>
            </a:r>
            <a:endParaRPr lang="en-US" dirty="0"/>
          </a:p>
        </p:txBody>
      </p:sp>
    </p:spTree>
    <p:extLst>
      <p:ext uri="{BB962C8B-B14F-4D97-AF65-F5344CB8AC3E}">
        <p14:creationId xmlns:p14="http://schemas.microsoft.com/office/powerpoint/2010/main" val="348112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f3e80bd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f3e80b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One stop shop about orthography or</a:t>
            </a:r>
            <a:r>
              <a:rPr lang="en-US" baseline="0" dirty="0" smtClean="0"/>
              <a:t> how a lang is written.</a:t>
            </a:r>
            <a:endParaRPr dirty="0"/>
          </a:p>
        </p:txBody>
      </p:sp>
    </p:spTree>
    <p:extLst>
      <p:ext uri="{BB962C8B-B14F-4D97-AF65-F5344CB8AC3E}">
        <p14:creationId xmlns:p14="http://schemas.microsoft.com/office/powerpoint/2010/main" val="290948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36a8414e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136a8414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Even keyboard mapping</a:t>
            </a:r>
          </a:p>
          <a:p>
            <a:pPr marL="0" lvl="0" indent="0" algn="l" rtl="0">
              <a:spcBef>
                <a:spcPts val="0"/>
              </a:spcBef>
              <a:spcAft>
                <a:spcPts val="0"/>
              </a:spcAft>
              <a:buNone/>
            </a:pPr>
            <a:r>
              <a:rPr lang="en-US" dirty="0" smtClean="0"/>
              <a:t>Even CLDR into this.</a:t>
            </a:r>
          </a:p>
          <a:p>
            <a:pPr marL="0" lvl="0" indent="0" algn="l" rtl="0">
              <a:spcBef>
                <a:spcPts val="0"/>
              </a:spcBef>
              <a:spcAft>
                <a:spcPts val="0"/>
              </a:spcAft>
              <a:buNone/>
            </a:pPr>
            <a:r>
              <a:rPr lang="en-US" dirty="0" smtClean="0"/>
              <a:t>Getting payback </a:t>
            </a:r>
            <a:r>
              <a:rPr lang="en-US" baseline="0" dirty="0" smtClean="0"/>
              <a:t>from industry for the info we are gathering.</a:t>
            </a:r>
            <a:endParaRPr dirty="0"/>
          </a:p>
        </p:txBody>
      </p:sp>
    </p:spTree>
    <p:extLst>
      <p:ext uri="{BB962C8B-B14F-4D97-AF65-F5344CB8AC3E}">
        <p14:creationId xmlns:p14="http://schemas.microsoft.com/office/powerpoint/2010/main" val="165991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36a8414e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36a8414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When search for info and seeing some</a:t>
            </a:r>
            <a:r>
              <a:rPr lang="en-US" baseline="0" dirty="0" smtClean="0"/>
              <a:t> text.  It would be nice to be identify it s language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Cannot use </a:t>
            </a:r>
            <a:r>
              <a:rPr lang="en-US" baseline="0" dirty="0" err="1" smtClean="0"/>
              <a:t>langu</a:t>
            </a:r>
            <a:r>
              <a:rPr lang="en-US" baseline="0" dirty="0" smtClean="0"/>
              <a:t> name, new  unique</a:t>
            </a:r>
            <a:endParaRPr dirty="0"/>
          </a:p>
        </p:txBody>
      </p:sp>
    </p:spTree>
    <p:extLst>
      <p:ext uri="{BB962C8B-B14F-4D97-AF65-F5344CB8AC3E}">
        <p14:creationId xmlns:p14="http://schemas.microsoft.com/office/powerpoint/2010/main" val="424540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36a8414e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36a8414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are just some of the 30+ fonts the NRSI produces. The left column is new stuff and the right column is the current status on existing stuff.</a:t>
            </a:r>
            <a:endParaRPr dirty="0"/>
          </a:p>
        </p:txBody>
      </p:sp>
    </p:spTree>
    <p:extLst>
      <p:ext uri="{BB962C8B-B14F-4D97-AF65-F5344CB8AC3E}">
        <p14:creationId xmlns:p14="http://schemas.microsoft.com/office/powerpoint/2010/main" val="194720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f3e80b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4f3e80b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Hunspell currently has suffix sequence constraints and prefix sequence constraints but it has no way of expressing constraints between prefixes and suffixes.</a:t>
            </a:r>
            <a:endParaRPr/>
          </a:p>
        </p:txBody>
      </p:sp>
    </p:spTree>
    <p:extLst>
      <p:ext uri="{BB962C8B-B14F-4D97-AF65-F5344CB8AC3E}">
        <p14:creationId xmlns:p14="http://schemas.microsoft.com/office/powerpoint/2010/main" val="1629237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c933abe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c933abe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35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36a8414e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36a8414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2 letter code for major </a:t>
            </a:r>
            <a:r>
              <a:rPr lang="en-US" dirty="0" err="1" smtClean="0"/>
              <a:t>langs</a:t>
            </a:r>
            <a:r>
              <a:rPr lang="en-US" baseline="0" dirty="0" smtClean="0"/>
              <a:t> only</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err="1" smtClean="0"/>
              <a:t>Ethnologue</a:t>
            </a:r>
            <a:r>
              <a:rPr lang="en-US" baseline="0" dirty="0" smtClean="0"/>
              <a:t>  code -&gt;ISO 639-3</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Q??</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2336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136a8414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136a8414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asked for English. You got English. But it isn't exactly what you asked for. This is English in Braille. I bet you were expecting English in Latin. So a tag for a language isn't really that helpful on its own when trying to find language resources. (BTW It says: In the beginning was the word and the word was with God and the word was God)</a:t>
            </a:r>
            <a:endParaRPr dirty="0"/>
          </a:p>
        </p:txBody>
      </p:sp>
    </p:spTree>
    <p:extLst>
      <p:ext uri="{BB962C8B-B14F-4D97-AF65-F5344CB8AC3E}">
        <p14:creationId xmlns:p14="http://schemas.microsoft.com/office/powerpoint/2010/main" val="423247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136a8414e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136a8414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Language</a:t>
            </a:r>
            <a:r>
              <a:rPr lang="en-US" baseline="0" dirty="0" smtClean="0"/>
              <a:t> -&gt; </a:t>
            </a:r>
            <a:r>
              <a:rPr lang="en-US" baseline="0" dirty="0" err="1" smtClean="0"/>
              <a:t>orthgography</a:t>
            </a:r>
            <a:r>
              <a:rPr lang="en-US" baseline="0" dirty="0" smtClean="0"/>
              <a:t> tag </a:t>
            </a:r>
          </a:p>
          <a:p>
            <a:pPr marL="0" lvl="0" indent="0" algn="l" rtl="0">
              <a:spcBef>
                <a:spcPts val="0"/>
              </a:spcBef>
              <a:spcAft>
                <a:spcPts val="0"/>
              </a:spcAft>
              <a:buNone/>
            </a:pPr>
            <a:r>
              <a:rPr lang="en-US" baseline="0" dirty="0" smtClean="0"/>
              <a:t>Language + script (4 chars)</a:t>
            </a:r>
            <a:endParaRPr dirty="0"/>
          </a:p>
        </p:txBody>
      </p:sp>
    </p:spTree>
    <p:extLst>
      <p:ext uri="{BB962C8B-B14F-4D97-AF65-F5344CB8AC3E}">
        <p14:creationId xmlns:p14="http://schemas.microsoft.com/office/powerpoint/2010/main" val="160646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36a8414e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136a8414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Done? Well</a:t>
            </a:r>
            <a:r>
              <a:rPr lang="en-US" baseline="0" dirty="0" smtClean="0"/>
              <a:t> sort of</a:t>
            </a:r>
          </a:p>
          <a:p>
            <a:pPr marL="0" lvl="0" indent="0" algn="l" rtl="0">
              <a:spcBef>
                <a:spcPts val="0"/>
              </a:spcBef>
              <a:spcAft>
                <a:spcPts val="0"/>
              </a:spcAft>
              <a:buNone/>
            </a:pPr>
            <a:r>
              <a:rPr lang="en-US" baseline="0" dirty="0" smtClean="0"/>
              <a:t>What are the defaults?</a:t>
            </a:r>
            <a:endParaRPr dirty="0"/>
          </a:p>
        </p:txBody>
      </p:sp>
    </p:spTree>
    <p:extLst>
      <p:ext uri="{BB962C8B-B14F-4D97-AF65-F5344CB8AC3E}">
        <p14:creationId xmlns:p14="http://schemas.microsoft.com/office/powerpoint/2010/main" val="89093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36a8414e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36a8414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Role of region or country?</a:t>
            </a:r>
          </a:p>
          <a:p>
            <a:pPr marL="0" lvl="0" indent="0" algn="l" rtl="0">
              <a:spcBef>
                <a:spcPts val="0"/>
              </a:spcBef>
              <a:spcAft>
                <a:spcPts val="0"/>
              </a:spcAft>
              <a:buNone/>
            </a:pPr>
            <a:r>
              <a:rPr lang="en-US" dirty="0" smtClean="0"/>
              <a:t>2</a:t>
            </a:r>
            <a:r>
              <a:rPr lang="en-US" baseline="0" dirty="0" smtClean="0"/>
              <a:t> letter code</a:t>
            </a:r>
          </a:p>
          <a:p>
            <a:pPr marL="0" lvl="0" indent="0" algn="l" rtl="0">
              <a:spcBef>
                <a:spcPts val="0"/>
              </a:spcBef>
              <a:spcAft>
                <a:spcPts val="0"/>
              </a:spcAft>
              <a:buNone/>
            </a:pPr>
            <a:r>
              <a:rPr lang="en-US" baseline="0" dirty="0" smtClean="0"/>
              <a:t>Trivial, for most cases, but it can be </a:t>
            </a:r>
            <a:r>
              <a:rPr lang="en-US" baseline="0" dirty="0" err="1" smtClean="0"/>
              <a:t>ahiry</a:t>
            </a:r>
            <a:r>
              <a:rPr lang="en-US" baseline="0" dirty="0" smtClean="0"/>
              <a:t>.</a:t>
            </a:r>
            <a:endParaRPr lang="en-US" dirty="0" smtClean="0"/>
          </a:p>
          <a:p>
            <a:pPr marL="0" lvl="0" indent="0" algn="l" rtl="0">
              <a:spcBef>
                <a:spcPts val="0"/>
              </a:spcBef>
              <a:spcAft>
                <a:spcPts val="0"/>
              </a:spcAft>
              <a:buNone/>
            </a:pPr>
            <a:r>
              <a:rPr lang="en-US" dirty="0" smtClean="0"/>
              <a:t>Region is important</a:t>
            </a:r>
            <a:r>
              <a:rPr lang="en-US" baseline="0" dirty="0" smtClean="0"/>
              <a:t>  for various info</a:t>
            </a:r>
            <a:endParaRPr dirty="0"/>
          </a:p>
        </p:txBody>
      </p:sp>
    </p:spTree>
    <p:extLst>
      <p:ext uri="{BB962C8B-B14F-4D97-AF65-F5344CB8AC3E}">
        <p14:creationId xmlns:p14="http://schemas.microsoft.com/office/powerpoint/2010/main" val="67839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136a8414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136a8414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Need</a:t>
            </a:r>
            <a:r>
              <a:rPr lang="en" baseline="0" dirty="0" smtClean="0"/>
              <a:t> to add something for various stnadards.</a:t>
            </a:r>
            <a:endParaRPr lang="en" dirty="0" smtClean="0"/>
          </a:p>
          <a:p>
            <a:pPr marL="0" lvl="0" indent="0" algn="l" rtl="0">
              <a:spcBef>
                <a:spcPts val="0"/>
              </a:spcBef>
              <a:spcAft>
                <a:spcPts val="0"/>
              </a:spcAft>
              <a:buNone/>
            </a:pPr>
            <a:r>
              <a:rPr lang="en" dirty="0" smtClean="0"/>
              <a:t>Variants </a:t>
            </a:r>
            <a:r>
              <a:rPr lang="en" dirty="0"/>
              <a:t>have to be registered with IETF unless they are private </a:t>
            </a:r>
            <a:r>
              <a:rPr lang="en" dirty="0" smtClean="0"/>
              <a:t>us</a:t>
            </a:r>
          </a:p>
          <a:p>
            <a:pPr marL="0" lvl="0" indent="0" algn="l" rtl="0">
              <a:spcBef>
                <a:spcPts val="0"/>
              </a:spcBef>
              <a:spcAft>
                <a:spcPts val="0"/>
              </a:spcAft>
              <a:buNone/>
            </a:pPr>
            <a:r>
              <a:rPr lang="en" dirty="0" smtClean="0"/>
              <a:t>Registration</a:t>
            </a:r>
            <a:r>
              <a:rPr lang="en" baseline="0" dirty="0" smtClean="0"/>
              <a:t> process. (IETF) language type  specification</a:t>
            </a:r>
            <a:endParaRPr dirty="0"/>
          </a:p>
        </p:txBody>
      </p:sp>
    </p:spTree>
    <p:extLst>
      <p:ext uri="{BB962C8B-B14F-4D97-AF65-F5344CB8AC3E}">
        <p14:creationId xmlns:p14="http://schemas.microsoft.com/office/powerpoint/2010/main" val="1638229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136a8414e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136a8414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Everything you ever wanted to know about the structure of a language tag is in BCP 47. It's basically an internet standard. The -e- here is a general namespace which can be anything with a single letter. -x- is reserved for the Private Use extension. Other namespaces are: -t- for transliterations schemes, -u- for CLDR parameterising</a:t>
            </a:r>
            <a:r>
              <a:rPr lang="en" dirty="0" smtClean="0"/>
              <a:t>.</a:t>
            </a:r>
          </a:p>
          <a:p>
            <a:pPr marL="0" lvl="0" indent="0" algn="l" rtl="0">
              <a:spcBef>
                <a:spcPts val="0"/>
              </a:spcBef>
              <a:spcAft>
                <a:spcPts val="0"/>
              </a:spcAft>
              <a:buNone/>
            </a:pPr>
            <a:r>
              <a:rPr lang="en" dirty="0" smtClean="0"/>
              <a:t>RCF = Request for Comments.</a:t>
            </a:r>
            <a:endParaRPr dirty="0"/>
          </a:p>
        </p:txBody>
      </p:sp>
    </p:spTree>
    <p:extLst>
      <p:ext uri="{BB962C8B-B14F-4D97-AF65-F5344CB8AC3E}">
        <p14:creationId xmlns:p14="http://schemas.microsoft.com/office/powerpoint/2010/main" val="112156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61950">
              <a:spcBef>
                <a:spcPts val="0"/>
              </a:spcBef>
              <a:spcAft>
                <a:spcPts val="0"/>
              </a:spcAft>
              <a:buSzPts val="2100"/>
              <a:buChar char="●"/>
              <a:defRPr sz="2100"/>
            </a:lvl1pPr>
            <a:lvl2pPr marL="914400" lvl="1" indent="-336550">
              <a:lnSpc>
                <a:spcPct val="115000"/>
              </a:lnSpc>
              <a:spcBef>
                <a:spcPts val="1600"/>
              </a:spcBef>
              <a:spcAft>
                <a:spcPts val="0"/>
              </a:spcAft>
              <a:buSzPts val="1700"/>
              <a:buChar char="○"/>
              <a:defRPr sz="1700"/>
            </a:lvl2pPr>
            <a:lvl3pPr marL="1371600" lvl="2" indent="-336550">
              <a:spcBef>
                <a:spcPts val="0"/>
              </a:spcBef>
              <a:spcAft>
                <a:spcPts val="0"/>
              </a:spcAft>
              <a:buSzPts val="1700"/>
              <a:buChar char="■"/>
              <a:defRPr sz="1700"/>
            </a:lvl3pPr>
            <a:lvl4pPr marL="1828800" lvl="3" indent="-336550">
              <a:spcBef>
                <a:spcPts val="0"/>
              </a:spcBef>
              <a:spcAft>
                <a:spcPts val="0"/>
              </a:spcAft>
              <a:buSzPts val="1700"/>
              <a:buChar char="●"/>
              <a:defRPr sz="1700"/>
            </a:lvl4pPr>
            <a:lvl5pPr marL="2286000" lvl="4" indent="-336550">
              <a:spcBef>
                <a:spcPts val="0"/>
              </a:spcBef>
              <a:spcAft>
                <a:spcPts val="0"/>
              </a:spcAft>
              <a:buSzPts val="1700"/>
              <a:buChar char="○"/>
              <a:defRPr sz="1700"/>
            </a:lvl5pPr>
            <a:lvl6pPr marL="2743200" lvl="5" indent="-323850">
              <a:spcBef>
                <a:spcPts val="0"/>
              </a:spcBef>
              <a:spcAft>
                <a:spcPts val="0"/>
              </a:spcAft>
              <a:buSzPts val="1500"/>
              <a:buChar char="■"/>
              <a:defRPr sz="1500"/>
            </a:lvl6pPr>
            <a:lvl7pPr marL="3200400" lvl="6" indent="-323850">
              <a:spcBef>
                <a:spcPts val="1600"/>
              </a:spcBef>
              <a:spcAft>
                <a:spcPts val="0"/>
              </a:spcAft>
              <a:buSzPts val="1500"/>
              <a:buChar char="●"/>
              <a:defRPr sz="1500"/>
            </a:lvl7pPr>
            <a:lvl8pPr marL="3657600" lvl="7" indent="-323850">
              <a:spcBef>
                <a:spcPts val="1600"/>
              </a:spcBef>
              <a:spcAft>
                <a:spcPts val="0"/>
              </a:spcAft>
              <a:buSzPts val="1500"/>
              <a:buChar char="○"/>
              <a:defRPr sz="1500"/>
            </a:lvl8pPr>
            <a:lvl9pPr marL="4114800" lvl="8" indent="-323850">
              <a:spcBef>
                <a:spcPts val="1600"/>
              </a:spcBef>
              <a:spcAft>
                <a:spcPts val="1600"/>
              </a:spcAft>
              <a:buSzPts val="1500"/>
              <a:buChar char="■"/>
              <a:defRPr sz="1500"/>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unicode.org/cld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goo.gl/pUKcS6" TargetMode="External"/><Relationship Id="rId5" Type="http://schemas.openxmlformats.org/officeDocument/2006/relationships/hyperlink" Target="https://github.com/silnrsi/sldr" TargetMode="External"/><Relationship Id="rId4" Type="http://schemas.openxmlformats.org/officeDocument/2006/relationships/hyperlink" Target="https://unicode.org/reports/tr35/tr35.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riptsource.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riptsource.org/ph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ripts.sil.org/SILFontList" TargetMode="External"/><Relationship Id="rId7" Type="http://schemas.openxmlformats.org/officeDocument/2006/relationships/hyperlink" Target="https://software.sil.org/harmatta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software.sil.org/awami/" TargetMode="External"/><Relationship Id="rId5" Type="http://schemas.openxmlformats.org/officeDocument/2006/relationships/hyperlink" Target="https://software.sil.org/alkalami/" TargetMode="External"/><Relationship Id="rId4" Type="http://schemas.openxmlformats.org/officeDocument/2006/relationships/hyperlink" Target="http://software.sil.org/lcgfont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Accessing Language Resources</a:t>
            </a:r>
            <a:endParaRPr dirty="0"/>
          </a:p>
        </p:txBody>
      </p:sp>
      <p:sp>
        <p:nvSpPr>
          <p:cNvPr id="55" name="Google Shape;55;p13"/>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WSTech, </a:t>
            </a:r>
            <a:r>
              <a:rPr lang="en" dirty="0"/>
              <a:t>SIL </a:t>
            </a:r>
            <a:r>
              <a:rPr lang="en" dirty="0" smtClean="0"/>
              <a:t>International</a:t>
            </a:r>
          </a:p>
          <a:p>
            <a:pPr marL="0" lvl="0" indent="0" algn="ctr" rtl="0">
              <a:spcBef>
                <a:spcPts val="0"/>
              </a:spcBef>
              <a:spcAft>
                <a:spcPts val="0"/>
              </a:spcAft>
              <a:buNone/>
            </a:pPr>
            <a:r>
              <a:rPr lang="en" dirty="0" smtClean="0"/>
              <a:t>Modified for LTCT 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Tag Structure</a:t>
            </a:r>
            <a:endParaRPr sz="3600" dirty="0"/>
          </a:p>
        </p:txBody>
      </p:sp>
      <p:sp>
        <p:nvSpPr>
          <p:cNvPr id="103" name="Google Shape;103;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t>Best Common Practice (BCP) 47 </a:t>
            </a:r>
          </a:p>
          <a:p>
            <a:pPr marL="0" lvl="0" indent="0" algn="l" rtl="0">
              <a:spcBef>
                <a:spcPts val="0"/>
              </a:spcBef>
              <a:spcAft>
                <a:spcPts val="0"/>
              </a:spcAft>
              <a:buNone/>
            </a:pPr>
            <a:r>
              <a:rPr lang="en" sz="2800" dirty="0"/>
              <a:t>	</a:t>
            </a:r>
            <a:r>
              <a:rPr lang="en" sz="2800" dirty="0" smtClean="0"/>
              <a:t> how the Tag Structure works</a:t>
            </a:r>
          </a:p>
          <a:p>
            <a:pPr marL="0" lvl="0" indent="0" algn="l" rtl="0">
              <a:spcBef>
                <a:spcPts val="0"/>
              </a:spcBef>
              <a:spcAft>
                <a:spcPts val="0"/>
              </a:spcAft>
              <a:buNone/>
            </a:pPr>
            <a:endParaRPr lang="en" sz="2800" dirty="0"/>
          </a:p>
          <a:p>
            <a:pPr marL="0" lvl="0" indent="0" algn="l" rtl="0">
              <a:spcBef>
                <a:spcPts val="0"/>
              </a:spcBef>
              <a:spcAft>
                <a:spcPts val="0"/>
              </a:spcAft>
              <a:buNone/>
            </a:pPr>
            <a:r>
              <a:rPr lang="en" sz="2800" dirty="0" smtClean="0"/>
              <a:t>Industry Standard and IETF run</a:t>
            </a:r>
            <a:endParaRPr sz="2800" dirty="0"/>
          </a:p>
          <a:p>
            <a:pPr marL="0" lvl="0" indent="0" algn="ctr" rtl="0">
              <a:spcBef>
                <a:spcPts val="1600"/>
              </a:spcBef>
              <a:spcAft>
                <a:spcPts val="0"/>
              </a:spcAft>
              <a:buNone/>
            </a:pPr>
            <a:r>
              <a:rPr lang="en" sz="2800" dirty="0" smtClean="0"/>
              <a:t>lng-Scrp-RE-variants-e-xtensions</a:t>
            </a:r>
          </a:p>
          <a:p>
            <a:pPr marL="0" lvl="0" indent="0" algn="l"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Paratext</a:t>
            </a:r>
            <a:endParaRPr lang="en-US" sz="3600" dirty="0"/>
          </a:p>
        </p:txBody>
      </p:sp>
      <p:sp>
        <p:nvSpPr>
          <p:cNvPr id="3" name="Text Placeholder 2"/>
          <p:cNvSpPr>
            <a:spLocks noGrp="1"/>
          </p:cNvSpPr>
          <p:nvPr>
            <p:ph type="body" idx="1"/>
          </p:nvPr>
        </p:nvSpPr>
        <p:spPr>
          <a:xfrm>
            <a:off x="311700" y="2461845"/>
            <a:ext cx="4629577" cy="3629987"/>
          </a:xfrm>
        </p:spPr>
        <p:txBody>
          <a:bodyPr/>
          <a:lstStyle/>
          <a:p>
            <a:pPr marL="95250" indent="0">
              <a:buNone/>
            </a:pPr>
            <a:r>
              <a:rPr lang="en-US" sz="2800" dirty="0" smtClean="0"/>
              <a:t>How does it play out in Paratext?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276" y="229261"/>
            <a:ext cx="3675185" cy="6543621"/>
          </a:xfrm>
          <a:prstGeom prst="rect">
            <a:avLst/>
          </a:prstGeom>
        </p:spPr>
      </p:pic>
    </p:spTree>
    <p:extLst>
      <p:ext uri="{BB962C8B-B14F-4D97-AF65-F5344CB8AC3E}">
        <p14:creationId xmlns:p14="http://schemas.microsoft.com/office/powerpoint/2010/main" val="370595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Tag Wisely</a:t>
            </a:r>
            <a:endParaRPr sz="3600" dirty="0"/>
          </a:p>
        </p:txBody>
      </p:sp>
      <p:sp>
        <p:nvSpPr>
          <p:cNvPr id="109" name="Google Shape;109;p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Only include the elements you need to distinguish</a:t>
            </a:r>
            <a:endParaRPr sz="2800" dirty="0"/>
          </a:p>
          <a:p>
            <a:pPr marL="0" lvl="0" indent="0" algn="l" rtl="0">
              <a:spcBef>
                <a:spcPts val="1600"/>
              </a:spcBef>
              <a:spcAft>
                <a:spcPts val="0"/>
              </a:spcAft>
              <a:buNone/>
            </a:pPr>
            <a:r>
              <a:rPr lang="en" sz="2800" dirty="0"/>
              <a:t>Drop region if there is no variation</a:t>
            </a:r>
            <a:endParaRPr sz="2800" dirty="0"/>
          </a:p>
          <a:p>
            <a:pPr marL="0" lvl="0" indent="0" algn="l" rtl="0">
              <a:spcBef>
                <a:spcPts val="1600"/>
              </a:spcBef>
              <a:spcAft>
                <a:spcPts val="0"/>
              </a:spcAft>
              <a:buNone/>
            </a:pPr>
            <a:r>
              <a:rPr lang="en" sz="2800" dirty="0"/>
              <a:t>Drop script if there is no variation</a:t>
            </a:r>
            <a:endParaRPr sz="2800" dirty="0"/>
          </a:p>
          <a:p>
            <a:pPr marL="0" lvl="0" indent="0" algn="l" rtl="0">
              <a:spcBef>
                <a:spcPts val="1600"/>
              </a:spcBef>
              <a:spcAft>
                <a:spcPts val="0"/>
              </a:spcAft>
              <a:buNone/>
            </a:pPr>
            <a:r>
              <a:rPr lang="en" sz="2800" dirty="0"/>
              <a:t>Agree on defaults</a:t>
            </a:r>
            <a:endParaRPr sz="2800" dirty="0"/>
          </a:p>
          <a:p>
            <a:pPr marL="0" lvl="0" indent="0" algn="l" rtl="0">
              <a:spcBef>
                <a:spcPts val="1600"/>
              </a:spcBef>
              <a:spcAft>
                <a:spcPts val="1600"/>
              </a:spcAft>
              <a:buNone/>
            </a:pPr>
            <a:r>
              <a:rPr lang="en" sz="2800" dirty="0"/>
              <a:t>Many under-differentiated tags and bad tags</a:t>
            </a: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Precision Tagging</a:t>
            </a:r>
            <a:endParaRPr sz="3600" dirty="0"/>
          </a:p>
        </p:txBody>
      </p:sp>
      <p:sp>
        <p:nvSpPr>
          <p:cNvPr id="115" name="Google Shape;115;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An Example:</a:t>
            </a:r>
            <a:endParaRPr sz="2800" dirty="0"/>
          </a:p>
          <a:p>
            <a:pPr marL="0" lvl="0" indent="0" algn="ctr" rtl="0">
              <a:spcBef>
                <a:spcPts val="1600"/>
              </a:spcBef>
              <a:spcAft>
                <a:spcPts val="0"/>
              </a:spcAft>
              <a:buNone/>
            </a:pPr>
            <a:r>
              <a:rPr lang="en" sz="2800" dirty="0"/>
              <a:t>en-NZ-fonipa-x-hasctknp-soc534011-nssec2</a:t>
            </a:r>
            <a:endParaRPr sz="2800" dirty="0"/>
          </a:p>
          <a:p>
            <a:pPr marL="0" lvl="0" indent="0" algn="l" rtl="0">
              <a:spcBef>
                <a:spcPts val="1600"/>
              </a:spcBef>
              <a:spcAft>
                <a:spcPts val="1600"/>
              </a:spcAft>
              <a:buNone/>
            </a:pPr>
            <a:r>
              <a:rPr lang="en" sz="2800" dirty="0"/>
              <a:t>New Zealand English as spoken by someone from New Plymouth, who is a railway worker and has a degree, written in IPA.</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Tagging Change</a:t>
            </a:r>
            <a:endParaRPr sz="3600" dirty="0"/>
          </a:p>
        </p:txBody>
      </p:sp>
      <p:sp>
        <p:nvSpPr>
          <p:cNvPr id="121" name="Google Shape;121;p24"/>
          <p:cNvSpPr txBox="1">
            <a:spLocks noGrp="1"/>
          </p:cNvSpPr>
          <p:nvPr>
            <p:ph type="body" idx="1"/>
          </p:nvPr>
        </p:nvSpPr>
        <p:spPr>
          <a:xfrm>
            <a:off x="311700" y="1220109"/>
            <a:ext cx="8520600" cy="56378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What happens if an orthography changes</a:t>
            </a:r>
            <a:r>
              <a:rPr lang="en" sz="2800" dirty="0" smtClean="0"/>
              <a:t>? Do </a:t>
            </a:r>
            <a:r>
              <a:rPr lang="en" sz="2800" dirty="0"/>
              <a:t>you want to record the change or are you dumping the old?</a:t>
            </a:r>
            <a:endParaRPr sz="2800" dirty="0"/>
          </a:p>
          <a:p>
            <a:pPr marL="0" lvl="0" indent="0" algn="l" rtl="0">
              <a:spcBef>
                <a:spcPts val="1600"/>
              </a:spcBef>
              <a:spcAft>
                <a:spcPts val="0"/>
              </a:spcAft>
              <a:buNone/>
            </a:pPr>
            <a:r>
              <a:rPr lang="en" sz="2800" dirty="0"/>
              <a:t>Create variants for both orthographies:</a:t>
            </a:r>
            <a:endParaRPr sz="2800" dirty="0"/>
          </a:p>
          <a:p>
            <a:pPr marL="0" lvl="0" indent="0" algn="l" rtl="0">
              <a:spcBef>
                <a:spcPts val="600"/>
              </a:spcBef>
              <a:spcAft>
                <a:spcPts val="0"/>
              </a:spcAft>
              <a:buNone/>
            </a:pPr>
            <a:r>
              <a:rPr lang="en" sz="2800" dirty="0"/>
              <a:t>	blt			=	blt-Tavt-VN</a:t>
            </a:r>
            <a:endParaRPr sz="2800" dirty="0"/>
          </a:p>
          <a:p>
            <a:pPr marL="0" lvl="0" indent="0" algn="l" rtl="0">
              <a:spcBef>
                <a:spcPts val="0"/>
              </a:spcBef>
              <a:spcAft>
                <a:spcPts val="0"/>
              </a:spcAft>
              <a:buNone/>
            </a:pPr>
            <a:r>
              <a:rPr lang="en" sz="2800" dirty="0"/>
              <a:t>	blt-Laoo		=	blt-Laoo-LA</a:t>
            </a:r>
            <a:endParaRPr sz="2800" dirty="0"/>
          </a:p>
          <a:p>
            <a:pPr marL="0" lvl="0" indent="0" algn="l" rtl="0">
              <a:spcBef>
                <a:spcPts val="600"/>
              </a:spcBef>
              <a:spcAft>
                <a:spcPts val="0"/>
              </a:spcAft>
              <a:buNone/>
            </a:pPr>
            <a:r>
              <a:rPr lang="en" sz="2800" dirty="0"/>
              <a:t>Then in 2013</a:t>
            </a:r>
            <a:endParaRPr sz="2800" dirty="0"/>
          </a:p>
          <a:p>
            <a:pPr marL="0" lvl="0" indent="0" algn="l" rtl="0">
              <a:spcBef>
                <a:spcPts val="600"/>
              </a:spcBef>
              <a:spcAft>
                <a:spcPts val="0"/>
              </a:spcAft>
              <a:buNone/>
            </a:pPr>
            <a:r>
              <a:rPr lang="en" sz="2800" dirty="0"/>
              <a:t>	blt			</a:t>
            </a:r>
            <a:r>
              <a:rPr lang="en" sz="2800" dirty="0" smtClean="0"/>
              <a:t>=</a:t>
            </a:r>
            <a:r>
              <a:rPr lang="en" sz="2800" dirty="0"/>
              <a:t>	blt-Tavt-VN</a:t>
            </a:r>
            <a:endParaRPr sz="2800" dirty="0"/>
          </a:p>
          <a:p>
            <a:pPr marL="0" lvl="0" indent="0" algn="l" rtl="0">
              <a:spcBef>
                <a:spcPts val="0"/>
              </a:spcBef>
              <a:spcAft>
                <a:spcPts val="0"/>
              </a:spcAft>
              <a:buNone/>
            </a:pPr>
            <a:r>
              <a:rPr lang="en" sz="2800" dirty="0"/>
              <a:t>	blt-Laoo		</a:t>
            </a:r>
            <a:r>
              <a:rPr lang="en" sz="2800" dirty="0" smtClean="0"/>
              <a:t>=</a:t>
            </a:r>
            <a:r>
              <a:rPr lang="en" sz="2800" dirty="0"/>
              <a:t>	blt-Laoo-LA-x-2013</a:t>
            </a:r>
            <a:endParaRPr sz="2800" dirty="0"/>
          </a:p>
          <a:p>
            <a:pPr marL="0" lvl="0" indent="0" algn="l" rtl="0">
              <a:spcBef>
                <a:spcPts val="0"/>
              </a:spcBef>
              <a:spcAft>
                <a:spcPts val="0"/>
              </a:spcAft>
              <a:buNone/>
            </a:pPr>
            <a:r>
              <a:rPr lang="en" sz="2800" dirty="0"/>
              <a:t>	blt-Laoo-x-1977	=	blt-Laoo-LA-x-1977</a:t>
            </a:r>
            <a:endParaRPr sz="2800" dirty="0"/>
          </a:p>
          <a:p>
            <a:pPr marL="0" lvl="0" indent="0" algn="l" rtl="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Stable Tagging</a:t>
            </a:r>
            <a:endParaRPr sz="3600" dirty="0"/>
          </a:p>
        </p:txBody>
      </p:sp>
      <p:sp>
        <p:nvSpPr>
          <p:cNvPr id="127" name="Google Shape;127;p2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Tagging to minimise change</a:t>
            </a:r>
            <a:endParaRPr sz="2800" dirty="0"/>
          </a:p>
          <a:p>
            <a:pPr marL="0" lvl="0" indent="0" algn="l" rtl="0">
              <a:spcBef>
                <a:spcPts val="1600"/>
              </a:spcBef>
              <a:spcAft>
                <a:spcPts val="0"/>
              </a:spcAft>
              <a:buNone/>
            </a:pPr>
            <a:r>
              <a:rPr lang="en" sz="2800" dirty="0"/>
              <a:t>Tag with a maximal tag</a:t>
            </a:r>
            <a:endParaRPr sz="2800" dirty="0"/>
          </a:p>
          <a:p>
            <a:pPr marL="0" lvl="0" indent="0" algn="l" rtl="0">
              <a:spcBef>
                <a:spcPts val="1600"/>
              </a:spcBef>
              <a:spcAft>
                <a:spcPts val="0"/>
              </a:spcAft>
              <a:buNone/>
            </a:pPr>
            <a:r>
              <a:rPr lang="en" sz="2800" dirty="0"/>
              <a:t>Also note the date when you tagged</a:t>
            </a:r>
            <a:endParaRPr sz="2800" dirty="0"/>
          </a:p>
          <a:p>
            <a:pPr marL="0" lvl="0" indent="0" algn="l" rtl="0">
              <a:spcBef>
                <a:spcPts val="1600"/>
              </a:spcBef>
              <a:spcAft>
                <a:spcPts val="0"/>
              </a:spcAft>
              <a:buNone/>
            </a:pPr>
            <a:r>
              <a:rPr lang="en" sz="2800" dirty="0"/>
              <a:t>	Part of Metadata (along with </a:t>
            </a:r>
            <a:r>
              <a:rPr lang="en" sz="2800" dirty="0" smtClean="0"/>
              <a:t>langtag)</a:t>
            </a:r>
            <a:endParaRPr lang="en" sz="2800" dirty="0"/>
          </a:p>
          <a:p>
            <a:pPr marL="0" lvl="0" indent="0" algn="l" rtl="0">
              <a:spcBef>
                <a:spcPts val="1600"/>
              </a:spcBef>
              <a:spcAft>
                <a:spcPts val="0"/>
              </a:spcAft>
              <a:buNone/>
            </a:pPr>
            <a:r>
              <a:rPr lang="en" sz="2800" dirty="0" smtClean="0"/>
              <a:t>Allow </a:t>
            </a:r>
            <a:r>
              <a:rPr lang="en" sz="2800" dirty="0"/>
              <a:t>for revisions</a:t>
            </a:r>
            <a:endParaRPr sz="2800" dirty="0"/>
          </a:p>
          <a:p>
            <a:pPr marL="0" lvl="0" indent="0" algn="l" rtl="0">
              <a:spcBef>
                <a:spcPts val="16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1545327" y="688123"/>
            <a:ext cx="6367800" cy="545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Locale Information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What is Locale Information</a:t>
            </a:r>
            <a:endParaRPr sz="3600" dirty="0"/>
          </a:p>
        </p:txBody>
      </p:sp>
      <p:sp>
        <p:nvSpPr>
          <p:cNvPr id="138" name="Google Shape;138;p27"/>
          <p:cNvSpPr txBox="1">
            <a:spLocks noGrp="1"/>
          </p:cNvSpPr>
          <p:nvPr>
            <p:ph type="body" idx="1"/>
          </p:nvPr>
        </p:nvSpPr>
        <p:spPr>
          <a:xfrm>
            <a:off x="311700" y="1536632"/>
            <a:ext cx="8520600" cy="5198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Accessed by language tag</a:t>
            </a:r>
            <a:endParaRPr sz="2800" dirty="0"/>
          </a:p>
          <a:p>
            <a:pPr marL="0" lvl="0" indent="0" algn="l" rtl="0">
              <a:spcBef>
                <a:spcPts val="1600"/>
              </a:spcBef>
              <a:spcAft>
                <a:spcPts val="0"/>
              </a:spcAft>
              <a:buNone/>
            </a:pPr>
            <a:r>
              <a:rPr lang="en" sz="2800" dirty="0"/>
              <a:t>General Orthography information:</a:t>
            </a:r>
            <a:endParaRPr sz="2800" dirty="0"/>
          </a:p>
          <a:p>
            <a:pPr marL="0" lvl="0" indent="0" algn="l" rtl="0">
              <a:spcBef>
                <a:spcPts val="600"/>
              </a:spcBef>
              <a:spcAft>
                <a:spcPts val="0"/>
              </a:spcAft>
              <a:buNone/>
            </a:pPr>
            <a:r>
              <a:rPr lang="en" sz="2800" dirty="0"/>
              <a:t>	collation, number systems, times, dates, </a:t>
            </a:r>
            <a:r>
              <a:rPr lang="en" sz="2800" dirty="0" smtClean="0"/>
              <a:t>	punctuation  and </a:t>
            </a:r>
            <a:r>
              <a:rPr lang="en" sz="2800" dirty="0"/>
              <a:t>currency</a:t>
            </a:r>
            <a:endParaRPr sz="2800" dirty="0"/>
          </a:p>
          <a:p>
            <a:pPr marL="0" lvl="0" indent="0" algn="l" rtl="0">
              <a:spcBef>
                <a:spcPts val="1600"/>
              </a:spcBef>
              <a:spcAft>
                <a:spcPts val="0"/>
              </a:spcAft>
              <a:buNone/>
            </a:pPr>
            <a:r>
              <a:rPr lang="en" sz="2800" dirty="0"/>
              <a:t>Key Terms</a:t>
            </a:r>
            <a:endParaRPr sz="2800" dirty="0"/>
          </a:p>
          <a:p>
            <a:pPr marL="0" lvl="0" indent="0" algn="l" rtl="0">
              <a:spcBef>
                <a:spcPts val="600"/>
              </a:spcBef>
              <a:spcAft>
                <a:spcPts val="0"/>
              </a:spcAft>
              <a:buNone/>
            </a:pPr>
            <a:r>
              <a:rPr lang="en" sz="2800" dirty="0"/>
              <a:t>	Language names, scripts, regions</a:t>
            </a:r>
            <a:endParaRPr sz="2800" dirty="0"/>
          </a:p>
          <a:p>
            <a:pPr marL="0" lvl="0" indent="0" algn="l" rtl="0">
              <a:spcBef>
                <a:spcPts val="1600"/>
              </a:spcBef>
              <a:spcAft>
                <a:spcPts val="0"/>
              </a:spcAft>
              <a:buNone/>
            </a:pPr>
            <a:r>
              <a:rPr lang="en" sz="2800" dirty="0"/>
              <a:t>Resources</a:t>
            </a:r>
            <a:endParaRPr sz="2800" dirty="0"/>
          </a:p>
          <a:p>
            <a:pPr marL="0" lvl="0" indent="0" algn="l" rtl="0">
              <a:spcBef>
                <a:spcPts val="600"/>
              </a:spcBef>
              <a:buNone/>
            </a:pPr>
            <a:r>
              <a:rPr lang="en" sz="2800" dirty="0"/>
              <a:t>	Fonts, Keyboards, Mappings, Spell Checking</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How is it Stored?</a:t>
            </a:r>
            <a:endParaRPr sz="3600" dirty="0"/>
          </a:p>
        </p:txBody>
      </p:sp>
      <p:sp>
        <p:nvSpPr>
          <p:cNvPr id="144" name="Google Shape;144;p28"/>
          <p:cNvSpPr txBox="1">
            <a:spLocks noGrp="1"/>
          </p:cNvSpPr>
          <p:nvPr>
            <p:ph type="body" idx="1"/>
          </p:nvPr>
        </p:nvSpPr>
        <p:spPr>
          <a:xfrm>
            <a:off x="311700" y="1356866"/>
            <a:ext cx="8520600" cy="55011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Common Locale Data Repository (CLDR)</a:t>
            </a:r>
            <a:endParaRPr sz="2800" dirty="0"/>
          </a:p>
          <a:p>
            <a:pPr marL="0" lvl="0" indent="0" algn="l" rtl="0">
              <a:spcBef>
                <a:spcPts val="0"/>
              </a:spcBef>
              <a:spcAft>
                <a:spcPts val="0"/>
              </a:spcAft>
              <a:buNone/>
            </a:pPr>
            <a:r>
              <a:rPr lang="en" sz="2800" dirty="0"/>
              <a:t>	</a:t>
            </a:r>
            <a:r>
              <a:rPr lang="en" sz="2800" u="sng" dirty="0">
                <a:solidFill>
                  <a:schemeClr val="hlink"/>
                </a:solidFill>
                <a:hlinkClick r:id="rId3"/>
              </a:rPr>
              <a:t>https://unicode.org/cldr</a:t>
            </a:r>
            <a:endParaRPr sz="2800" dirty="0"/>
          </a:p>
          <a:p>
            <a:pPr marL="0" lvl="0" indent="0" algn="l" rtl="0">
              <a:spcBef>
                <a:spcPts val="3200"/>
              </a:spcBef>
              <a:spcAft>
                <a:spcPts val="0"/>
              </a:spcAft>
              <a:buNone/>
            </a:pPr>
            <a:r>
              <a:rPr lang="en" sz="2800" dirty="0"/>
              <a:t>Locale Data Markup Language (LDML)</a:t>
            </a:r>
            <a:endParaRPr sz="2800" dirty="0"/>
          </a:p>
          <a:p>
            <a:pPr marL="0" lvl="0" indent="0" algn="l" rtl="0">
              <a:spcBef>
                <a:spcPts val="0"/>
              </a:spcBef>
              <a:spcAft>
                <a:spcPts val="0"/>
              </a:spcAft>
              <a:buNone/>
            </a:pPr>
            <a:r>
              <a:rPr lang="en" sz="2800" dirty="0"/>
              <a:t>	</a:t>
            </a:r>
            <a:r>
              <a:rPr lang="en" sz="2800" u="sng" dirty="0">
                <a:solidFill>
                  <a:schemeClr val="hlink"/>
                </a:solidFill>
                <a:hlinkClick r:id="rId4"/>
              </a:rPr>
              <a:t>https://unicode.org/reports/tr35/tr35.html</a:t>
            </a:r>
            <a:endParaRPr sz="2800" dirty="0"/>
          </a:p>
          <a:p>
            <a:pPr marL="0" lvl="0" indent="0" algn="l" rtl="0">
              <a:spcBef>
                <a:spcPts val="3200"/>
              </a:spcBef>
              <a:spcAft>
                <a:spcPts val="0"/>
              </a:spcAft>
              <a:buNone/>
            </a:pPr>
            <a:r>
              <a:rPr lang="en" sz="2800" dirty="0"/>
              <a:t>SIL Locale Data Repository (SLDR)</a:t>
            </a:r>
            <a:endParaRPr sz="2800" dirty="0"/>
          </a:p>
          <a:p>
            <a:pPr marL="0" lvl="0" indent="0" algn="l" rtl="0">
              <a:spcBef>
                <a:spcPts val="0"/>
              </a:spcBef>
              <a:spcAft>
                <a:spcPts val="0"/>
              </a:spcAft>
              <a:buNone/>
            </a:pPr>
            <a:r>
              <a:rPr lang="en" sz="2800" dirty="0"/>
              <a:t>	</a:t>
            </a:r>
            <a:r>
              <a:rPr lang="en" sz="2800" u="sng" dirty="0">
                <a:solidFill>
                  <a:schemeClr val="hlink"/>
                </a:solidFill>
                <a:hlinkClick r:id="rId5"/>
              </a:rPr>
              <a:t>https://github.com/silnrsi/sldr</a:t>
            </a:r>
            <a:endParaRPr sz="2800" dirty="0"/>
          </a:p>
          <a:p>
            <a:pPr marL="0" lvl="0" indent="0" algn="l" rtl="0">
              <a:spcBef>
                <a:spcPts val="3200"/>
              </a:spcBef>
              <a:spcAft>
                <a:spcPts val="0"/>
              </a:spcAft>
              <a:buNone/>
            </a:pPr>
            <a:r>
              <a:rPr lang="en" sz="2800" dirty="0"/>
              <a:t>LDML SIL Namespace extensions</a:t>
            </a:r>
            <a:endParaRPr sz="2800" dirty="0"/>
          </a:p>
          <a:p>
            <a:pPr marL="0" lvl="0" indent="0" algn="l" rtl="0">
              <a:spcBef>
                <a:spcPts val="0"/>
              </a:spcBef>
              <a:spcAft>
                <a:spcPts val="1600"/>
              </a:spcAft>
              <a:buNone/>
            </a:pPr>
            <a:r>
              <a:rPr lang="en" sz="2800" dirty="0"/>
              <a:t>	</a:t>
            </a:r>
            <a:r>
              <a:rPr lang="en" sz="2800" u="sng" dirty="0">
                <a:solidFill>
                  <a:schemeClr val="hlink"/>
                </a:solidFill>
                <a:hlinkClick r:id="rId6"/>
              </a:rPr>
              <a:t>https://goo.gl/pUKcS6</a:t>
            </a: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692"/>
            <a:ext cx="8972565" cy="6196108"/>
          </a:xfrm>
          <a:prstGeom prst="rect">
            <a:avLst/>
          </a:prstGeom>
        </p:spPr>
      </p:pic>
    </p:spTree>
    <p:extLst>
      <p:ext uri="{BB962C8B-B14F-4D97-AF65-F5344CB8AC3E}">
        <p14:creationId xmlns:p14="http://schemas.microsoft.com/office/powerpoint/2010/main" val="355375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Standards</a:t>
            </a:r>
            <a:endParaRPr lang="en-US" sz="3600"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1171"/>
            <a:ext cx="9144000" cy="4624401"/>
          </a:xfrm>
          <a:prstGeom prst="rect">
            <a:avLst/>
          </a:prstGeom>
        </p:spPr>
      </p:pic>
    </p:spTree>
    <p:extLst>
      <p:ext uri="{BB962C8B-B14F-4D97-AF65-F5344CB8AC3E}">
        <p14:creationId xmlns:p14="http://schemas.microsoft.com/office/powerpoint/2010/main" val="410219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3367"/>
            <a:ext cx="2814958" cy="5823132"/>
          </a:xfrm>
        </p:spPr>
        <p:txBody>
          <a:bodyPr/>
          <a:lstStyle/>
          <a:p>
            <a:r>
              <a:rPr lang="en-US" sz="3600" dirty="0" smtClean="0"/>
              <a:t/>
            </a:r>
            <a:br>
              <a:rPr lang="en-US" sz="3600" dirty="0" smtClean="0"/>
            </a:br>
            <a:r>
              <a:rPr lang="en-US" sz="3600" dirty="0"/>
              <a:t/>
            </a:r>
            <a:br>
              <a:rPr lang="en-US" sz="3600" dirty="0"/>
            </a:br>
            <a:r>
              <a:rPr lang="en-US" sz="3600" dirty="0" smtClean="0"/>
              <a:t>How does this play out in Paratext?</a:t>
            </a:r>
            <a:endParaRPr lang="en-US" sz="3600" dirty="0"/>
          </a:p>
        </p:txBody>
      </p:sp>
      <p:pic>
        <p:nvPicPr>
          <p:cNvPr id="4" name="Picture 3"/>
          <p:cNvPicPr>
            <a:picLocks noChangeAspect="1"/>
          </p:cNvPicPr>
          <p:nvPr/>
        </p:nvPicPr>
        <p:blipFill>
          <a:blip r:embed="rId2"/>
          <a:stretch>
            <a:fillRect/>
          </a:stretch>
        </p:blipFill>
        <p:spPr>
          <a:xfrm>
            <a:off x="3469633" y="655792"/>
            <a:ext cx="5229569" cy="5450040"/>
          </a:xfrm>
          <a:prstGeom prst="rect">
            <a:avLst/>
          </a:prstGeom>
        </p:spPr>
      </p:pic>
      <p:sp>
        <p:nvSpPr>
          <p:cNvPr id="3" name="Text Placeholder 2"/>
          <p:cNvSpPr>
            <a:spLocks noGrp="1"/>
          </p:cNvSpPr>
          <p:nvPr>
            <p:ph type="body" idx="1"/>
          </p:nvPr>
        </p:nvSpPr>
        <p:spPr>
          <a:xfrm>
            <a:off x="-3139423" y="4068488"/>
            <a:ext cx="3139423" cy="5823132"/>
          </a:xfrm>
        </p:spPr>
        <p:txBody>
          <a:bodyPr/>
          <a:lstStyle/>
          <a:p>
            <a:endParaRPr lang="en-US" dirty="0"/>
          </a:p>
        </p:txBody>
      </p:sp>
    </p:spTree>
    <p:extLst>
      <p:ext uri="{BB962C8B-B14F-4D97-AF65-F5344CB8AC3E}">
        <p14:creationId xmlns:p14="http://schemas.microsoft.com/office/powerpoint/2010/main" val="61594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ScriptSource</a:t>
            </a:r>
            <a:endParaRPr sz="3600" dirty="0"/>
          </a:p>
        </p:txBody>
      </p:sp>
      <p:sp>
        <p:nvSpPr>
          <p:cNvPr id="150" name="Google Shape;150;p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u="sng" dirty="0">
                <a:solidFill>
                  <a:schemeClr val="hlink"/>
                </a:solidFill>
                <a:hlinkClick r:id="rId3"/>
              </a:rPr>
              <a:t>http://scriptsource.org</a:t>
            </a:r>
            <a:endParaRPr sz="2800" dirty="0"/>
          </a:p>
          <a:p>
            <a:pPr marL="0" lvl="0" indent="0" algn="l" rtl="0">
              <a:spcBef>
                <a:spcPts val="1600"/>
              </a:spcBef>
              <a:spcAft>
                <a:spcPts val="0"/>
              </a:spcAft>
              <a:buNone/>
            </a:pPr>
            <a:r>
              <a:rPr lang="en" sz="2800" dirty="0"/>
              <a:t>Information by writing system</a:t>
            </a:r>
            <a:endParaRPr sz="2800" dirty="0"/>
          </a:p>
          <a:p>
            <a:pPr marL="0" lvl="0" indent="0" algn="l" rtl="0">
              <a:spcBef>
                <a:spcPts val="1600"/>
              </a:spcBef>
              <a:spcAft>
                <a:spcPts val="0"/>
              </a:spcAft>
              <a:buNone/>
            </a:pPr>
            <a:r>
              <a:rPr lang="en" sz="2800" dirty="0"/>
              <a:t>Form for submitting character exemplars</a:t>
            </a:r>
            <a:endParaRPr sz="2800" dirty="0"/>
          </a:p>
          <a:p>
            <a:pPr marL="0" lvl="0" indent="0" algn="l" rtl="0">
              <a:spcBef>
                <a:spcPts val="1600"/>
              </a:spcBef>
              <a:spcAft>
                <a:spcPts val="0"/>
              </a:spcAft>
              <a:buNone/>
            </a:pPr>
            <a:r>
              <a:rPr lang="en" sz="2800" dirty="0"/>
              <a:t>Phonological mapping (graphemes and phonemes)</a:t>
            </a:r>
            <a:endParaRPr sz="2800" dirty="0"/>
          </a:p>
          <a:p>
            <a:pPr marL="0" lvl="0" indent="0" algn="l" rtl="0">
              <a:spcBef>
                <a:spcPts val="600"/>
              </a:spcBef>
              <a:spcAft>
                <a:spcPts val="0"/>
              </a:spcAft>
              <a:buNone/>
            </a:pPr>
            <a:r>
              <a:rPr lang="en" sz="2800" dirty="0"/>
              <a:t>	</a:t>
            </a:r>
            <a:r>
              <a:rPr lang="en" sz="2800" u="sng" dirty="0">
                <a:solidFill>
                  <a:schemeClr val="hlink"/>
                </a:solidFill>
                <a:hlinkClick r:id="rId4"/>
              </a:rPr>
              <a:t>http://scriptsource.org/phon</a:t>
            </a:r>
            <a:endParaRPr sz="2800" dirty="0"/>
          </a:p>
          <a:p>
            <a:pPr marL="0" lvl="0" indent="0" algn="l" rtl="0">
              <a:spcBef>
                <a:spcPts val="1600"/>
              </a:spcBef>
              <a:spcAft>
                <a:spcPts val="1600"/>
              </a:spcAft>
              <a:buNone/>
            </a:pPr>
            <a:r>
              <a:rPr lang="en" sz="2800" dirty="0"/>
              <a:t>Fonts, Keyboards, Mappings, etc. available</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Key Resources</a:t>
            </a:r>
            <a:endParaRPr sz="3600" dirty="0"/>
          </a:p>
        </p:txBody>
      </p:sp>
      <p:sp>
        <p:nvSpPr>
          <p:cNvPr id="156" name="Google Shape;156;p3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Keyboard Layouts</a:t>
            </a:r>
            <a:endParaRPr sz="2800" dirty="0"/>
          </a:p>
          <a:p>
            <a:pPr marL="0" lvl="0" indent="0" algn="l" rtl="0">
              <a:spcBef>
                <a:spcPts val="1600"/>
              </a:spcBef>
              <a:spcAft>
                <a:spcPts val="0"/>
              </a:spcAft>
              <a:buNone/>
            </a:pPr>
            <a:r>
              <a:rPr lang="en" sz="2800" dirty="0"/>
              <a:t>	Keyman source (.kmn) or .kmp or whatever</a:t>
            </a:r>
            <a:endParaRPr sz="2800" dirty="0"/>
          </a:p>
          <a:p>
            <a:pPr marL="0" lvl="0" indent="0" algn="l" rtl="0">
              <a:spcBef>
                <a:spcPts val="1600"/>
              </a:spcBef>
              <a:spcAft>
                <a:spcPts val="1600"/>
              </a:spcAft>
              <a:buNone/>
            </a:pPr>
            <a:r>
              <a:rPr lang="en" sz="2800" dirty="0"/>
              <a:t>	LDML keyboard layout specification</a:t>
            </a: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Fonts - </a:t>
            </a:r>
            <a:r>
              <a:rPr lang="en" sz="3200" u="sng" dirty="0">
                <a:solidFill>
                  <a:schemeClr val="accent5"/>
                </a:solidFill>
                <a:hlinkClick r:id="rId3"/>
              </a:rPr>
              <a:t>http://scripts.sil.org/SILFontList</a:t>
            </a:r>
            <a:r>
              <a:rPr lang="en" sz="3200" dirty="0">
                <a:solidFill>
                  <a:schemeClr val="lt2"/>
                </a:solidFill>
              </a:rPr>
              <a:t> </a:t>
            </a:r>
            <a:endParaRPr sz="3200" dirty="0"/>
          </a:p>
        </p:txBody>
      </p:sp>
      <p:sp>
        <p:nvSpPr>
          <p:cNvPr id="162" name="Google Shape;162;p31"/>
          <p:cNvSpPr txBox="1">
            <a:spLocks noGrp="1"/>
          </p:cNvSpPr>
          <p:nvPr>
            <p:ph type="body" idx="1"/>
          </p:nvPr>
        </p:nvSpPr>
        <p:spPr>
          <a:xfrm>
            <a:off x="311700" y="1554209"/>
            <a:ext cx="8520600" cy="5145529"/>
          </a:xfrm>
          <a:prstGeom prst="rect">
            <a:avLst/>
          </a:prstGeom>
        </p:spPr>
        <p:txBody>
          <a:bodyPr spcFirstLastPara="1" wrap="square" lIns="91425" tIns="91425" rIns="91425" bIns="91425" anchor="t" anchorCtr="0">
            <a:noAutofit/>
          </a:bodyPr>
          <a:lstStyle/>
          <a:p>
            <a:pPr marL="0" lvl="0" indent="0">
              <a:buNone/>
            </a:pPr>
            <a:r>
              <a:rPr lang="en-US" sz="2800" b="1" dirty="0" smtClean="0"/>
              <a:t>Charis</a:t>
            </a:r>
            <a:r>
              <a:rPr lang="en-US" sz="2800" b="1" dirty="0"/>
              <a:t>, </a:t>
            </a:r>
            <a:r>
              <a:rPr lang="en-US" sz="2800" b="1" dirty="0" err="1"/>
              <a:t>Doulos</a:t>
            </a:r>
            <a:r>
              <a:rPr lang="en-US" sz="2800" b="1" dirty="0"/>
              <a:t>, </a:t>
            </a:r>
            <a:r>
              <a:rPr lang="en-US" sz="2800" b="1" dirty="0" smtClean="0"/>
              <a:t> </a:t>
            </a:r>
            <a:r>
              <a:rPr lang="en-US" sz="2800" b="1" dirty="0" err="1" smtClean="0"/>
              <a:t>Gentium</a:t>
            </a:r>
            <a:r>
              <a:rPr lang="en-US" sz="2800" b="1" dirty="0" smtClean="0"/>
              <a:t>, </a:t>
            </a:r>
            <a:r>
              <a:rPr lang="en-US" sz="2800" b="1" dirty="0" err="1" smtClean="0"/>
              <a:t>Andika</a:t>
            </a:r>
            <a:r>
              <a:rPr lang="en-US" sz="2800" dirty="0" smtClean="0"/>
              <a:t> </a:t>
            </a:r>
            <a:r>
              <a:rPr lang="en-US" sz="2800" dirty="0"/>
              <a:t>- </a:t>
            </a:r>
            <a:r>
              <a:rPr lang="en-US" sz="2800" u="sng" dirty="0">
                <a:solidFill>
                  <a:schemeClr val="hlink"/>
                </a:solidFill>
                <a:hlinkClick r:id="rId4"/>
              </a:rPr>
              <a:t>http://software.sil.org/lcgfonts/</a:t>
            </a:r>
            <a:endParaRPr lang="en-US" sz="2800" dirty="0"/>
          </a:p>
          <a:p>
            <a:pPr marL="0" lvl="0" indent="0">
              <a:buNone/>
            </a:pPr>
            <a:r>
              <a:rPr lang="en-US" sz="2800" dirty="0"/>
              <a:t>	New release </a:t>
            </a:r>
            <a:r>
              <a:rPr lang="en-US" sz="2800" dirty="0" smtClean="0"/>
              <a:t>coming (v6))</a:t>
            </a:r>
            <a:endParaRPr lang="en-US" sz="2800" dirty="0"/>
          </a:p>
          <a:p>
            <a:pPr marL="0" lvl="0" indent="0">
              <a:buNone/>
            </a:pPr>
            <a:r>
              <a:rPr lang="en-US" sz="2800" b="1" dirty="0" err="1"/>
              <a:t>Alkalami</a:t>
            </a:r>
            <a:r>
              <a:rPr lang="en-US" sz="2800" dirty="0"/>
              <a:t> - </a:t>
            </a:r>
            <a:r>
              <a:rPr lang="en-US" sz="2800" u="sng" dirty="0">
                <a:solidFill>
                  <a:schemeClr val="hlink"/>
                </a:solidFill>
                <a:hlinkClick r:id="rId5"/>
              </a:rPr>
              <a:t>https://software.sil.org/alkalami/</a:t>
            </a:r>
            <a:endParaRPr lang="en-US" sz="2800" dirty="0"/>
          </a:p>
          <a:p>
            <a:pPr marL="0" lvl="0" indent="0">
              <a:buNone/>
            </a:pPr>
            <a:r>
              <a:rPr lang="en-US" sz="2800" dirty="0"/>
              <a:t>	Arabic - North Africa</a:t>
            </a:r>
          </a:p>
          <a:p>
            <a:pPr marL="0" lvl="0" indent="0">
              <a:buNone/>
            </a:pPr>
            <a:r>
              <a:rPr lang="en-US" sz="2800" b="1" dirty="0" err="1"/>
              <a:t>Awami</a:t>
            </a:r>
            <a:r>
              <a:rPr lang="en-US" sz="2800" dirty="0"/>
              <a:t> - </a:t>
            </a:r>
            <a:r>
              <a:rPr lang="en-US" sz="2800" u="sng" dirty="0">
                <a:solidFill>
                  <a:schemeClr val="hlink"/>
                </a:solidFill>
                <a:hlinkClick r:id="rId6"/>
              </a:rPr>
              <a:t>https://software.sil.org/awami/</a:t>
            </a:r>
            <a:r>
              <a:rPr lang="en-US" sz="2800" dirty="0"/>
              <a:t> </a:t>
            </a:r>
          </a:p>
          <a:p>
            <a:pPr marL="0" lvl="0" indent="0">
              <a:buNone/>
            </a:pPr>
            <a:r>
              <a:rPr lang="en-US" sz="2800" dirty="0"/>
              <a:t>	</a:t>
            </a:r>
            <a:r>
              <a:rPr lang="en-US" sz="2400" dirty="0"/>
              <a:t>Arabic </a:t>
            </a:r>
            <a:r>
              <a:rPr lang="en-US" sz="2400" dirty="0" err="1"/>
              <a:t>Nastaliq</a:t>
            </a:r>
            <a:r>
              <a:rPr lang="en-US" sz="2400" dirty="0"/>
              <a:t>; Collision avoidance; Graphite only.</a:t>
            </a:r>
          </a:p>
          <a:p>
            <a:pPr marL="0" lvl="0" indent="0">
              <a:spcBef>
                <a:spcPts val="1000"/>
              </a:spcBef>
              <a:buNone/>
            </a:pPr>
            <a:r>
              <a:rPr lang="en-US" sz="2800" b="1" dirty="0" err="1"/>
              <a:t>Harmattan</a:t>
            </a:r>
            <a:r>
              <a:rPr lang="en-US" sz="2800" dirty="0"/>
              <a:t> - </a:t>
            </a:r>
            <a:r>
              <a:rPr lang="en-US" sz="2800" u="sng" dirty="0">
                <a:solidFill>
                  <a:schemeClr val="hlink"/>
                </a:solidFill>
                <a:hlinkClick r:id="rId7"/>
              </a:rPr>
              <a:t>https://software.sil.org/harmattan/</a:t>
            </a:r>
            <a:r>
              <a:rPr lang="en-US" sz="2800" dirty="0"/>
              <a:t> </a:t>
            </a:r>
          </a:p>
          <a:p>
            <a:pPr marL="0" lvl="0" indent="0">
              <a:buNone/>
            </a:pPr>
            <a:r>
              <a:rPr lang="en-US" sz="2800" dirty="0"/>
              <a:t>	Arabic - West Africa</a:t>
            </a:r>
          </a:p>
          <a:p>
            <a:pPr marL="0" lvl="0" indent="0" algn="l" rtl="0">
              <a:spcBef>
                <a:spcPts val="1600"/>
              </a:spcBef>
              <a:spcAft>
                <a:spcPts val="1600"/>
              </a:spcAft>
              <a:buNone/>
            </a:pPr>
            <a:endParaRPr dirty="0"/>
          </a:p>
        </p:txBody>
      </p:sp>
      <p:sp>
        <p:nvSpPr>
          <p:cNvPr id="163" name="Google Shape;163;p31"/>
          <p:cNvSpPr txBox="1">
            <a:spLocks noGrp="1"/>
          </p:cNvSpPr>
          <p:nvPr>
            <p:ph type="body" idx="2"/>
          </p:nvPr>
        </p:nvSpPr>
        <p:spPr>
          <a:xfrm>
            <a:off x="4542400" y="3727938"/>
            <a:ext cx="3317923" cy="2356339"/>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Spell Checking</a:t>
            </a:r>
            <a:endParaRPr/>
          </a:p>
        </p:txBody>
      </p:sp>
      <p:sp>
        <p:nvSpPr>
          <p:cNvPr id="169" name="Google Shape;169;p3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into LibreOffice</a:t>
            </a:r>
            <a:endParaRPr/>
          </a:p>
          <a:p>
            <a:pPr marL="0" lvl="0" indent="0" algn="l" rtl="0">
              <a:spcBef>
                <a:spcPts val="1600"/>
              </a:spcBef>
              <a:spcAft>
                <a:spcPts val="0"/>
              </a:spcAft>
              <a:buNone/>
            </a:pPr>
            <a:r>
              <a:rPr lang="en"/>
              <a:t>	oxttools</a:t>
            </a:r>
            <a:endParaRPr/>
          </a:p>
          <a:p>
            <a:pPr marL="0" lvl="0" indent="0" algn="l" rtl="0">
              <a:spcBef>
                <a:spcPts val="1600"/>
              </a:spcBef>
              <a:spcAft>
                <a:spcPts val="0"/>
              </a:spcAft>
              <a:buNone/>
            </a:pPr>
            <a:r>
              <a:rPr lang="en"/>
              <a:t>Hunspell</a:t>
            </a:r>
            <a:endParaRPr/>
          </a:p>
          <a:p>
            <a:pPr marL="0" lvl="0" indent="0" algn="l" rtl="0">
              <a:spcBef>
                <a:spcPts val="1600"/>
              </a:spcBef>
              <a:spcAft>
                <a:spcPts val="0"/>
              </a:spcAft>
              <a:buNone/>
            </a:pPr>
            <a:r>
              <a:rPr lang="en"/>
              <a:t>	Agglutinating languages</a:t>
            </a:r>
            <a:endParaRPr/>
          </a:p>
          <a:p>
            <a:pPr marL="0" lvl="0" indent="0" algn="l" rtl="0">
              <a:spcBef>
                <a:spcPts val="1600"/>
              </a:spcBef>
              <a:spcAft>
                <a:spcPts val="0"/>
              </a:spcAft>
              <a:buNone/>
            </a:pPr>
            <a:r>
              <a:rPr lang="en"/>
              <a:t>	Are prefix/suffix constraints important?</a:t>
            </a:r>
            <a:endParaRPr/>
          </a:p>
          <a:p>
            <a:pPr marL="0" lvl="0" indent="0" algn="l" rtl="0">
              <a:spcBef>
                <a:spcPts val="1600"/>
              </a:spcBef>
              <a:spcAft>
                <a:spcPts val="1600"/>
              </a:spcAft>
              <a:buNone/>
            </a:pPr>
            <a:r>
              <a:rPr lang="en"/>
              <a:t>	Vowel Harmony</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Language Tag</a:t>
            </a:r>
            <a:endParaRPr sz="3600" dirty="0"/>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An identifier for languages</a:t>
            </a:r>
            <a:endParaRPr sz="2800" dirty="0"/>
          </a:p>
          <a:p>
            <a:pPr marL="0" lvl="0" indent="0" algn="l" rtl="0">
              <a:spcBef>
                <a:spcPts val="1600"/>
              </a:spcBef>
              <a:spcAft>
                <a:spcPts val="0"/>
              </a:spcAft>
              <a:buNone/>
            </a:pPr>
            <a:r>
              <a:rPr lang="en" sz="2800" dirty="0"/>
              <a:t>All languages should have one</a:t>
            </a:r>
            <a:endParaRPr sz="2800" dirty="0"/>
          </a:p>
          <a:p>
            <a:pPr marL="0" lvl="0" indent="0" algn="l" rtl="0">
              <a:spcBef>
                <a:spcPts val="1600"/>
              </a:spcBef>
              <a:spcAft>
                <a:spcPts val="0"/>
              </a:spcAft>
              <a:buNone/>
            </a:pPr>
            <a:r>
              <a:rPr lang="en" sz="2800" dirty="0"/>
              <a:t>It's that simple</a:t>
            </a:r>
            <a:endParaRPr sz="2800" dirty="0"/>
          </a:p>
          <a:p>
            <a:pPr marL="0" lvl="0" indent="0" algn="l" rtl="0">
              <a:spcBef>
                <a:spcPts val="1600"/>
              </a:spcBef>
              <a:spcAft>
                <a:spcPts val="1600"/>
              </a:spcAft>
              <a:buNone/>
            </a:pPr>
            <a:r>
              <a:rPr lang="en" sz="2800" dirty="0"/>
              <a:t>But it's not!</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0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fade">
                                      <p:cBhvr>
                                        <p:cTn id="12" dur="1000"/>
                                        <p:tgtEl>
                                          <p:spTgt spid="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Effect transition="in" filter="fade">
                                      <p:cBhvr>
                                        <p:cTn id="17" dur="1000"/>
                                        <p:tgtEl>
                                          <p:spTgt spid="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animEffect transition="in" filter="fade">
                                      <p:cBhvr>
                                        <p:cTn id="22" dur="1000"/>
                                        <p:tgtEl>
                                          <p:spTgt spid="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Language</a:t>
            </a:r>
            <a:endParaRPr sz="3600" dirty="0"/>
          </a:p>
        </p:txBody>
      </p:sp>
      <p:sp>
        <p:nvSpPr>
          <p:cNvPr id="67" name="Google Shape;67;p15"/>
          <p:cNvSpPr txBox="1">
            <a:spLocks noGrp="1"/>
          </p:cNvSpPr>
          <p:nvPr>
            <p:ph type="body" idx="1"/>
          </p:nvPr>
        </p:nvSpPr>
        <p:spPr>
          <a:xfrm>
            <a:off x="311700" y="1536632"/>
            <a:ext cx="8520600" cy="53213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By Language</a:t>
            </a:r>
            <a:endParaRPr sz="2800" dirty="0"/>
          </a:p>
          <a:p>
            <a:pPr marL="0" lvl="0" indent="0" algn="l" rtl="0">
              <a:spcBef>
                <a:spcPts val="1600"/>
              </a:spcBef>
              <a:spcAft>
                <a:spcPts val="0"/>
              </a:spcAft>
              <a:buNone/>
            </a:pPr>
            <a:r>
              <a:rPr lang="en" sz="2800" dirty="0"/>
              <a:t>ISO 639</a:t>
            </a:r>
            <a:endParaRPr sz="2800" dirty="0"/>
          </a:p>
          <a:p>
            <a:pPr marL="0" lvl="0" indent="0" algn="l" rtl="0">
              <a:spcBef>
                <a:spcPts val="1600"/>
              </a:spcBef>
              <a:spcAft>
                <a:spcPts val="0"/>
              </a:spcAft>
              <a:buNone/>
            </a:pPr>
            <a:r>
              <a:rPr lang="en" sz="2800" dirty="0"/>
              <a:t>	Use ISO 639-1 two-letter code if one exists</a:t>
            </a:r>
            <a:endParaRPr sz="2800" dirty="0"/>
          </a:p>
          <a:p>
            <a:pPr marL="0" lvl="0" indent="0" algn="l" rtl="0">
              <a:spcBef>
                <a:spcPts val="1600"/>
              </a:spcBef>
              <a:spcAft>
                <a:spcPts val="0"/>
              </a:spcAft>
              <a:buNone/>
            </a:pPr>
            <a:r>
              <a:rPr lang="en" sz="2800" dirty="0"/>
              <a:t>	Use ISO 639-3 three-letter code otherwise</a:t>
            </a:r>
            <a:endParaRPr sz="2800" dirty="0"/>
          </a:p>
          <a:p>
            <a:pPr marL="0" lvl="0" indent="0" algn="l" rtl="0">
              <a:spcBef>
                <a:spcPts val="1600"/>
              </a:spcBef>
              <a:spcAft>
                <a:spcPts val="0"/>
              </a:spcAft>
              <a:buNone/>
            </a:pPr>
            <a:r>
              <a:rPr lang="en" sz="2800" dirty="0"/>
              <a:t>Examples:</a:t>
            </a:r>
            <a:endParaRPr sz="2800" dirty="0"/>
          </a:p>
          <a:p>
            <a:pPr marL="0" lvl="0" indent="0" algn="l" rtl="0">
              <a:spcBef>
                <a:spcPts val="1600"/>
              </a:spcBef>
              <a:spcAft>
                <a:spcPts val="0"/>
              </a:spcAft>
              <a:buNone/>
            </a:pPr>
            <a:r>
              <a:rPr lang="en" sz="2800" dirty="0"/>
              <a:t>	English: en</a:t>
            </a:r>
            <a:endParaRPr sz="2800" dirty="0"/>
          </a:p>
          <a:p>
            <a:pPr marL="0" lvl="0" indent="0" algn="l" rtl="0">
              <a:spcBef>
                <a:spcPts val="1600"/>
              </a:spcBef>
              <a:spcAft>
                <a:spcPts val="1600"/>
              </a:spcAft>
              <a:buNone/>
            </a:pPr>
            <a:r>
              <a:rPr lang="en" sz="2800" dirty="0"/>
              <a:t>	</a:t>
            </a:r>
            <a:r>
              <a:rPr lang="en" sz="2800" dirty="0" smtClean="0"/>
              <a:t>Kiswahili swh</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Find a Book</a:t>
            </a:r>
            <a:endParaRPr sz="3600" dirty="0"/>
          </a:p>
        </p:txBody>
      </p:sp>
      <p:sp>
        <p:nvSpPr>
          <p:cNvPr id="73" name="Google Shape;73;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800" dirty="0"/>
              <a:t>Search for: en</a:t>
            </a:r>
            <a:endParaRPr sz="2800" dirty="0"/>
          </a:p>
          <a:p>
            <a:pPr marL="0" lvl="0" indent="0" algn="ctr" rtl="0">
              <a:spcBef>
                <a:spcPts val="1600"/>
              </a:spcBef>
              <a:spcAft>
                <a:spcPts val="0"/>
              </a:spcAft>
              <a:buNone/>
            </a:pPr>
            <a:r>
              <a:rPr lang="en" sz="2700" dirty="0"/>
              <a:t>⠠⠊⠝ ⠞⠓⠑ ⠃⠑⠛⠊⠝⠝⠊⠝⠛ ⠺⠁⠎ ⠞⠓⠑ ⠺⠕⠗⠙ ⠁⠝⠙ ⠞⠓⠑ ⠺⠕⠗⠙ ⠺⠁⠎ ⠺⠊⠞⠓ ⠠⠛⠕⠙ ⠁⠝⠙ ⠞⠓⠑ ⠺⠕⠗⠙ ⠺⠁⠎ ⠠⠛⠕⠙</a:t>
            </a:r>
            <a:endParaRPr sz="2700"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1000"/>
                                        <p:tgtEl>
                                          <p:spTgt spid="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xEl>
                                              <p:pRg st="1" end="1"/>
                                            </p:txEl>
                                          </p:spTgt>
                                        </p:tgtEl>
                                        <p:attrNameLst>
                                          <p:attrName>style.visibility</p:attrName>
                                        </p:attrNameLst>
                                      </p:cBhvr>
                                      <p:to>
                                        <p:strVal val="visible"/>
                                      </p:to>
                                    </p:set>
                                    <p:animEffect transition="in" filter="fade">
                                      <p:cBhvr>
                                        <p:cTn id="12" dur="1000"/>
                                        <p:tgtEl>
                                          <p:spTgt spid="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xEl>
                                              <p:pRg st="2" end="2"/>
                                            </p:txEl>
                                          </p:spTgt>
                                        </p:tgtEl>
                                        <p:attrNameLst>
                                          <p:attrName>style.visibility</p:attrName>
                                        </p:attrNameLst>
                                      </p:cBhvr>
                                      <p:to>
                                        <p:strVal val="visible"/>
                                      </p:to>
                                    </p:set>
                                    <p:animEffect transition="in" filter="fade">
                                      <p:cBhvr>
                                        <p:cTn id="17" dur="1000"/>
                                        <p:tgtEl>
                                          <p:spTgt spid="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Orthography Tag!</a:t>
            </a:r>
            <a:endParaRPr sz="3600" dirty="0"/>
          </a:p>
        </p:txBody>
      </p:sp>
      <p:sp>
        <p:nvSpPr>
          <p:cNvPr id="79" name="Google Shape;79;p17"/>
          <p:cNvSpPr txBox="1">
            <a:spLocks noGrp="1"/>
          </p:cNvSpPr>
          <p:nvPr>
            <p:ph type="body" idx="1"/>
          </p:nvPr>
        </p:nvSpPr>
        <p:spPr>
          <a:xfrm>
            <a:off x="311700" y="1536632"/>
            <a:ext cx="8520600" cy="50224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Orthography is language + script</a:t>
            </a:r>
            <a:endParaRPr sz="2800" dirty="0"/>
          </a:p>
          <a:p>
            <a:pPr marL="0" lvl="0" indent="0" algn="l" rtl="0">
              <a:spcBef>
                <a:spcPts val="1600"/>
              </a:spcBef>
              <a:spcAft>
                <a:spcPts val="0"/>
              </a:spcAft>
              <a:buNone/>
            </a:pPr>
            <a:r>
              <a:rPr lang="en" sz="2800" dirty="0"/>
              <a:t>ISO 15924</a:t>
            </a:r>
            <a:endParaRPr sz="2800" dirty="0"/>
          </a:p>
          <a:p>
            <a:pPr marL="0" lvl="0" indent="0" algn="l" rtl="0">
              <a:spcBef>
                <a:spcPts val="1600"/>
              </a:spcBef>
              <a:spcAft>
                <a:spcPts val="0"/>
              </a:spcAft>
              <a:buNone/>
            </a:pPr>
            <a:r>
              <a:rPr lang="en" sz="2800" dirty="0"/>
              <a:t>Examples:</a:t>
            </a:r>
            <a:endParaRPr sz="2800" dirty="0"/>
          </a:p>
          <a:p>
            <a:pPr marL="0" lvl="0" indent="0" algn="l" rtl="0">
              <a:spcBef>
                <a:spcPts val="1600"/>
              </a:spcBef>
              <a:spcAft>
                <a:spcPts val="0"/>
              </a:spcAft>
              <a:buNone/>
            </a:pPr>
            <a:r>
              <a:rPr lang="en" sz="2800" dirty="0"/>
              <a:t>	English: 				en-Latn</a:t>
            </a:r>
            <a:endParaRPr sz="2800" dirty="0"/>
          </a:p>
          <a:p>
            <a:pPr marL="0" lvl="0" indent="0" algn="l" rtl="0">
              <a:spcBef>
                <a:spcPts val="0"/>
              </a:spcBef>
              <a:spcAft>
                <a:spcPts val="0"/>
              </a:spcAft>
              <a:buNone/>
            </a:pPr>
            <a:r>
              <a:rPr lang="en" sz="2800" dirty="0"/>
              <a:t>	Braille English: 		</a:t>
            </a:r>
            <a:r>
              <a:rPr lang="en" sz="2800" dirty="0" smtClean="0"/>
              <a:t>	en-Brai</a:t>
            </a:r>
            <a:endParaRPr sz="2800" dirty="0"/>
          </a:p>
          <a:p>
            <a:pPr marL="0" lvl="0" indent="0" algn="l" rtl="0">
              <a:spcBef>
                <a:spcPts val="0"/>
              </a:spcBef>
              <a:spcAft>
                <a:spcPts val="0"/>
              </a:spcAft>
              <a:buNone/>
            </a:pPr>
            <a:r>
              <a:rPr lang="en" sz="2800" dirty="0"/>
              <a:t>	Akha Latin: 			ahk-Latn</a:t>
            </a:r>
            <a:endParaRPr sz="2800" dirty="0"/>
          </a:p>
          <a:p>
            <a:pPr marL="0" lvl="0" indent="0" algn="l" rtl="0">
              <a:spcBef>
                <a:spcPts val="0"/>
              </a:spcBef>
              <a:spcAft>
                <a:spcPts val="0"/>
              </a:spcAft>
              <a:buNone/>
            </a:pPr>
            <a:r>
              <a:rPr lang="en" sz="2800" dirty="0"/>
              <a:t>	Akha Burmese script: 	</a:t>
            </a:r>
            <a:r>
              <a:rPr lang="en" sz="2800" dirty="0" smtClean="0"/>
              <a:t>	ahk-Mymr</a:t>
            </a:r>
            <a:endParaRPr sz="2800" dirty="0"/>
          </a:p>
          <a:p>
            <a:pPr marL="0" lvl="0" indent="0" algn="l" rtl="0">
              <a:spcBef>
                <a:spcPts val="0"/>
              </a:spcBef>
              <a:spcAft>
                <a:spcPts val="1600"/>
              </a:spcAft>
              <a:buNone/>
            </a:pPr>
            <a:r>
              <a:rPr lang="en" sz="2800" dirty="0"/>
              <a:t>	Akha Thai script: 		ahk-Thai</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Same or Different?</a:t>
            </a:r>
            <a:endParaRPr sz="3600" dirty="0"/>
          </a:p>
        </p:txBody>
      </p:sp>
      <p:sp>
        <p:nvSpPr>
          <p:cNvPr id="85" name="Google Shape;85;p18"/>
          <p:cNvSpPr txBox="1">
            <a:spLocks noGrp="1"/>
          </p:cNvSpPr>
          <p:nvPr>
            <p:ph type="body" idx="1"/>
          </p:nvPr>
        </p:nvSpPr>
        <p:spPr>
          <a:xfrm>
            <a:off x="311700" y="1536632"/>
            <a:ext cx="8520600" cy="49872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Does en = en-Brai?</a:t>
            </a:r>
            <a:endParaRPr sz="2800" dirty="0"/>
          </a:p>
          <a:p>
            <a:pPr marL="0" lvl="0" indent="0" algn="l" rtl="0">
              <a:spcBef>
                <a:spcPts val="1600"/>
              </a:spcBef>
              <a:spcAft>
                <a:spcPts val="0"/>
              </a:spcAft>
              <a:buNone/>
            </a:pPr>
            <a:r>
              <a:rPr lang="en" sz="2800" dirty="0"/>
              <a:t>What is the default script for a language?</a:t>
            </a:r>
            <a:endParaRPr sz="2800" dirty="0"/>
          </a:p>
          <a:p>
            <a:pPr marL="0" lvl="0" indent="0" algn="l" rtl="0">
              <a:spcBef>
                <a:spcPts val="1600"/>
              </a:spcBef>
              <a:spcAft>
                <a:spcPts val="0"/>
              </a:spcAft>
              <a:buNone/>
            </a:pPr>
            <a:r>
              <a:rPr lang="en" sz="2800" dirty="0"/>
              <a:t>Which of the Akha scripts does ahk give us?</a:t>
            </a:r>
            <a:endParaRPr sz="2800" dirty="0"/>
          </a:p>
          <a:p>
            <a:pPr marL="0" lvl="0" indent="0" algn="l" rtl="0">
              <a:spcBef>
                <a:spcPts val="1600"/>
              </a:spcBef>
              <a:spcAft>
                <a:spcPts val="0"/>
              </a:spcAft>
              <a:buNone/>
            </a:pPr>
            <a:r>
              <a:rPr lang="en" sz="2800" dirty="0"/>
              <a:t>How does a computer know?</a:t>
            </a:r>
            <a:endParaRPr sz="2800" dirty="0"/>
          </a:p>
          <a:p>
            <a:pPr marL="0" lvl="0" indent="0" algn="l" rtl="0">
              <a:spcBef>
                <a:spcPts val="1600"/>
              </a:spcBef>
              <a:spcAft>
                <a:spcPts val="0"/>
              </a:spcAft>
              <a:buNone/>
            </a:pPr>
            <a:r>
              <a:rPr lang="en" sz="2800" dirty="0"/>
              <a:t>Likely Subtags:</a:t>
            </a:r>
            <a:endParaRPr sz="2800" dirty="0"/>
          </a:p>
          <a:p>
            <a:pPr marL="0" lvl="0" indent="0" algn="l" rtl="0">
              <a:spcBef>
                <a:spcPts val="1600"/>
              </a:spcBef>
              <a:spcAft>
                <a:spcPts val="0"/>
              </a:spcAft>
              <a:buNone/>
            </a:pPr>
            <a:r>
              <a:rPr lang="en" sz="2800" dirty="0"/>
              <a:t>	en		= 	en-Latn</a:t>
            </a:r>
            <a:endParaRPr sz="2800" dirty="0"/>
          </a:p>
          <a:p>
            <a:pPr marL="0" lvl="0" indent="0" algn="l" rtl="0">
              <a:spcBef>
                <a:spcPts val="0"/>
              </a:spcBef>
              <a:spcAft>
                <a:spcPts val="1600"/>
              </a:spcAft>
              <a:buNone/>
            </a:pPr>
            <a:r>
              <a:rPr lang="en" sz="2800" dirty="0"/>
              <a:t>	ahk		=	ahk-Latn</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Regional Variation</a:t>
            </a:r>
            <a:endParaRPr sz="3600" dirty="0"/>
          </a:p>
        </p:txBody>
      </p:sp>
      <p:sp>
        <p:nvSpPr>
          <p:cNvPr id="91" name="Google Shape;91;p19"/>
          <p:cNvSpPr txBox="1">
            <a:spLocks noGrp="1"/>
          </p:cNvSpPr>
          <p:nvPr>
            <p:ph type="body" idx="1"/>
          </p:nvPr>
        </p:nvSpPr>
        <p:spPr>
          <a:xfrm>
            <a:off x="311700" y="1356867"/>
            <a:ext cx="8520600" cy="53213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Region tag from ISO 3166-1-alpha2</a:t>
            </a:r>
            <a:endParaRPr sz="2800" dirty="0"/>
          </a:p>
          <a:p>
            <a:pPr marL="0" lvl="0" indent="0" algn="l" rtl="0">
              <a:spcBef>
                <a:spcPts val="1600"/>
              </a:spcBef>
              <a:spcAft>
                <a:spcPts val="0"/>
              </a:spcAft>
              <a:buNone/>
            </a:pPr>
            <a:r>
              <a:rPr lang="en" sz="2800" dirty="0"/>
              <a:t>Is en-US same as en-GB</a:t>
            </a:r>
            <a:r>
              <a:rPr lang="en" sz="2800" dirty="0" smtClean="0"/>
              <a:t>? How </a:t>
            </a:r>
            <a:r>
              <a:rPr lang="en" sz="2800" dirty="0"/>
              <a:t>should we honor the honourable differences in spelling</a:t>
            </a:r>
            <a:r>
              <a:rPr lang="en" sz="2800" dirty="0" smtClean="0"/>
              <a:t>? Which </a:t>
            </a:r>
            <a:r>
              <a:rPr lang="en" sz="2800" dirty="0"/>
              <a:t>one is en?</a:t>
            </a:r>
            <a:endParaRPr sz="2800" dirty="0"/>
          </a:p>
          <a:p>
            <a:pPr marL="0" lvl="0" indent="0" algn="l" rtl="0">
              <a:lnSpc>
                <a:spcPct val="100000"/>
              </a:lnSpc>
              <a:spcBef>
                <a:spcPts val="1200"/>
              </a:spcBef>
              <a:spcAft>
                <a:spcPts val="0"/>
              </a:spcAft>
              <a:buNone/>
            </a:pPr>
            <a:r>
              <a:rPr lang="en" sz="2800" dirty="0"/>
              <a:t>	</a:t>
            </a:r>
            <a:r>
              <a:rPr lang="en" sz="2800" dirty="0" smtClean="0"/>
              <a:t>en</a:t>
            </a:r>
            <a:r>
              <a:rPr lang="en" sz="2800" dirty="0"/>
              <a:t>		</a:t>
            </a:r>
            <a:r>
              <a:rPr lang="en" sz="2800" dirty="0" smtClean="0"/>
              <a:t>= </a:t>
            </a:r>
            <a:r>
              <a:rPr lang="en" sz="2800" dirty="0"/>
              <a:t>	</a:t>
            </a:r>
            <a:r>
              <a:rPr lang="en" sz="2800" dirty="0" smtClean="0"/>
              <a:t>en-Latn-US</a:t>
            </a:r>
            <a:r>
              <a:rPr lang="en" sz="2800" dirty="0"/>
              <a:t>	</a:t>
            </a:r>
            <a:endParaRPr lang="en" sz="2800" dirty="0" smtClean="0"/>
          </a:p>
          <a:p>
            <a:pPr marL="0" lvl="0" indent="0" algn="l" rtl="0">
              <a:spcAft>
                <a:spcPts val="0"/>
              </a:spcAft>
              <a:buNone/>
            </a:pPr>
            <a:r>
              <a:rPr lang="en" sz="2800" dirty="0"/>
              <a:t>	</a:t>
            </a:r>
            <a:r>
              <a:rPr lang="en" sz="2800" dirty="0" smtClean="0"/>
              <a:t>en-GB	=	en-Latn-GB</a:t>
            </a:r>
            <a:endParaRPr sz="2800" dirty="0"/>
          </a:p>
          <a:p>
            <a:pPr marL="0" lvl="0" indent="0" algn="l" rtl="0">
              <a:spcBef>
                <a:spcPts val="0"/>
              </a:spcBef>
              <a:spcAft>
                <a:spcPts val="0"/>
              </a:spcAft>
              <a:buNone/>
            </a:pPr>
            <a:r>
              <a:rPr lang="en" sz="2800" dirty="0"/>
              <a:t>	ahk		</a:t>
            </a:r>
            <a:r>
              <a:rPr lang="en" sz="2800" dirty="0" smtClean="0"/>
              <a:t>= </a:t>
            </a:r>
            <a:r>
              <a:rPr lang="en" sz="2800" dirty="0"/>
              <a:t>	ahk-Latn-MM</a:t>
            </a:r>
            <a:endParaRPr sz="2800" dirty="0"/>
          </a:p>
          <a:p>
            <a:pPr marL="0" lvl="0" indent="0" algn="l" rtl="0">
              <a:spcBef>
                <a:spcPts val="0"/>
              </a:spcBef>
              <a:spcAft>
                <a:spcPts val="0"/>
              </a:spcAft>
              <a:buNone/>
            </a:pPr>
            <a:r>
              <a:rPr lang="en" sz="2800" dirty="0"/>
              <a:t>	ahk-Mymr	= 	</a:t>
            </a:r>
            <a:r>
              <a:rPr lang="en" sz="2800" dirty="0" smtClean="0"/>
              <a:t>ahk-Mymr-MM</a:t>
            </a:r>
          </a:p>
          <a:p>
            <a:pPr marL="0" lvl="0" indent="0" algn="l" rtl="0">
              <a:spcBef>
                <a:spcPts val="0"/>
              </a:spcBef>
              <a:spcAft>
                <a:spcPts val="0"/>
              </a:spcAft>
              <a:buNone/>
            </a:pPr>
            <a:r>
              <a:rPr lang="en-US" sz="2800" dirty="0" smtClean="0"/>
              <a:t>	</a:t>
            </a:r>
            <a:r>
              <a:rPr lang="en-US" sz="2800" dirty="0" err="1" smtClean="0"/>
              <a:t>ahk</a:t>
            </a:r>
            <a:r>
              <a:rPr lang="en-US" sz="2800" dirty="0" smtClean="0"/>
              <a:t>-Thai	=	</a:t>
            </a:r>
            <a:r>
              <a:rPr lang="en-US" sz="2800" dirty="0" err="1" smtClean="0"/>
              <a:t>ahk</a:t>
            </a:r>
            <a:r>
              <a:rPr lang="en-US" sz="2800" dirty="0" smtClean="0"/>
              <a:t>-Thai-TH</a:t>
            </a:r>
            <a:endParaRPr sz="2800" dirty="0"/>
          </a:p>
          <a:p>
            <a:pPr marL="0" lvl="0" indent="0" algn="l" rtl="0">
              <a:spcBef>
                <a:spcPts val="0"/>
              </a:spcBef>
              <a:spcAft>
                <a:spcPts val="0"/>
              </a:spcAft>
              <a:buNone/>
            </a:pPr>
            <a:r>
              <a:rPr lang="en" sz="2800" dirty="0"/>
              <a:t>	</a:t>
            </a:r>
            <a:r>
              <a:rPr lang="en" sz="2800" dirty="0" smtClean="0"/>
              <a:t>ahk-TH</a:t>
            </a:r>
            <a:r>
              <a:rPr lang="en" sz="2800" dirty="0"/>
              <a:t>	</a:t>
            </a:r>
            <a:r>
              <a:rPr lang="en" sz="2800" dirty="0" smtClean="0"/>
              <a:t>= </a:t>
            </a:r>
            <a:r>
              <a:rPr lang="en" sz="2800" dirty="0"/>
              <a:t>	ahk-Latn-TH</a:t>
            </a: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All Kinds of Variants</a:t>
            </a:r>
            <a:endParaRPr sz="3600" dirty="0"/>
          </a:p>
        </p:txBody>
      </p:sp>
      <p:sp>
        <p:nvSpPr>
          <p:cNvPr id="97" name="Google Shape;97;p20"/>
          <p:cNvSpPr txBox="1">
            <a:spLocks noGrp="1"/>
          </p:cNvSpPr>
          <p:nvPr>
            <p:ph type="body" idx="1"/>
          </p:nvPr>
        </p:nvSpPr>
        <p:spPr>
          <a:xfrm>
            <a:off x="311700" y="1536633"/>
            <a:ext cx="8520600" cy="50575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Language Variants - dialects</a:t>
            </a:r>
            <a:endParaRPr sz="2800" dirty="0"/>
          </a:p>
          <a:p>
            <a:pPr marL="0" lvl="0" indent="0" algn="l" rtl="0">
              <a:spcBef>
                <a:spcPts val="1600"/>
              </a:spcBef>
              <a:spcAft>
                <a:spcPts val="0"/>
              </a:spcAft>
              <a:buNone/>
            </a:pPr>
            <a:r>
              <a:rPr lang="en" sz="2800" dirty="0"/>
              <a:t>Orthography Variants</a:t>
            </a:r>
            <a:endParaRPr sz="2800" dirty="0"/>
          </a:p>
          <a:p>
            <a:pPr marL="0" lvl="0" indent="0" algn="l" rtl="0">
              <a:spcBef>
                <a:spcPts val="1600"/>
              </a:spcBef>
              <a:spcAft>
                <a:spcPts val="0"/>
              </a:spcAft>
              <a:buNone/>
            </a:pPr>
            <a:r>
              <a:rPr lang="en" sz="2800" dirty="0"/>
              <a:t>Script </a:t>
            </a:r>
            <a:r>
              <a:rPr lang="en" sz="2800" dirty="0" smtClean="0"/>
              <a:t>Variants  - fonipa</a:t>
            </a:r>
            <a:r>
              <a:rPr lang="en" sz="2800" dirty="0"/>
              <a:t>	IPA, implies Latn</a:t>
            </a:r>
            <a:endParaRPr sz="2800" dirty="0"/>
          </a:p>
          <a:p>
            <a:pPr marL="0" lvl="0" indent="0" algn="l" rtl="0">
              <a:spcBef>
                <a:spcPts val="1600"/>
              </a:spcBef>
              <a:spcAft>
                <a:spcPts val="0"/>
              </a:spcAft>
              <a:buNone/>
            </a:pPr>
            <a:r>
              <a:rPr lang="en" sz="2800" dirty="0"/>
              <a:t>Private Use Variants</a:t>
            </a:r>
            <a:endParaRPr sz="2800" dirty="0"/>
          </a:p>
          <a:p>
            <a:pPr marL="0" lvl="0" indent="0" algn="l" rtl="0">
              <a:spcBef>
                <a:spcPts val="1600"/>
              </a:spcBef>
              <a:spcAft>
                <a:spcPts val="0"/>
              </a:spcAft>
              <a:buNone/>
            </a:pPr>
            <a:r>
              <a:rPr lang="en" sz="2800" dirty="0"/>
              <a:t>	-x-whatever-you-want</a:t>
            </a:r>
            <a:endParaRPr sz="2800" dirty="0"/>
          </a:p>
          <a:p>
            <a:pPr marL="0" lvl="0" indent="0" algn="l" rtl="0">
              <a:spcBef>
                <a:spcPts val="1600"/>
              </a:spcBef>
              <a:spcAft>
                <a:spcPts val="0"/>
              </a:spcAft>
              <a:buNone/>
            </a:pPr>
            <a:r>
              <a:rPr lang="en" sz="2800" dirty="0"/>
              <a:t>	-x-audio</a:t>
            </a:r>
            <a:endParaRPr sz="2800" dirty="0"/>
          </a:p>
          <a:p>
            <a:pPr marL="0" lvl="0" indent="0" algn="l" rtl="0">
              <a:spcBef>
                <a:spcPts val="1600"/>
              </a:spcBef>
              <a:spcAft>
                <a:spcPts val="1600"/>
              </a:spcAft>
              <a:buNone/>
            </a:pPr>
            <a:r>
              <a:rPr lang="en" sz="2800" dirty="0"/>
              <a:t>Try to minimise variants</a:t>
            </a:r>
            <a:endParaRPr sz="2800" dirty="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956</Words>
  <Application>Microsoft Office PowerPoint</Application>
  <PresentationFormat>On-screen Show (4:3)</PresentationFormat>
  <Paragraphs>179</Paragraphs>
  <Slides>25</Slides>
  <Notes>22</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Simple Dark</vt:lpstr>
      <vt:lpstr>Accessing Language Resources</vt:lpstr>
      <vt:lpstr>Standards</vt:lpstr>
      <vt:lpstr>Language Tag</vt:lpstr>
      <vt:lpstr>Language</vt:lpstr>
      <vt:lpstr>Find a Book</vt:lpstr>
      <vt:lpstr>Orthography Tag!</vt:lpstr>
      <vt:lpstr>Same or Different?</vt:lpstr>
      <vt:lpstr>Regional Variation</vt:lpstr>
      <vt:lpstr>All Kinds of Variants</vt:lpstr>
      <vt:lpstr>Tag Structure</vt:lpstr>
      <vt:lpstr>Paratext</vt:lpstr>
      <vt:lpstr>Tag Wisely</vt:lpstr>
      <vt:lpstr>Precision Tagging</vt:lpstr>
      <vt:lpstr>Tagging Change</vt:lpstr>
      <vt:lpstr>Stable Tagging</vt:lpstr>
      <vt:lpstr>Locale Information</vt:lpstr>
      <vt:lpstr>What is Locale Information</vt:lpstr>
      <vt:lpstr>How is it Stored?</vt:lpstr>
      <vt:lpstr>PowerPoint Presentation</vt:lpstr>
      <vt:lpstr>  How does this play out in Paratext?</vt:lpstr>
      <vt:lpstr>ScriptSource</vt:lpstr>
      <vt:lpstr>Key Resources</vt:lpstr>
      <vt:lpstr>Fonts - http://scripts.sil.org/SILFontList </vt:lpstr>
      <vt:lpstr>Spell Checking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Language Resources</dc:title>
  <cp:lastModifiedBy>Kent Schroeder</cp:lastModifiedBy>
  <cp:revision>20</cp:revision>
  <dcterms:modified xsi:type="dcterms:W3CDTF">2019-03-11T18:13:27Z</dcterms:modified>
</cp:coreProperties>
</file>