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3" r:id="rId4"/>
    <p:sldId id="259" r:id="rId5"/>
    <p:sldId id="260" r:id="rId6"/>
    <p:sldId id="261" r:id="rId7"/>
    <p:sldId id="262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121" autoAdjust="0"/>
  </p:normalViewPr>
  <p:slideViewPr>
    <p:cSldViewPr snapToGrid="0" snapToObjects="1">
      <p:cViewPr>
        <p:scale>
          <a:sx n="61" d="100"/>
          <a:sy n="61" d="100"/>
        </p:scale>
        <p:origin x="13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BDC20-A24D-4F38-8835-E86429CBA14B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9C929-1DE1-40FC-B7C0-D9B69904B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74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ACE04-E13C-4837-B6DD-B388E7CAA05E}" type="slidenum">
              <a:rPr lang="en-IN" smtClean="0"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153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Language documentation – collecting data on endangered</a:t>
            </a:r>
            <a:r>
              <a:rPr lang="en-IN" baseline="0" dirty="0" smtClean="0"/>
              <a:t> languages before they die</a:t>
            </a:r>
          </a:p>
          <a:p>
            <a:r>
              <a:rPr lang="en-IN" baseline="0" dirty="0" smtClean="0"/>
              <a:t>Language development – developing a language for a community to use it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ACE04-E13C-4837-B6DD-B388E7CAA05E}" type="slidenum">
              <a:rPr lang="en-IN" smtClean="0"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43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4390C0-78C5-2846-8333-AB0C71FDA5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646"/>
            <a:ext cx="9144000" cy="5457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36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5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44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82E5-8FA2-4056-805F-EF36F7066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95854" y="2272394"/>
            <a:ext cx="5144039" cy="693398"/>
          </a:xfrm>
        </p:spPr>
        <p:txBody>
          <a:bodyPr anchor="b">
            <a:normAutofit/>
          </a:bodyPr>
          <a:lstStyle>
            <a:lvl1pPr algn="l">
              <a:defRPr sz="36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85D6F-874B-44F8-B241-51EF13CA9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95854" y="2974484"/>
            <a:ext cx="5144039" cy="279892"/>
          </a:xfrm>
        </p:spPr>
        <p:txBody>
          <a:bodyPr lIns="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Language documentation 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E5D2F-535D-4D7C-9BE1-84BFEC7A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C1F93407-1483-4B80-86DE-DAE1D4D89093}" type="datetimeFigureOut">
              <a:rPr lang="en-IN" smtClean="0"/>
              <a:t>20-03-2019</a:t>
            </a:fld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363625-95D4-4DF0-A1AA-D060728EC426}"/>
              </a:ext>
            </a:extLst>
          </p:cNvPr>
          <p:cNvCxnSpPr>
            <a:cxnSpLocks/>
          </p:cNvCxnSpPr>
          <p:nvPr userDrawn="1"/>
        </p:nvCxnSpPr>
        <p:spPr>
          <a:xfrm>
            <a:off x="3828029" y="3401785"/>
            <a:ext cx="1116466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ECBCF8A4-C2B4-4945-8D79-C9D46B7FBECB}"/>
              </a:ext>
            </a:extLst>
          </p:cNvPr>
          <p:cNvGrpSpPr/>
          <p:nvPr userDrawn="1"/>
        </p:nvGrpSpPr>
        <p:grpSpPr>
          <a:xfrm>
            <a:off x="3873712" y="2062656"/>
            <a:ext cx="561599" cy="111761"/>
            <a:chOff x="4827813" y="2534636"/>
            <a:chExt cx="996651" cy="17850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79C2256-8A0F-4625-86F0-FB439F3EAD4E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53CF488-6D31-4B63-A3C6-C4D838C23FCE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32985B6-7260-445A-A580-6993E0DEBFD9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350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BC682E1-4E5D-4006-81EA-550DD98166E4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350" dirty="0"/>
            </a:p>
          </p:txBody>
        </p:sp>
      </p:grp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0C7F772-E2DA-4B13-AC2E-28A0EE6D84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3318272" cy="5715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953C80-71A5-4AA2-AEAD-21948D1AA6DC}"/>
              </a:ext>
            </a:extLst>
          </p:cNvPr>
          <p:cNvSpPr/>
          <p:nvPr userDrawn="1"/>
        </p:nvSpPr>
        <p:spPr>
          <a:xfrm>
            <a:off x="6466114" y="3673929"/>
            <a:ext cx="2473779" cy="2748643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C4582D1-F710-4E2F-9868-CB89116D5932}"/>
              </a:ext>
            </a:extLst>
          </p:cNvPr>
          <p:cNvSpPr/>
          <p:nvPr userDrawn="1"/>
        </p:nvSpPr>
        <p:spPr>
          <a:xfrm>
            <a:off x="6227308" y="3486925"/>
            <a:ext cx="951140" cy="1056822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90"/>
          <a:stretch/>
        </p:blipFill>
        <p:spPr>
          <a:xfrm>
            <a:off x="273222" y="206375"/>
            <a:ext cx="3249412" cy="55086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07420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, and 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16441-0F1F-453B-BACF-543CEDE2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1323" y="871802"/>
            <a:ext cx="4084027" cy="928987"/>
          </a:xfrm>
        </p:spPr>
        <p:txBody>
          <a:bodyPr lIns="0" tIns="0" rIns="0" bIns="0" anchor="b">
            <a:noAutofit/>
          </a:bodyPr>
          <a:lstStyle>
            <a:lvl1pPr>
              <a:defRPr sz="27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C9302-80D9-4A88-8591-DE2D4BA1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1322" y="2088886"/>
            <a:ext cx="4084028" cy="2878769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2100"/>
            </a:lvl1pPr>
            <a:lvl2pPr>
              <a:lnSpc>
                <a:spcPct val="100000"/>
              </a:lnSpc>
              <a:buClr>
                <a:schemeClr val="accent1"/>
              </a:buClr>
              <a:defRPr sz="1800"/>
            </a:lvl2pPr>
            <a:lvl3pPr>
              <a:lnSpc>
                <a:spcPct val="100000"/>
              </a:lnSpc>
              <a:buClr>
                <a:schemeClr val="accent1"/>
              </a:buClr>
              <a:defRPr sz="1500"/>
            </a:lvl3pPr>
            <a:lvl4pPr>
              <a:lnSpc>
                <a:spcPct val="100000"/>
              </a:lnSpc>
              <a:buClr>
                <a:schemeClr val="accent1"/>
              </a:buClr>
              <a:defRPr sz="1350"/>
            </a:lvl4pPr>
            <a:lvl5pPr>
              <a:lnSpc>
                <a:spcPct val="100000"/>
              </a:lnSpc>
              <a:buClr>
                <a:schemeClr val="accent1"/>
              </a:buClr>
              <a:defRPr sz="135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89B828-B338-413C-B008-0A8566F4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4038" y="5386006"/>
            <a:ext cx="2057400" cy="207821"/>
          </a:xfrm>
        </p:spPr>
        <p:txBody>
          <a:bodyPr/>
          <a:lstStyle>
            <a:lvl1pPr algn="r">
              <a:defRPr sz="675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AEAE6ED-58FA-4039-939A-E4032520CB3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2563" y="5385594"/>
            <a:ext cx="1696640" cy="207698"/>
          </a:xfrm>
        </p:spPr>
        <p:txBody>
          <a:bodyPr>
            <a:noAutofit/>
          </a:bodyPr>
          <a:lstStyle>
            <a:lvl1pPr marL="0" indent="0">
              <a:buNone/>
              <a:defRPr sz="1050" b="1" cap="all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SIL International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02AABE-45EB-48A5-AD25-47BD8B79DF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1784" y="0"/>
            <a:ext cx="3907631" cy="496755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888A4FD-81F4-4588-9E6D-70E57577D8BF}"/>
              </a:ext>
            </a:extLst>
          </p:cNvPr>
          <p:cNvCxnSpPr>
            <a:cxnSpLocks/>
          </p:cNvCxnSpPr>
          <p:nvPr userDrawn="1"/>
        </p:nvCxnSpPr>
        <p:spPr>
          <a:xfrm>
            <a:off x="4259416" y="1905260"/>
            <a:ext cx="1288373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CF1D2ED-7B25-4251-BF07-47FBAA534810}"/>
              </a:ext>
            </a:extLst>
          </p:cNvPr>
          <p:cNvGrpSpPr/>
          <p:nvPr userDrawn="1"/>
        </p:nvGrpSpPr>
        <p:grpSpPr>
          <a:xfrm>
            <a:off x="8309839" y="350871"/>
            <a:ext cx="561599" cy="111761"/>
            <a:chOff x="4827813" y="2534636"/>
            <a:chExt cx="996651" cy="17850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7537E-DF51-4990-9447-2DAE98ABC683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E99CAB5-81F4-4EA8-8B36-4A70C59861FD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6AADF9A-A507-4453-8CE3-3F78BB303FA4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350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33AA69F-C4B8-479C-9F0F-69C184D0611F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350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725921A-0ED5-431E-899C-28A6920B5029}"/>
              </a:ext>
            </a:extLst>
          </p:cNvPr>
          <p:cNvSpPr/>
          <p:nvPr userDrawn="1"/>
        </p:nvSpPr>
        <p:spPr>
          <a:xfrm>
            <a:off x="7529498" y="747346"/>
            <a:ext cx="2473779" cy="2748643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E8B169A-8A2F-4425-A9A1-1B828428B434}"/>
              </a:ext>
            </a:extLst>
          </p:cNvPr>
          <p:cNvSpPr/>
          <p:nvPr userDrawn="1"/>
        </p:nvSpPr>
        <p:spPr>
          <a:xfrm>
            <a:off x="7290692" y="560342"/>
            <a:ext cx="951140" cy="1056822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3B45974-F6C7-40D3-9399-E05FA19C565E}"/>
              </a:ext>
            </a:extLst>
          </p:cNvPr>
          <p:cNvCxnSpPr>
            <a:cxnSpLocks/>
          </p:cNvCxnSpPr>
          <p:nvPr userDrawn="1"/>
        </p:nvCxnSpPr>
        <p:spPr>
          <a:xfrm>
            <a:off x="5631015" y="1905260"/>
            <a:ext cx="40930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8578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, and Three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16441-0F1F-453B-BACF-543CEDE2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62" y="871802"/>
            <a:ext cx="4084027" cy="928987"/>
          </a:xfrm>
        </p:spPr>
        <p:txBody>
          <a:bodyPr lIns="0" tIns="0" rIns="0" bIns="0" anchor="b">
            <a:noAutofit/>
          </a:bodyPr>
          <a:lstStyle>
            <a:lvl1pPr>
              <a:defRPr sz="27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C9302-80D9-4A88-8591-DE2D4BA1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562" y="2088886"/>
            <a:ext cx="4084028" cy="2878769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21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500"/>
            </a:lvl3pPr>
            <a:lvl4pPr>
              <a:lnSpc>
                <a:spcPct val="100000"/>
              </a:lnSpc>
              <a:defRPr sz="1350"/>
            </a:lvl4pPr>
            <a:lvl5pPr>
              <a:lnSpc>
                <a:spcPct val="100000"/>
              </a:lnSpc>
              <a:defRPr sz="135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89B828-B338-413C-B008-0A8566F4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4038" y="5386006"/>
            <a:ext cx="2057400" cy="207821"/>
          </a:xfrm>
        </p:spPr>
        <p:txBody>
          <a:bodyPr/>
          <a:lstStyle>
            <a:lvl1pPr algn="r">
              <a:defRPr sz="675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AEAE6ED-58FA-4039-939A-E4032520CB3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2563" y="5385594"/>
            <a:ext cx="1696640" cy="207698"/>
          </a:xfrm>
        </p:spPr>
        <p:txBody>
          <a:bodyPr>
            <a:noAutofit/>
          </a:bodyPr>
          <a:lstStyle>
            <a:lvl1pPr marL="0" indent="0">
              <a:buNone/>
              <a:defRPr sz="105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Your company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02AABE-45EB-48A5-AD25-47BD8B79DF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39816" y="1"/>
            <a:ext cx="2572806" cy="3409952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888A4FD-81F4-4588-9E6D-70E57577D8BF}"/>
              </a:ext>
            </a:extLst>
          </p:cNvPr>
          <p:cNvCxnSpPr>
            <a:cxnSpLocks/>
          </p:cNvCxnSpPr>
          <p:nvPr userDrawn="1"/>
        </p:nvCxnSpPr>
        <p:spPr>
          <a:xfrm>
            <a:off x="-18041" y="1905260"/>
            <a:ext cx="1288373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CF1D2ED-7B25-4251-BF07-47FBAA534810}"/>
              </a:ext>
            </a:extLst>
          </p:cNvPr>
          <p:cNvGrpSpPr/>
          <p:nvPr userDrawn="1"/>
        </p:nvGrpSpPr>
        <p:grpSpPr>
          <a:xfrm>
            <a:off x="272562" y="350871"/>
            <a:ext cx="561599" cy="111761"/>
            <a:chOff x="4827813" y="2534636"/>
            <a:chExt cx="996651" cy="17850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7537E-DF51-4990-9447-2DAE98ABC683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E99CAB5-81F4-4EA8-8B36-4A70C59861FD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6AADF9A-A507-4453-8CE3-3F78BB303FA4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350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33AA69F-C4B8-479C-9F0F-69C184D0611F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350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725921A-0ED5-431E-899C-28A6920B5029}"/>
              </a:ext>
            </a:extLst>
          </p:cNvPr>
          <p:cNvSpPr/>
          <p:nvPr userDrawn="1"/>
        </p:nvSpPr>
        <p:spPr>
          <a:xfrm>
            <a:off x="3456119" y="3932236"/>
            <a:ext cx="2473779" cy="2748643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E8B169A-8A2F-4425-A9A1-1B828428B434}"/>
              </a:ext>
            </a:extLst>
          </p:cNvPr>
          <p:cNvSpPr/>
          <p:nvPr userDrawn="1"/>
        </p:nvSpPr>
        <p:spPr>
          <a:xfrm>
            <a:off x="3217314" y="3745232"/>
            <a:ext cx="951140" cy="1056822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3B45974-F6C7-40D3-9399-E05FA19C565E}"/>
              </a:ext>
            </a:extLst>
          </p:cNvPr>
          <p:cNvCxnSpPr>
            <a:cxnSpLocks/>
          </p:cNvCxnSpPr>
          <p:nvPr userDrawn="1"/>
        </p:nvCxnSpPr>
        <p:spPr>
          <a:xfrm>
            <a:off x="1353559" y="1905260"/>
            <a:ext cx="40930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A2A33D-4D91-454D-A35B-6DA97069EC3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156639" y="462631"/>
            <a:ext cx="1987361" cy="358183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7EC67FB7-777C-473E-95B8-585AA8E6640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39816" y="3574259"/>
            <a:ext cx="2572805" cy="1393396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89740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4390C0-78C5-2846-8333-AB0C71FDA5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646"/>
            <a:ext cx="9144000" cy="5457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7692"/>
            <a:ext cx="8229600" cy="4561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506"/>
            <a:ext cx="8229600" cy="37716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6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0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8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3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7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2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D9BC0-0F12-1D44-BE8B-AE488694C0E0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6E06B-AD58-1643-8381-FA30CAEE6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11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k:@MSITStore:C:\Program%20Files%20(x86)\SayMore\SayMore.chm::/Overview/SayMore_Practice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359CD-8DFF-4AF2-B957-630ED2A60E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SayMore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DF7D53-1D50-48D8-B3B4-B9632324B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 Documentation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17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2C0A42-6D1B-4B6E-959B-1609A3825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would you want to use </a:t>
            </a:r>
            <a:r>
              <a:rPr lang="en-US" dirty="0" err="1" smtClean="0"/>
              <a:t>SayMore</a:t>
            </a:r>
            <a:r>
              <a:rPr lang="en-US" dirty="0" smtClean="0"/>
              <a:t>?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E42C9A-B4DC-4A46-A073-8421E387B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 smtClean="0"/>
              <a:t>Language documentation</a:t>
            </a:r>
          </a:p>
          <a:p>
            <a:pPr marL="0" indent="0">
              <a:buNone/>
            </a:pPr>
            <a:r>
              <a:rPr lang="en-IN" sz="2400" dirty="0" smtClean="0"/>
              <a:t>Managing language data </a:t>
            </a:r>
            <a:r>
              <a:rPr lang="en-IN" sz="2400" dirty="0" smtClean="0"/>
              <a:t>(audio/video) any </a:t>
            </a:r>
            <a:r>
              <a:rPr lang="en-IN" sz="2400" dirty="0"/>
              <a:t>language project</a:t>
            </a:r>
            <a:r>
              <a:rPr lang="en-IN" sz="2400" dirty="0" smtClean="0"/>
              <a:t>.</a:t>
            </a:r>
          </a:p>
          <a:p>
            <a:pPr marL="0" indent="0">
              <a:buNone/>
            </a:pPr>
            <a:r>
              <a:rPr lang="en-IN" sz="2400" dirty="0"/>
              <a:t>Great way to organize your language files and the metadata (the data about the data).</a:t>
            </a:r>
          </a:p>
          <a:p>
            <a:pPr marL="0" indent="0">
              <a:buNone/>
            </a:pPr>
            <a:endParaRPr lang="en-IN" sz="24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2888EF7-DDB5-41D0-A1B0-B012ABC9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8E3AC1-D7A5-40C2-92D8-C386497C901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0" y="5132785"/>
            <a:ext cx="1696641" cy="186928"/>
          </a:xfrm>
        </p:spPr>
        <p:txBody>
          <a:bodyPr>
            <a:normAutofit fontScale="25000" lnSpcReduction="20000"/>
          </a:bodyPr>
          <a:lstStyle/>
          <a:p>
            <a:r>
              <a:rPr lang="en-IN" dirty="0" smtClean="0"/>
              <a:t>SIL International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1586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Learning Outcomes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5290" y="1467506"/>
            <a:ext cx="6611510" cy="377163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200"/>
              </a:spcBef>
            </a:pPr>
            <a:r>
              <a:rPr lang="en-US" dirty="0"/>
              <a:t>Create a new </a:t>
            </a:r>
            <a:r>
              <a:rPr lang="en-US" dirty="0" err="1"/>
              <a:t>SayMore</a:t>
            </a:r>
            <a:r>
              <a:rPr lang="en-US" dirty="0"/>
              <a:t> project</a:t>
            </a:r>
          </a:p>
          <a:p>
            <a:pPr lvl="0">
              <a:lnSpc>
                <a:spcPct val="110000"/>
              </a:lnSpc>
              <a:spcBef>
                <a:spcPts val="200"/>
              </a:spcBef>
            </a:pPr>
            <a:r>
              <a:rPr lang="en-US" dirty="0"/>
              <a:t>Add a person to a project</a:t>
            </a:r>
          </a:p>
          <a:p>
            <a:pPr lvl="0">
              <a:lnSpc>
                <a:spcPct val="110000"/>
              </a:lnSpc>
              <a:spcBef>
                <a:spcPts val="200"/>
              </a:spcBef>
            </a:pPr>
            <a:r>
              <a:rPr lang="en-US" dirty="0"/>
              <a:t>Add audio file</a:t>
            </a:r>
          </a:p>
          <a:p>
            <a:pPr lvl="0">
              <a:lnSpc>
                <a:spcPct val="110000"/>
              </a:lnSpc>
              <a:spcBef>
                <a:spcPts val="200"/>
              </a:spcBef>
            </a:pPr>
            <a:r>
              <a:rPr lang="en-US" dirty="0"/>
              <a:t>Transcribe an audio file</a:t>
            </a:r>
          </a:p>
          <a:p>
            <a:pPr lvl="0">
              <a:lnSpc>
                <a:spcPct val="110000"/>
              </a:lnSpc>
              <a:spcBef>
                <a:spcPts val="200"/>
              </a:spcBef>
            </a:pPr>
            <a:r>
              <a:rPr lang="en-US" dirty="0"/>
              <a:t>Archive data to REAP</a:t>
            </a:r>
          </a:p>
          <a:p>
            <a:pPr lvl="0">
              <a:lnSpc>
                <a:spcPct val="110000"/>
              </a:lnSpc>
              <a:spcBef>
                <a:spcPts val="200"/>
              </a:spcBef>
            </a:pPr>
            <a:r>
              <a:rPr lang="en-US" dirty="0"/>
              <a:t>Export transcription to </a:t>
            </a:r>
            <a:r>
              <a:rPr lang="en-US" dirty="0" err="1"/>
              <a:t>FLEx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7976" y="3613782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00B0F0"/>
                </a:solidFill>
              </a:rPr>
              <a:t>Learner</a:t>
            </a:r>
          </a:p>
          <a:p>
            <a:r>
              <a:rPr lang="fr-FR" sz="2800" dirty="0" err="1" smtClean="0">
                <a:solidFill>
                  <a:srgbClr val="00B0F0"/>
                </a:solidFill>
              </a:rPr>
              <a:t>Practitioner</a:t>
            </a:r>
            <a:endParaRPr lang="fr-FR" sz="2800" dirty="0" smtClean="0">
              <a:solidFill>
                <a:srgbClr val="00B0F0"/>
              </a:solidFill>
            </a:endParaRPr>
          </a:p>
          <a:p>
            <a:r>
              <a:rPr lang="fr-FR" sz="2800" dirty="0" smtClean="0">
                <a:solidFill>
                  <a:srgbClr val="00B0F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00B0F0"/>
                </a:solidFill>
              </a:rPr>
              <a:t>Expert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8754" y="692166"/>
            <a:ext cx="356029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40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0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en-AU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133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Where?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/>
              <a:t>Project – Session - People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IN" smtClean="0"/>
              <a:pPr/>
              <a:t>4</a:t>
            </a:fld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0" y="5386388"/>
            <a:ext cx="1695450" cy="206375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SIL International</a:t>
            </a:r>
            <a:endParaRPr lang="en-US" dirty="0"/>
          </a:p>
        </p:txBody>
      </p:sp>
      <p:pic>
        <p:nvPicPr>
          <p:cNvPr id="7" name="Picture Placeholder 17">
            <a:extLst>
              <a:ext uri="{FF2B5EF4-FFF2-40B4-BE49-F238E27FC236}">
                <a16:creationId xmlns:a16="http://schemas.microsoft.com/office/drawing/2014/main" id="{86E11806-F302-4002-BC05-308E87F6B5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6"/>
          <a:stretch/>
        </p:blipFill>
        <p:spPr>
          <a:xfrm>
            <a:off x="360027" y="1529570"/>
            <a:ext cx="4038926" cy="32381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Placeholder 17">
            <a:extLst>
              <a:ext uri="{FF2B5EF4-FFF2-40B4-BE49-F238E27FC236}">
                <a16:creationId xmlns:a16="http://schemas.microsoft.com/office/drawing/2014/main" id="{86E11806-F302-4002-BC05-308E87F6B5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" r="70055" b="86662"/>
          <a:stretch/>
        </p:blipFill>
        <p:spPr>
          <a:xfrm>
            <a:off x="3566160" y="3108236"/>
            <a:ext cx="5137265" cy="18544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853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SayMore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 pairs,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though</a:t>
            </a:r>
            <a:r>
              <a:rPr lang="fr-FR" dirty="0" smtClean="0"/>
              <a:t> the</a:t>
            </a:r>
            <a:r>
              <a:rPr lang="en-US" dirty="0" smtClean="0"/>
              <a:t> simplified </a:t>
            </a:r>
            <a:r>
              <a:rPr lang="en-US" dirty="0" smtClean="0">
                <a:hlinkClick r:id="rId2" action="ppaction://hlinkfile"/>
              </a:rPr>
              <a:t>practice</a:t>
            </a:r>
            <a:r>
              <a:rPr lang="en-US" dirty="0" smtClean="0"/>
              <a:t> topic in the </a:t>
            </a:r>
            <a:r>
              <a:rPr lang="fr-FR" dirty="0" smtClean="0"/>
              <a:t> </a:t>
            </a:r>
            <a:r>
              <a:rPr lang="fr-FR" dirty="0" err="1" smtClean="0"/>
              <a:t>SayMore</a:t>
            </a:r>
            <a:r>
              <a:rPr lang="fr-FR" dirty="0" smtClean="0"/>
              <a:t> help. </a:t>
            </a:r>
          </a:p>
          <a:p>
            <a:pPr lvl="1"/>
            <a:r>
              <a:rPr lang="fr-FR" dirty="0" err="1" smtClean="0"/>
              <a:t>Run</a:t>
            </a:r>
            <a:r>
              <a:rPr lang="fr-FR" dirty="0" smtClean="0"/>
              <a:t> </a:t>
            </a:r>
            <a:r>
              <a:rPr lang="fr-FR" b="1" dirty="0" err="1" smtClean="0"/>
              <a:t>SayMore</a:t>
            </a:r>
            <a:endParaRPr lang="fr-FR" b="1" dirty="0" smtClean="0"/>
          </a:p>
          <a:p>
            <a:pPr lvl="1"/>
            <a:r>
              <a:rPr lang="fr-FR" b="1" dirty="0" smtClean="0"/>
              <a:t>Help</a:t>
            </a:r>
            <a:r>
              <a:rPr lang="fr-FR" dirty="0" smtClean="0"/>
              <a:t> &gt; </a:t>
            </a:r>
            <a:r>
              <a:rPr lang="fr-FR" b="1" dirty="0" smtClean="0"/>
              <a:t>Help</a:t>
            </a:r>
          </a:p>
          <a:p>
            <a:pPr lvl="1"/>
            <a:r>
              <a:rPr lang="fr-FR" dirty="0" smtClean="0"/>
              <a:t>Click </a:t>
            </a:r>
            <a:r>
              <a:rPr lang="en-US" dirty="0" smtClean="0"/>
              <a:t>“</a:t>
            </a:r>
            <a:r>
              <a:rPr lang="fr-FR" b="1" dirty="0" smtClean="0"/>
              <a:t>A </a:t>
            </a:r>
            <a:r>
              <a:rPr lang="fr-FR" b="1" dirty="0" err="1" smtClean="0"/>
              <a:t>simplified</a:t>
            </a:r>
            <a:r>
              <a:rPr lang="fr-FR" b="1" dirty="0" smtClean="0"/>
              <a:t> </a:t>
            </a:r>
            <a:br>
              <a:rPr lang="fr-FR" b="1" dirty="0" smtClean="0"/>
            </a:br>
            <a:r>
              <a:rPr lang="en-US" b="1" dirty="0" smtClean="0">
                <a:hlinkClick r:id="rId2" action="ppaction://hlinkfile"/>
              </a:rPr>
              <a:t>practice</a:t>
            </a:r>
            <a:r>
              <a:rPr lang="fr-FR" b="1" dirty="0" smtClean="0"/>
              <a:t> topic</a:t>
            </a:r>
            <a:r>
              <a:rPr lang="en-US" b="1" dirty="0" smtClean="0"/>
              <a:t>”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IN" smtClean="0"/>
              <a:pPr/>
              <a:t>5</a:t>
            </a:fld>
            <a:endParaRPr lang="en-IN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6557" y="2489127"/>
            <a:ext cx="4439269" cy="30702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Oval 9"/>
          <p:cNvSpPr/>
          <p:nvPr/>
        </p:nvSpPr>
        <p:spPr>
          <a:xfrm>
            <a:off x="6128561" y="4997595"/>
            <a:ext cx="1864519" cy="289322"/>
          </a:xfrm>
          <a:prstGeom prst="ellipse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18558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mtClean="0"/>
              <a:t>Prerequisites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One or more *.</a:t>
            </a:r>
            <a:r>
              <a:rPr lang="en-US" b="1" dirty="0" smtClean="0"/>
              <a:t>wav</a:t>
            </a:r>
            <a:r>
              <a:rPr lang="en-US" dirty="0" smtClean="0"/>
              <a:t> files of someone speaking.</a:t>
            </a:r>
          </a:p>
          <a:p>
            <a:r>
              <a:rPr lang="en-US" dirty="0" smtClean="0"/>
              <a:t>Documents that you can use for </a:t>
            </a:r>
            <a:r>
              <a:rPr lang="en-US" b="1" dirty="0" smtClean="0"/>
              <a:t>informed consent </a:t>
            </a:r>
            <a:r>
              <a:rPr lang="en-US" dirty="0" smtClean="0"/>
              <a:t>(PDF file is recommended.)</a:t>
            </a:r>
          </a:p>
          <a:p>
            <a:r>
              <a:rPr lang="en-US" b="1" dirty="0" smtClean="0"/>
              <a:t>Picture</a:t>
            </a:r>
            <a:r>
              <a:rPr lang="en-US" dirty="0" smtClean="0"/>
              <a:t> of a person (optional).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microphone</a:t>
            </a:r>
            <a:r>
              <a:rPr lang="en-US" dirty="0" smtClean="0"/>
              <a:t> you can use to record yourself.</a:t>
            </a:r>
          </a:p>
          <a:p>
            <a:r>
              <a:rPr lang="en-US" dirty="0" smtClean="0"/>
              <a:t>An appropriate </a:t>
            </a:r>
            <a:r>
              <a:rPr lang="en-US" b="1" dirty="0" smtClean="0"/>
              <a:t>keyboard</a:t>
            </a:r>
            <a:r>
              <a:rPr lang="en-US" dirty="0" smtClean="0"/>
              <a:t> so you can type transcriptions (optional, depending on the writing system).</a:t>
            </a:r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SayMore</a:t>
            </a:r>
            <a:r>
              <a:rPr lang="en-US" dirty="0" smtClean="0"/>
              <a:t> sync folder for examples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IN" smtClean="0"/>
              <a:pPr/>
              <a:t>6</a:t>
            </a:fld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0" y="5386388"/>
            <a:ext cx="1695450" cy="206375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SIL International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3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you will do (in 37 steps!)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505"/>
            <a:ext cx="8229600" cy="40327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Steps 1-13</a:t>
            </a:r>
          </a:p>
          <a:p>
            <a:r>
              <a:rPr lang="en-US" sz="2400" dirty="0" smtClean="0"/>
              <a:t>Create a </a:t>
            </a:r>
            <a:r>
              <a:rPr lang="en-US" sz="2400" b="1" dirty="0" smtClean="0"/>
              <a:t>new project</a:t>
            </a:r>
          </a:p>
          <a:p>
            <a:r>
              <a:rPr lang="en-US" sz="2400" dirty="0" smtClean="0"/>
              <a:t>Add a </a:t>
            </a:r>
            <a:r>
              <a:rPr lang="en-US" sz="2400" b="1" dirty="0" smtClean="0"/>
              <a:t>person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(photo, consent form – </a:t>
            </a:r>
            <a:r>
              <a:rPr lang="en-US" sz="2400" i="1" dirty="0" smtClean="0"/>
              <a:t>step 9 rename (on toolbar), consent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Associate </a:t>
            </a:r>
            <a:r>
              <a:rPr lang="en-US" sz="2400" b="1" dirty="0" smtClean="0"/>
              <a:t>wav</a:t>
            </a:r>
            <a:r>
              <a:rPr lang="en-US" sz="2400" dirty="0" smtClean="0"/>
              <a:t> </a:t>
            </a:r>
            <a:r>
              <a:rPr lang="en-US" sz="2400" b="1" dirty="0" smtClean="0"/>
              <a:t>file</a:t>
            </a:r>
            <a:r>
              <a:rPr lang="en-US" sz="2400" dirty="0" smtClean="0"/>
              <a:t> for a session</a:t>
            </a:r>
          </a:p>
          <a:p>
            <a:pPr marL="0" indent="0">
              <a:buNone/>
            </a:pPr>
            <a:r>
              <a:rPr lang="en-US" sz="2400" dirty="0" smtClean="0"/>
              <a:t>Steps 14-</a:t>
            </a:r>
          </a:p>
          <a:p>
            <a:r>
              <a:rPr lang="en-US" sz="2400" b="1" dirty="0" smtClean="0"/>
              <a:t>Annotate</a:t>
            </a:r>
            <a:r>
              <a:rPr lang="en-US" sz="2400" dirty="0" smtClean="0"/>
              <a:t> a file</a:t>
            </a:r>
          </a:p>
          <a:p>
            <a:pPr lvl="1"/>
            <a:r>
              <a:rPr lang="en-US" sz="1800" dirty="0"/>
              <a:t>Careful speech </a:t>
            </a:r>
            <a:r>
              <a:rPr lang="en-US" sz="1800" dirty="0" smtClean="0"/>
              <a:t>(step 16) (if </a:t>
            </a:r>
            <a:r>
              <a:rPr lang="en-US" sz="1800" dirty="0"/>
              <a:t>you have another native speaker</a:t>
            </a:r>
            <a:r>
              <a:rPr lang="en-US" sz="1800" dirty="0" smtClean="0"/>
              <a:t>) </a:t>
            </a:r>
            <a:endParaRPr lang="en-US" sz="1800" dirty="0"/>
          </a:p>
          <a:p>
            <a:pPr lvl="1"/>
            <a:r>
              <a:rPr lang="en-US" sz="1800" dirty="0" smtClean="0"/>
              <a:t>Oral </a:t>
            </a:r>
            <a:r>
              <a:rPr lang="en-US" sz="1800" dirty="0"/>
              <a:t>translation </a:t>
            </a:r>
            <a:r>
              <a:rPr lang="en-US" sz="1800" dirty="0" smtClean="0"/>
              <a:t>(steps 19-20) (skip if </a:t>
            </a:r>
            <a:r>
              <a:rPr lang="en-US" sz="1800" dirty="0"/>
              <a:t>your recording is English) </a:t>
            </a:r>
          </a:p>
          <a:p>
            <a:pPr lvl="1"/>
            <a:r>
              <a:rPr lang="en-US" sz="1800" dirty="0" smtClean="0"/>
              <a:t>Manual segmentation (step 33)  contributors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r>
              <a:rPr lang="en-US" sz="2400" dirty="0" smtClean="0"/>
              <a:t>Step 36: </a:t>
            </a:r>
            <a:r>
              <a:rPr lang="en-US" sz="2400" b="1" dirty="0" smtClean="0"/>
              <a:t>Archive</a:t>
            </a:r>
            <a:r>
              <a:rPr lang="en-US" sz="2400" dirty="0" smtClean="0"/>
              <a:t> (use REAP not IDMI) </a:t>
            </a:r>
          </a:p>
          <a:p>
            <a:pPr lvl="1"/>
            <a:r>
              <a:rPr lang="en-US" sz="2000" dirty="0" smtClean="0"/>
              <a:t>but don’t actually archive, cancel!</a:t>
            </a:r>
          </a:p>
          <a:p>
            <a:r>
              <a:rPr lang="en-US" sz="2400" dirty="0" smtClean="0"/>
              <a:t>Step 37: </a:t>
            </a:r>
            <a:r>
              <a:rPr lang="en-US" sz="2400" b="1" dirty="0" smtClean="0"/>
              <a:t>Export</a:t>
            </a:r>
            <a:r>
              <a:rPr lang="en-US" sz="2400" dirty="0" smtClean="0"/>
              <a:t> a transcribed text file to </a:t>
            </a:r>
            <a:r>
              <a:rPr lang="en-US" sz="2400" b="1" dirty="0" err="1" smtClean="0"/>
              <a:t>FLEx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IN" smtClean="0"/>
              <a:pPr/>
              <a:t>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197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purple 18.pptx" id="{182065FD-C8B6-41E6-B298-818DCB333F38}" vid="{1E73CD87-7101-46BF-AD5D-88EBCA120B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 Powerpoint purple 18</Template>
  <TotalTime>803</TotalTime>
  <Words>225</Words>
  <Application>Microsoft Office PowerPoint</Application>
  <PresentationFormat>On-screen Show (16:10)</PresentationFormat>
  <Paragraphs>58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Theme</vt:lpstr>
      <vt:lpstr>SayMore</vt:lpstr>
      <vt:lpstr>Why would you want to use SayMore?</vt:lpstr>
      <vt:lpstr>Learning Outcomes</vt:lpstr>
      <vt:lpstr>What’s Where?</vt:lpstr>
      <vt:lpstr>SayMore practice</vt:lpstr>
      <vt:lpstr>Prerequisites</vt:lpstr>
      <vt:lpstr>What you will do (in 37 steps!)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Saymore</dc:title>
  <dc:creator>jjpdq82@yahoo.com.au</dc:creator>
  <cp:lastModifiedBy>jjpdq82@yahoo.com.au</cp:lastModifiedBy>
  <cp:revision>18</cp:revision>
  <dcterms:created xsi:type="dcterms:W3CDTF">2019-03-06T21:42:14Z</dcterms:created>
  <dcterms:modified xsi:type="dcterms:W3CDTF">2019-03-20T10:59:51Z</dcterms:modified>
</cp:coreProperties>
</file>