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3" r:id="rId2"/>
    <p:sldId id="315" r:id="rId3"/>
    <p:sldId id="296" r:id="rId4"/>
    <p:sldId id="324" r:id="rId5"/>
    <p:sldId id="319" r:id="rId6"/>
    <p:sldId id="320" r:id="rId7"/>
    <p:sldId id="322" r:id="rId8"/>
    <p:sldId id="321" r:id="rId9"/>
    <p:sldId id="326" r:id="rId10"/>
    <p:sldId id="323" r:id="rId11"/>
    <p:sldId id="316" r:id="rId12"/>
    <p:sldId id="314" r:id="rId13"/>
    <p:sldId id="325" r:id="rId14"/>
    <p:sldId id="297" r:id="rId15"/>
    <p:sldId id="313" r:id="rId16"/>
  </p:sldIdLst>
  <p:sldSz cx="9144000" cy="6858000" type="screen4x3"/>
  <p:notesSz cx="9866313" cy="67357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95" autoAdjust="0"/>
    <p:restoredTop sz="91606" autoAdjust="0"/>
  </p:normalViewPr>
  <p:slideViewPr>
    <p:cSldViewPr>
      <p:cViewPr varScale="1">
        <p:scale>
          <a:sx n="67" d="100"/>
          <a:sy n="67" d="100"/>
        </p:scale>
        <p:origin x="1374" y="6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E468909-D889-4464-A329-DE5B01D10AFF}" type="datetimeFigureOut">
              <a:rPr lang="en-US"/>
              <a:pPr>
                <a:defRPr/>
              </a:pPr>
              <a:t>3/19/2019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7AB07EF-D9F9-4E99-A000-5177A4375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8000" y="0"/>
            <a:ext cx="4276725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8DCE910-D791-44D7-9FFC-04369B47951D}" type="datetimeFigureOut">
              <a:rPr lang="en-US"/>
              <a:pPr>
                <a:defRPr/>
              </a:pPr>
              <a:t>3/19/2019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49613" y="504825"/>
            <a:ext cx="3367087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425" y="3198813"/>
            <a:ext cx="7893050" cy="3032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97625"/>
            <a:ext cx="4275138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8000" y="6397625"/>
            <a:ext cx="4276725" cy="336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14DBD88-2099-41C6-862F-7DEAC0AB95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ADC51E4-E9CF-468D-94F1-35C0EDF77330}" type="slidenum">
              <a:rPr lang="en-GB" altLang="en-US" smtClean="0">
                <a:latin typeface="Calibri" panose="020F0502020204030204" pitchFamily="34" charset="0"/>
              </a:rPr>
              <a:pPr/>
              <a:t>1</a:t>
            </a:fld>
            <a:endParaRPr lang="en-GB" altLang="en-US" smtClean="0">
              <a:latin typeface="Calibri" panose="020F0502020204030204" pitchFamily="34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altLang="en-US" dirty="0" smtClean="0"/>
              <a:t>Everything about Scripture Forge is found on this link here. </a:t>
            </a:r>
            <a:endParaRPr lang="en-GB" alt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450"/>
              </a:spcBef>
              <a:buClrTx/>
              <a:buFontTx/>
              <a:buNone/>
              <a:defRPr/>
            </a:pPr>
            <a:r>
              <a:rPr lang="en-US" altLang="en-US" sz="1000" kern="1200" baseline="0" dirty="0" smtClean="0">
                <a:solidFill>
                  <a:srgbClr val="FF0000"/>
                </a:solidFill>
                <a:latin typeface="+mn-lt"/>
                <a:ea typeface="ＭＳ Ｐゴシック" panose="020B0600070205080204" pitchFamily="34" charset="-128"/>
                <a:cs typeface="+mn-cs"/>
              </a:rPr>
              <a:t>Signing in with Google is faster and you won’t have to keep tract of a new password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84281C5-C859-4B71-A9B2-303CDC977CE6}" type="slidenum">
              <a:rPr lang="en-US" altLang="en-US" smtClean="0">
                <a:latin typeface="Calibri" panose="020F0502020204030204" pitchFamily="34" charset="0"/>
              </a:rPr>
              <a:pPr/>
              <a:t>10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7088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450"/>
              </a:spcBef>
              <a:buClrTx/>
              <a:buFontTx/>
              <a:buNone/>
              <a:defRPr/>
            </a:pPr>
            <a:endParaRPr lang="en-US" altLang="en-US" sz="1000" kern="1200" baseline="0" dirty="0" smtClean="0">
              <a:solidFill>
                <a:srgbClr val="FF0000"/>
              </a:solidFill>
              <a:latin typeface="+mn-lt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84281C5-C859-4B71-A9B2-303CDC977CE6}" type="slidenum">
              <a:rPr lang="en-US" altLang="en-US" smtClean="0">
                <a:latin typeface="Calibri" panose="020F0502020204030204" pitchFamily="34" charset="0"/>
              </a:rPr>
              <a:pPr/>
              <a:t>11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7065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450"/>
              </a:spcBef>
              <a:buClrTx/>
              <a:buFontTx/>
              <a:buNone/>
              <a:defRPr/>
            </a:pPr>
            <a:endParaRPr lang="en-US" altLang="en-US" sz="1000" kern="1200" baseline="0" dirty="0" smtClean="0">
              <a:solidFill>
                <a:srgbClr val="FF0000"/>
              </a:solidFill>
              <a:latin typeface="+mn-lt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84281C5-C859-4B71-A9B2-303CDC977CE6}" type="slidenum">
              <a:rPr lang="en-US" altLang="en-US" smtClean="0">
                <a:latin typeface="Calibri" panose="020F0502020204030204" pitchFamily="34" charset="0"/>
              </a:rPr>
              <a:pPr/>
              <a:t>12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0382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450"/>
              </a:spcBef>
              <a:buClrTx/>
              <a:buFontTx/>
              <a:buNone/>
              <a:defRPr/>
            </a:pPr>
            <a:r>
              <a:rPr lang="en-US" altLang="en-US" sz="1000" kern="1200" baseline="0" dirty="0" smtClean="0">
                <a:solidFill>
                  <a:srgbClr val="FF0000"/>
                </a:solidFill>
                <a:latin typeface="+mn-lt"/>
                <a:ea typeface="ＭＳ Ｐゴシック" panose="020B0600070205080204" pitchFamily="34" charset="-128"/>
                <a:cs typeface="+mn-cs"/>
              </a:rPr>
              <a:t>Signing in with Google is faster and you won’t have to keep tract of a new password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84281C5-C859-4B71-A9B2-303CDC977CE6}" type="slidenum">
              <a:rPr lang="en-US" altLang="en-US" smtClean="0">
                <a:latin typeface="Calibri" panose="020F0502020204030204" pitchFamily="34" charset="0"/>
              </a:rPr>
              <a:pPr/>
              <a:t>13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1285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ECE1021-A95A-47AC-8CF2-9AF0315ED721}" type="slidenum">
              <a:rPr lang="en-US" altLang="en-US" smtClean="0">
                <a:latin typeface="Calibri" panose="020F0502020204030204" pitchFamily="34" charset="0"/>
              </a:rPr>
              <a:pPr/>
              <a:t>14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ECE1021-A95A-47AC-8CF2-9AF0315ED721}" type="slidenum">
              <a:rPr lang="en-US" altLang="en-US" smtClean="0">
                <a:latin typeface="Calibri" panose="020F0502020204030204" pitchFamily="34" charset="0"/>
              </a:rPr>
              <a:pPr/>
              <a:t>15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229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ADC51E4-E9CF-468D-94F1-35C0EDF77330}" type="slidenum">
              <a:rPr lang="en-GB" altLang="en-US" smtClean="0">
                <a:latin typeface="Calibri" panose="020F0502020204030204" pitchFamily="34" charset="0"/>
              </a:rPr>
              <a:pPr/>
              <a:t>2</a:t>
            </a:fld>
            <a:endParaRPr lang="en-GB" altLang="en-US" smtClean="0">
              <a:latin typeface="Calibri" panose="020F0502020204030204" pitchFamily="34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altLang="en-US" dirty="0" smtClean="0"/>
              <a:t>I did</a:t>
            </a:r>
            <a:r>
              <a:rPr lang="en-GB" altLang="en-US" baseline="0" dirty="0" smtClean="0"/>
              <a:t> try to setup a language project but it failed to complete for some reason. I even tried deleting it but that didn’t work. I wrote to support so I am hoping they will get back to me on that. </a:t>
            </a: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854771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450"/>
              </a:spcBef>
              <a:buClrTx/>
              <a:buFontTx/>
              <a:buNone/>
              <a:defRPr/>
            </a:pPr>
            <a:endParaRPr lang="en-US" altLang="en-US" sz="1000" kern="1200" baseline="0" dirty="0" smtClean="0">
              <a:solidFill>
                <a:srgbClr val="FF0000"/>
              </a:solidFill>
              <a:latin typeface="+mn-lt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84281C5-C859-4B71-A9B2-303CDC977CE6}" type="slidenum">
              <a:rPr lang="en-US" altLang="en-US" smtClean="0">
                <a:latin typeface="Calibri" panose="020F0502020204030204" pitchFamily="34" charset="0"/>
              </a:rPr>
              <a:pPr/>
              <a:t>3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450"/>
              </a:spcBef>
              <a:buClrTx/>
              <a:buFontTx/>
              <a:buNone/>
              <a:defRPr/>
            </a:pPr>
            <a:endParaRPr lang="en-US" altLang="en-US" sz="1000" kern="1200" baseline="0" dirty="0" smtClean="0">
              <a:solidFill>
                <a:srgbClr val="FF0000"/>
              </a:solidFill>
              <a:latin typeface="+mn-lt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84281C5-C859-4B71-A9B2-303CDC977CE6}" type="slidenum">
              <a:rPr lang="en-US" altLang="en-US" smtClean="0">
                <a:latin typeface="Calibri" panose="020F0502020204030204" pitchFamily="34" charset="0"/>
              </a:rPr>
              <a:pPr/>
              <a:t>4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605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450"/>
              </a:spcBef>
              <a:buClrTx/>
              <a:buFontTx/>
              <a:buNone/>
              <a:defRPr/>
            </a:pPr>
            <a:endParaRPr lang="en-US" altLang="en-US" sz="1000" kern="1200" baseline="0" dirty="0" smtClean="0">
              <a:solidFill>
                <a:srgbClr val="FF0000"/>
              </a:solidFill>
              <a:latin typeface="+mn-lt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84281C5-C859-4B71-A9B2-303CDC977CE6}" type="slidenum">
              <a:rPr lang="en-US" altLang="en-US" smtClean="0">
                <a:latin typeface="Calibri" panose="020F0502020204030204" pitchFamily="34" charset="0"/>
              </a:rPr>
              <a:pPr/>
              <a:t>5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3293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450"/>
              </a:spcBef>
              <a:buClrTx/>
              <a:buFontTx/>
              <a:buNone/>
              <a:defRPr/>
            </a:pPr>
            <a:r>
              <a:rPr lang="en-US" altLang="en-US" sz="1000" kern="1200" baseline="0" dirty="0" smtClean="0">
                <a:solidFill>
                  <a:srgbClr val="FF0000"/>
                </a:solidFill>
                <a:latin typeface="+mn-lt"/>
                <a:ea typeface="ＭＳ Ｐゴシック" panose="020B0600070205080204" pitchFamily="34" charset="-128"/>
                <a:cs typeface="+mn-cs"/>
              </a:rPr>
              <a:t>Signing in with Google is faster and you won’t have to keep tract of a new password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84281C5-C859-4B71-A9B2-303CDC977CE6}" type="slidenum">
              <a:rPr lang="en-US" altLang="en-US" smtClean="0">
                <a:latin typeface="Calibri" panose="020F0502020204030204" pitchFamily="34" charset="0"/>
              </a:rPr>
              <a:pPr/>
              <a:t>6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8091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450"/>
              </a:spcBef>
              <a:buClrTx/>
              <a:buFontTx/>
              <a:buNone/>
              <a:defRPr/>
            </a:pPr>
            <a:r>
              <a:rPr lang="en-US" altLang="en-US" sz="1000" kern="1200" baseline="0" dirty="0" smtClean="0">
                <a:solidFill>
                  <a:srgbClr val="FF0000"/>
                </a:solidFill>
                <a:latin typeface="+mn-lt"/>
                <a:ea typeface="ＭＳ Ｐゴシック" panose="020B0600070205080204" pitchFamily="34" charset="-128"/>
                <a:cs typeface="+mn-cs"/>
              </a:rPr>
              <a:t>Create your </a:t>
            </a:r>
            <a:endParaRPr lang="en-US" altLang="en-US" sz="1000" kern="1200" baseline="0" dirty="0" smtClean="0">
              <a:solidFill>
                <a:srgbClr val="FF0000"/>
              </a:solidFill>
              <a:latin typeface="+mn-lt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84281C5-C859-4B71-A9B2-303CDC977CE6}" type="slidenum">
              <a:rPr lang="en-US" altLang="en-US" smtClean="0">
                <a:latin typeface="Calibri" panose="020F0502020204030204" pitchFamily="34" charset="0"/>
              </a:rPr>
              <a:pPr/>
              <a:t>7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9631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450"/>
              </a:spcBef>
              <a:buClrTx/>
              <a:buFontTx/>
              <a:buNone/>
              <a:defRPr/>
            </a:pPr>
            <a:endParaRPr lang="en-US" altLang="en-US" sz="1000" kern="1200" baseline="0" dirty="0" smtClean="0">
              <a:solidFill>
                <a:srgbClr val="FF0000"/>
              </a:solidFill>
              <a:latin typeface="+mn-lt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84281C5-C859-4B71-A9B2-303CDC977CE6}" type="slidenum">
              <a:rPr lang="en-US" altLang="en-US" smtClean="0">
                <a:latin typeface="Calibri" panose="020F0502020204030204" pitchFamily="34" charset="0"/>
              </a:rPr>
              <a:pPr/>
              <a:t>8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8876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450"/>
              </a:spcBef>
              <a:buClrTx/>
              <a:buFontTx/>
              <a:buNone/>
              <a:defRPr/>
            </a:pPr>
            <a:r>
              <a:rPr lang="en-US" altLang="en-US" sz="1000" kern="1200" baseline="0" dirty="0" smtClean="0">
                <a:solidFill>
                  <a:srgbClr val="FF0000"/>
                </a:solidFill>
                <a:latin typeface="+mn-lt"/>
                <a:ea typeface="ＭＳ Ｐゴシック" panose="020B0600070205080204" pitchFamily="34" charset="-128"/>
                <a:cs typeface="+mn-cs"/>
              </a:rPr>
              <a:t>You will see the notes flag in the beginning of the chapter. </a:t>
            </a:r>
            <a:endParaRPr lang="en-US" altLang="en-US" sz="1000" kern="1200" baseline="0" dirty="0" smtClean="0">
              <a:solidFill>
                <a:srgbClr val="FF0000"/>
              </a:solidFill>
              <a:latin typeface="+mn-lt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84281C5-C859-4B71-A9B2-303CDC977CE6}" type="slidenum">
              <a:rPr lang="en-US" altLang="en-US" smtClean="0">
                <a:latin typeface="Calibri" panose="020F0502020204030204" pitchFamily="34" charset="0"/>
              </a:rPr>
              <a:pPr/>
              <a:t>9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729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den Otter LT\Pictures\2014 - Bamenda, Cameroon\BRTC Training\P1110011 (2).jpg"/>
          <p:cNvPicPr>
            <a:picLocks noChangeAspect="1" noChangeArrowheads="1"/>
          </p:cNvPicPr>
          <p:nvPr userDrawn="1"/>
        </p:nvPicPr>
        <p:blipFill rotWithShape="1">
          <a:blip r:embed="rId2" cstate="screen">
            <a:duotone>
              <a:prstClr val="black"/>
              <a:schemeClr val="accent6">
                <a:tint val="45000"/>
                <a:satMod val="400000"/>
              </a:schemeClr>
            </a:duotone>
            <a:extLst/>
          </a:blip>
          <a:srcRect/>
          <a:stretch/>
        </p:blipFill>
        <p:spPr bwMode="auto">
          <a:xfrm>
            <a:off x="2512" y="4653257"/>
            <a:ext cx="9161930" cy="2204744"/>
          </a:xfrm>
          <a:prstGeom prst="rect">
            <a:avLst/>
          </a:prstGeom>
          <a:noFill/>
          <a:extLst/>
        </p:spPr>
      </p:pic>
      <p:pic>
        <p:nvPicPr>
          <p:cNvPr id="5" name="Picture 4" descr="C:\Users\den Otter LT\Pictures\2014 - Bamenda, Cameroon\BRTC Training\P1110011 (2).jpg"/>
          <p:cNvPicPr>
            <a:picLocks noChangeAspect="1" noChangeArrowheads="1"/>
          </p:cNvPicPr>
          <p:nvPr userDrawn="1"/>
        </p:nvPicPr>
        <p:blipFill rotWithShape="1">
          <a:blip r:embed="rId3" cstate="screen">
            <a:duotone>
              <a:prstClr val="black"/>
              <a:schemeClr val="accent4">
                <a:tint val="45000"/>
                <a:satMod val="400000"/>
              </a:schemeClr>
            </a:duotone>
            <a:extLst/>
          </a:blip>
          <a:srcRect/>
          <a:stretch/>
        </p:blipFill>
        <p:spPr bwMode="auto">
          <a:xfrm>
            <a:off x="-9516" y="-15070"/>
            <a:ext cx="9161930" cy="4648006"/>
          </a:xfrm>
          <a:prstGeom prst="rect">
            <a:avLst/>
          </a:prstGeom>
          <a:noFill/>
          <a:extLst/>
        </p:spPr>
      </p:pic>
      <p:cxnSp>
        <p:nvCxnSpPr>
          <p:cNvPr id="6" name="Straight Connector 5"/>
          <p:cNvCxnSpPr/>
          <p:nvPr userDrawn="1"/>
        </p:nvCxnSpPr>
        <p:spPr>
          <a:xfrm>
            <a:off x="0" y="4632325"/>
            <a:ext cx="9144000" cy="20638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16"/>
          <p:cNvGrpSpPr>
            <a:grpSpLocks/>
          </p:cNvGrpSpPr>
          <p:nvPr userDrawn="1"/>
        </p:nvGrpSpPr>
        <p:grpSpPr bwMode="auto">
          <a:xfrm>
            <a:off x="341313" y="3573463"/>
            <a:ext cx="8440737" cy="2159000"/>
            <a:chOff x="451274" y="3573256"/>
            <a:chExt cx="8441206" cy="2160000"/>
          </a:xfrm>
        </p:grpSpPr>
        <p:pic>
          <p:nvPicPr>
            <p:cNvPr id="8" name="Picture 17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7936" y="3573256"/>
              <a:ext cx="1276048" cy="2160000"/>
            </a:xfrm>
            <a:prstGeom prst="rect">
              <a:avLst/>
            </a:prstGeom>
            <a:noFill/>
            <a:ln w="762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8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48434" y="4113256"/>
              <a:ext cx="1444046" cy="1080000"/>
            </a:xfrm>
            <a:prstGeom prst="rect">
              <a:avLst/>
            </a:prstGeom>
            <a:noFill/>
            <a:ln w="762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9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274" y="4113256"/>
              <a:ext cx="1569333" cy="1080000"/>
            </a:xfrm>
            <a:prstGeom prst="rect">
              <a:avLst/>
            </a:prstGeom>
            <a:noFill/>
            <a:ln w="762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0"/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74184" y="4113256"/>
              <a:ext cx="1440000" cy="1080000"/>
            </a:xfrm>
            <a:prstGeom prst="rect">
              <a:avLst/>
            </a:prstGeom>
            <a:noFill/>
            <a:ln w="762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1"/>
            <p:cNvPicPr>
              <a:picLocks noChangeAspect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3573257"/>
              <a:ext cx="1278000" cy="2159999"/>
            </a:xfrm>
            <a:prstGeom prst="rect">
              <a:avLst/>
            </a:prstGeom>
            <a:noFill/>
            <a:ln w="762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" name="TextBox 21"/>
          <p:cNvSpPr txBox="1">
            <a:spLocks noChangeArrowheads="1"/>
          </p:cNvSpPr>
          <p:nvPr userDrawn="1"/>
        </p:nvSpPr>
        <p:spPr bwMode="auto">
          <a:xfrm>
            <a:off x="6753225" y="6318250"/>
            <a:ext cx="2028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CA" altLang="en-US" sz="2000" b="1" smtClean="0">
                <a:solidFill>
                  <a:schemeClr val="bg1"/>
                </a:solidFill>
                <a:latin typeface="Calibri" panose="020F0502020204030204" pitchFamily="34" charset="0"/>
              </a:rPr>
              <a:t>www.CABTAL.org</a:t>
            </a:r>
          </a:p>
        </p:txBody>
      </p:sp>
      <p:grpSp>
        <p:nvGrpSpPr>
          <p:cNvPr id="14" name="Group 16"/>
          <p:cNvGrpSpPr>
            <a:grpSpLocks/>
          </p:cNvGrpSpPr>
          <p:nvPr userDrawn="1"/>
        </p:nvGrpSpPr>
        <p:grpSpPr bwMode="auto">
          <a:xfrm>
            <a:off x="3600450" y="6230938"/>
            <a:ext cx="1943100" cy="627062"/>
            <a:chOff x="3599892" y="6230872"/>
            <a:chExt cx="1944216" cy="627128"/>
          </a:xfrm>
        </p:grpSpPr>
        <p:sp>
          <p:nvSpPr>
            <p:cNvPr id="15" name="Round Same Side Corner Rectangle 14"/>
            <p:cNvSpPr/>
            <p:nvPr userDrawn="1"/>
          </p:nvSpPr>
          <p:spPr>
            <a:xfrm>
              <a:off x="3599892" y="6230872"/>
              <a:ext cx="1944216" cy="627128"/>
            </a:xfrm>
            <a:prstGeom prst="round2Same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pic>
          <p:nvPicPr>
            <p:cNvPr id="16" name="Picture 25"/>
            <p:cNvPicPr>
              <a:picLocks noChangeAspect="1"/>
            </p:cNvPicPr>
            <p:nvPr userDrawn="1"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6737" y="6294804"/>
              <a:ext cx="1774668" cy="5185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1591" y="2180456"/>
            <a:ext cx="6400800" cy="12485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86321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9738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2050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2050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228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030A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303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030A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303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4590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4100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55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433664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45839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00402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7729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91513" cy="720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484313"/>
            <a:ext cx="8291513" cy="4608512"/>
          </a:xfr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08725"/>
            <a:ext cx="2133600" cy="27940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08725"/>
            <a:ext cx="2895600" cy="27940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08725"/>
            <a:ext cx="2133600" cy="2794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B35C527-A1B9-4D45-81B6-B932FFAE7A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946877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den Otter LT\Pictures\2014 - Bamenda, Cameroon\BRTC Training\P1110011 (2).jpg"/>
          <p:cNvPicPr>
            <a:picLocks noChangeAspect="1" noChangeArrowheads="1"/>
          </p:cNvPicPr>
          <p:nvPr/>
        </p:nvPicPr>
        <p:blipFill rotWithShape="1">
          <a:blip r:embed="rId10" cstate="screen">
            <a:duotone>
              <a:prstClr val="black"/>
              <a:schemeClr val="accent4">
                <a:tint val="45000"/>
                <a:satMod val="400000"/>
              </a:schemeClr>
            </a:duotone>
            <a:extLst/>
          </a:blip>
          <a:srcRect/>
          <a:stretch/>
        </p:blipFill>
        <p:spPr bwMode="auto">
          <a:xfrm>
            <a:off x="-17929" y="5970493"/>
            <a:ext cx="9161930" cy="887507"/>
          </a:xfrm>
          <a:prstGeom prst="rect">
            <a:avLst/>
          </a:prstGeom>
          <a:noFill/>
          <a:extLst/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CA" altLang="en-US" smtClean="0"/>
          </a:p>
        </p:txBody>
      </p:sp>
      <p:sp>
        <p:nvSpPr>
          <p:cNvPr id="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20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CA" altLang="en-US" smtClean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-17463" y="5970588"/>
            <a:ext cx="9161463" cy="0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0" name="Group 7"/>
          <p:cNvGrpSpPr>
            <a:grpSpLocks/>
          </p:cNvGrpSpPr>
          <p:nvPr/>
        </p:nvGrpSpPr>
        <p:grpSpPr bwMode="auto">
          <a:xfrm>
            <a:off x="3600450" y="6230938"/>
            <a:ext cx="1943100" cy="627062"/>
            <a:chOff x="3599892" y="6230872"/>
            <a:chExt cx="1944216" cy="627128"/>
          </a:xfrm>
        </p:grpSpPr>
        <p:sp>
          <p:nvSpPr>
            <p:cNvPr id="12" name="Round Same Side Corner Rectangle 11"/>
            <p:cNvSpPr/>
            <p:nvPr userDrawn="1"/>
          </p:nvSpPr>
          <p:spPr>
            <a:xfrm>
              <a:off x="3599892" y="6230872"/>
              <a:ext cx="1944216" cy="627128"/>
            </a:xfrm>
            <a:prstGeom prst="round2Same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pic>
          <p:nvPicPr>
            <p:cNvPr id="1033" name="Picture 12"/>
            <p:cNvPicPr>
              <a:picLocks noChangeAspect="1"/>
            </p:cNvPicPr>
            <p:nvPr userDrawn="1"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6737" y="6294804"/>
              <a:ext cx="1774668" cy="5185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1" name="TextBox 14"/>
          <p:cNvSpPr txBox="1">
            <a:spLocks noChangeArrowheads="1"/>
          </p:cNvSpPr>
          <p:nvPr/>
        </p:nvSpPr>
        <p:spPr bwMode="auto">
          <a:xfrm>
            <a:off x="6753225" y="6318250"/>
            <a:ext cx="2028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CA" altLang="en-US" sz="2000" b="1" smtClean="0">
                <a:solidFill>
                  <a:schemeClr val="bg1"/>
                </a:solidFill>
                <a:latin typeface="Calibri" panose="020F0502020204030204" pitchFamily="34" charset="0"/>
              </a:rPr>
              <a:t>www.CABTAL.org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7" r:id="rId8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030A0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7030A0"/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7030A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7030A0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7030A0"/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81200"/>
            <a:ext cx="8328025" cy="698500"/>
          </a:xfrm>
        </p:spPr>
        <p:txBody>
          <a:bodyPr/>
          <a:lstStyle/>
          <a:p>
            <a:r>
              <a:rPr lang="en-US" sz="4800" dirty="0"/>
              <a:t>Welcome to Scripture </a:t>
            </a:r>
            <a:r>
              <a:rPr lang="en-US" sz="4800" dirty="0" smtClean="0"/>
              <a:t>Forge</a:t>
            </a:r>
            <a:endParaRPr lang="en-US" altLang="en-US" sz="5400" b="1" dirty="0" smtClean="0"/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295400" y="3429000"/>
            <a:ext cx="6553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altLang="en-US" sz="2800" dirty="0">
                <a:latin typeface="Gentium Basic" panose="02000503060000020004" pitchFamily="2" charset="0"/>
                <a:ea typeface="ＭＳ Ｐゴシック" panose="020B0600070205080204" pitchFamily="34" charset="-128"/>
              </a:rPr>
              <a:t>https://scriptureforge.org/</a:t>
            </a:r>
            <a:endParaRPr lang="en-US" altLang="en-US" sz="2800" dirty="0">
              <a:solidFill>
                <a:srgbClr val="0070C0"/>
              </a:solidFill>
              <a:latin typeface="Gentium Basic" panose="02000503060000020004" pitchFamily="2" charset="0"/>
              <a:ea typeface="ＭＳ Ｐゴシック" panose="020B0600070205080204" pitchFamily="34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7806" y="0"/>
            <a:ext cx="1306194" cy="162607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52400" y="346365"/>
            <a:ext cx="7767636" cy="720725"/>
          </a:xfrm>
        </p:spPr>
        <p:txBody>
          <a:bodyPr/>
          <a:lstStyle/>
          <a:p>
            <a:pPr algn="l"/>
            <a:r>
              <a:rPr lang="en-US" altLang="en-US" sz="4000" b="1" dirty="0" smtClean="0">
                <a:latin typeface="Gentium Basic" panose="02000503060000020004" pitchFamily="2" charset="0"/>
              </a:rPr>
              <a:t>Learning Task 1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533400" y="1219200"/>
            <a:ext cx="8229600" cy="4130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/>
            <a:r>
              <a:rPr lang="en-US" dirty="0" smtClean="0"/>
              <a:t> </a:t>
            </a:r>
            <a:r>
              <a:rPr lang="en-US" dirty="0" smtClean="0"/>
              <a:t>Accept Invitations to use Scripture Forge.</a:t>
            </a:r>
          </a:p>
          <a:p>
            <a:pPr lvl="0"/>
            <a:r>
              <a:rPr lang="en-US" dirty="0"/>
              <a:t> </a:t>
            </a:r>
            <a:r>
              <a:rPr lang="en-US" dirty="0" smtClean="0"/>
              <a:t>View </a:t>
            </a:r>
            <a:r>
              <a:rPr lang="en-US" dirty="0"/>
              <a:t>questions and </a:t>
            </a:r>
            <a:r>
              <a:rPr lang="en-US" dirty="0" smtClean="0"/>
              <a:t>responses on John.</a:t>
            </a:r>
            <a:endParaRPr lang="en-US" dirty="0"/>
          </a:p>
          <a:p>
            <a:pPr lvl="0"/>
            <a:r>
              <a:rPr lang="en-US" dirty="0" smtClean="0"/>
              <a:t> Add some </a:t>
            </a:r>
            <a:r>
              <a:rPr lang="en-US" dirty="0" smtClean="0"/>
              <a:t>questions.</a:t>
            </a:r>
            <a:endParaRPr lang="en-US" dirty="0"/>
          </a:p>
          <a:p>
            <a:pPr lvl="0"/>
            <a:r>
              <a:rPr lang="en-US" dirty="0" smtClean="0"/>
              <a:t> Answer some </a:t>
            </a:r>
            <a:r>
              <a:rPr lang="en-US" dirty="0" smtClean="0"/>
              <a:t>questions.</a:t>
            </a:r>
            <a:endParaRPr lang="en-US" dirty="0"/>
          </a:p>
          <a:p>
            <a:pPr lvl="0"/>
            <a:r>
              <a:rPr lang="en-US" dirty="0" smtClean="0"/>
              <a:t> Add some </a:t>
            </a:r>
            <a:r>
              <a:rPr lang="en-US" dirty="0" smtClean="0"/>
              <a:t>comments.</a:t>
            </a:r>
            <a:endParaRPr lang="en-US" dirty="0" smtClean="0"/>
          </a:p>
          <a:p>
            <a:pPr lvl="0"/>
            <a:r>
              <a:rPr lang="en-US" dirty="0"/>
              <a:t> </a:t>
            </a:r>
            <a:r>
              <a:rPr lang="en-US" dirty="0" smtClean="0"/>
              <a:t>Observe and Export the comments </a:t>
            </a:r>
            <a:r>
              <a:rPr lang="en-US" dirty="0" smtClean="0"/>
              <a:t>to </a:t>
            </a:r>
            <a:r>
              <a:rPr lang="en-US" dirty="0" smtClean="0"/>
              <a:t>ParaTExt.</a:t>
            </a:r>
          </a:p>
          <a:p>
            <a:pPr lvl="0"/>
            <a:r>
              <a:rPr lang="en-US" dirty="0"/>
              <a:t> </a:t>
            </a:r>
            <a:r>
              <a:rPr lang="en-US" dirty="0" smtClean="0"/>
              <a:t>View/Display the notes/comments in </a:t>
            </a:r>
            <a:r>
              <a:rPr lang="en-US" dirty="0" err="1" smtClean="0"/>
              <a:t>Paratext</a:t>
            </a:r>
            <a:r>
              <a:rPr lang="en-US" dirty="0" smtClean="0"/>
              <a:t>.</a:t>
            </a:r>
            <a:endParaRPr 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6830" y="0"/>
            <a:ext cx="857170" cy="1067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65835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165099"/>
            <a:ext cx="5791200" cy="720725"/>
          </a:xfrm>
        </p:spPr>
        <p:txBody>
          <a:bodyPr/>
          <a:lstStyle/>
          <a:p>
            <a:pPr algn="l"/>
            <a:r>
              <a:rPr lang="en-US" altLang="en-US" b="1" dirty="0" smtClean="0"/>
              <a:t>Key take away</a:t>
            </a:r>
            <a:endParaRPr lang="en-US" altLang="en-US" b="1" dirty="0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762000" y="1371600"/>
            <a:ext cx="7239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buNone/>
            </a:pPr>
            <a:r>
              <a:rPr lang="en-US" dirty="0">
                <a:latin typeface="Gentium Basic" panose="02000503060000020004" pitchFamily="2" charset="0"/>
              </a:rPr>
              <a:t>When everyone plays their part in getting Scripture translated and into the right hands, everyone benefits. It’s the power of collaboration that gets Scripture checking done faster and better. </a:t>
            </a:r>
            <a:endParaRPr lang="en-US" sz="3000" dirty="0">
              <a:latin typeface="Gentium Basic" panose="02000503060000020004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0037" y="0"/>
            <a:ext cx="1223963" cy="1523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2711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165099"/>
            <a:ext cx="5791200" cy="720725"/>
          </a:xfrm>
        </p:spPr>
        <p:txBody>
          <a:bodyPr/>
          <a:lstStyle/>
          <a:p>
            <a:pPr algn="l"/>
            <a:r>
              <a:rPr lang="en-US" altLang="en-US" b="1" dirty="0" smtClean="0"/>
              <a:t>Key take away</a:t>
            </a:r>
            <a:endParaRPr lang="en-US" altLang="en-US" b="1" dirty="0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762000" y="1516089"/>
            <a:ext cx="736092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buNone/>
            </a:pPr>
            <a:r>
              <a:rPr lang="en-US" dirty="0">
                <a:latin typeface="Gentium Basic" panose="02000503060000020004" pitchFamily="2" charset="0"/>
              </a:rPr>
              <a:t>T</a:t>
            </a:r>
            <a:r>
              <a:rPr lang="en-US" dirty="0" smtClean="0">
                <a:latin typeface="Gentium Basic" panose="02000503060000020004" pitchFamily="2" charset="0"/>
              </a:rPr>
              <a:t>echnology </a:t>
            </a:r>
            <a:r>
              <a:rPr lang="en-US" dirty="0">
                <a:latin typeface="Gentium Basic" panose="02000503060000020004" pitchFamily="2" charset="0"/>
              </a:rPr>
              <a:t>brings Scripture checking to the masses, in a positive environment that focuses participants on the task and works wherever they are. On the tablet, phone or web, Scripture Forge is </a:t>
            </a:r>
            <a:r>
              <a:rPr lang="en-US" dirty="0" smtClean="0">
                <a:latin typeface="Gentium Basic" panose="02000503060000020004" pitchFamily="2" charset="0"/>
              </a:rPr>
              <a:t>there!</a:t>
            </a:r>
            <a:endParaRPr lang="en-US" sz="3000" dirty="0">
              <a:latin typeface="Gentium Basic" panose="02000503060000020004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0037" y="0"/>
            <a:ext cx="1223963" cy="1523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45334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572981" y="533545"/>
            <a:ext cx="7767636" cy="720725"/>
          </a:xfrm>
        </p:spPr>
        <p:txBody>
          <a:bodyPr/>
          <a:lstStyle/>
          <a:p>
            <a:pPr algn="l"/>
            <a:r>
              <a:rPr lang="en-US" altLang="en-US" sz="4000" b="1" dirty="0" smtClean="0">
                <a:latin typeface="Gentium Basic" panose="02000503060000020004" pitchFamily="2" charset="0"/>
              </a:rPr>
              <a:t>Learning </a:t>
            </a:r>
            <a:r>
              <a:rPr lang="en-US" altLang="en-US" sz="4000" b="1" dirty="0" smtClean="0">
                <a:latin typeface="Gentium Basic" panose="02000503060000020004" pitchFamily="2" charset="0"/>
              </a:rPr>
              <a:t>Task 2 (Assignment)</a:t>
            </a:r>
            <a:endParaRPr lang="en-US" altLang="en-US" sz="4000" b="1" dirty="0" smtClean="0">
              <a:latin typeface="Gentium Basic" panose="02000503060000020004" pitchFamily="2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672352" y="1431934"/>
            <a:ext cx="8014447" cy="4130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buNone/>
            </a:pPr>
            <a:r>
              <a:rPr lang="en-US" b="1" dirty="0" smtClean="0"/>
              <a:t>Read the tutorial and:</a:t>
            </a:r>
            <a:endParaRPr lang="en-US" b="1" dirty="0"/>
          </a:p>
          <a:p>
            <a:pPr lvl="0"/>
            <a:r>
              <a:rPr lang="en-US" dirty="0" smtClean="0"/>
              <a:t> Create a checking Project</a:t>
            </a:r>
          </a:p>
          <a:p>
            <a:pPr lvl="0"/>
            <a:r>
              <a:rPr lang="en-US" dirty="0"/>
              <a:t> </a:t>
            </a:r>
            <a:r>
              <a:rPr lang="en-US" dirty="0" smtClean="0"/>
              <a:t>Import text from ParaTExt</a:t>
            </a:r>
          </a:p>
          <a:p>
            <a:pPr lvl="0"/>
            <a:r>
              <a:rPr lang="en-US" dirty="0"/>
              <a:t> </a:t>
            </a:r>
            <a:r>
              <a:rPr lang="en-US" dirty="0" smtClean="0"/>
              <a:t>Add some questions</a:t>
            </a:r>
            <a:endParaRPr lang="en-US" dirty="0"/>
          </a:p>
          <a:p>
            <a:pPr lvl="0"/>
            <a:r>
              <a:rPr lang="en-US" dirty="0" smtClean="0"/>
              <a:t> Invite others to collaborate with you. </a:t>
            </a:r>
          </a:p>
          <a:p>
            <a:pPr lvl="0"/>
            <a:r>
              <a:rPr lang="en-US" dirty="0"/>
              <a:t> </a:t>
            </a:r>
            <a:r>
              <a:rPr lang="en-US" dirty="0" smtClean="0"/>
              <a:t>Export comments and notes to ParaTExt. </a:t>
            </a:r>
            <a:endParaRPr lang="en-US" dirty="0"/>
          </a:p>
          <a:p>
            <a:pPr lvl="0"/>
            <a:r>
              <a:rPr lang="en-US" dirty="0" smtClean="0"/>
              <a:t> Display the notes and comments in ParaTExt.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6830" y="0"/>
            <a:ext cx="857170" cy="1067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62366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91513" cy="4616450"/>
          </a:xfrm>
        </p:spPr>
        <p:txBody>
          <a:bodyPr/>
          <a:lstStyle/>
          <a:p>
            <a:r>
              <a:rPr lang="en-US" altLang="en-US" dirty="0" smtClean="0"/>
              <a:t>What Questions do you have?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91513" cy="4616450"/>
          </a:xfrm>
        </p:spPr>
        <p:txBody>
          <a:bodyPr/>
          <a:lstStyle/>
          <a:p>
            <a:r>
              <a:rPr lang="en-US" altLang="en-US" dirty="0" smtClean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21163823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81200"/>
            <a:ext cx="8328025" cy="698500"/>
          </a:xfrm>
        </p:spPr>
        <p:txBody>
          <a:bodyPr/>
          <a:lstStyle/>
          <a:p>
            <a:r>
              <a:rPr lang="en-US" sz="4800" dirty="0" smtClean="0"/>
              <a:t>What is Scripture Forge?</a:t>
            </a:r>
            <a:endParaRPr lang="en-US" altLang="en-US" sz="5400" b="1" dirty="0" smtClean="0"/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192212" y="3124200"/>
            <a:ext cx="7010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dirty="0">
                <a:latin typeface="Gentium Basic" panose="02000503060000020004" pitchFamily="2" charset="0"/>
              </a:rPr>
              <a:t>Scripture Forge is a web tool to facilitate online community Scripture checking</a:t>
            </a:r>
            <a:r>
              <a:rPr lang="en-US" dirty="0" smtClean="0">
                <a:latin typeface="Gentium Basic" panose="02000503060000020004" pitchFamily="2" charset="0"/>
              </a:rPr>
              <a:t>.</a:t>
            </a:r>
            <a:endParaRPr lang="en-US" dirty="0">
              <a:latin typeface="Gentium Basic" panose="02000503060000020004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3364" y="0"/>
            <a:ext cx="1290636" cy="1606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4789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528638" y="313027"/>
            <a:ext cx="7158037" cy="720725"/>
          </a:xfrm>
        </p:spPr>
        <p:txBody>
          <a:bodyPr/>
          <a:lstStyle/>
          <a:p>
            <a:pPr algn="l"/>
            <a:r>
              <a:rPr lang="en-US" altLang="en-US" sz="4000" b="1" dirty="0" smtClean="0">
                <a:latin typeface="Gentium Basic" panose="02000503060000020004" pitchFamily="2" charset="0"/>
              </a:rPr>
              <a:t>Learning Objectives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528638" y="972129"/>
            <a:ext cx="8381999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buNone/>
            </a:pPr>
            <a:r>
              <a:rPr lang="en-US" sz="3000" b="1" dirty="0" smtClean="0">
                <a:latin typeface="Gentium Basic" panose="02000503060000020004" pitchFamily="2" charset="0"/>
              </a:rPr>
              <a:t>By the end of the lesson, participants will: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3000" dirty="0">
                <a:latin typeface="Gentium Basic" panose="02000503060000020004" pitchFamily="2" charset="0"/>
              </a:rPr>
              <a:t>Know what Scripture forge </a:t>
            </a:r>
            <a:r>
              <a:rPr lang="en-US" sz="3000" dirty="0" smtClean="0">
                <a:latin typeface="Gentium Basic" panose="02000503060000020004" pitchFamily="2" charset="0"/>
              </a:rPr>
              <a:t>is all about and does.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3000" dirty="0" smtClean="0">
                <a:latin typeface="Gentium Basic" panose="02000503060000020004" pitchFamily="2" charset="0"/>
              </a:rPr>
              <a:t>Accept </a:t>
            </a:r>
            <a:r>
              <a:rPr lang="en-US" sz="3000" dirty="0" smtClean="0">
                <a:latin typeface="Gentium Basic" panose="02000503060000020004" pitchFamily="2" charset="0"/>
              </a:rPr>
              <a:t>an invitation and/or </a:t>
            </a:r>
            <a:r>
              <a:rPr lang="en-US" sz="3000" dirty="0" smtClean="0">
                <a:latin typeface="Gentium Basic" panose="02000503060000020004" pitchFamily="2" charset="0"/>
              </a:rPr>
              <a:t>create a </a:t>
            </a:r>
            <a:r>
              <a:rPr lang="en-US" sz="3000" b="1" dirty="0" smtClean="0">
                <a:latin typeface="Gentium Basic" panose="02000503060000020004" pitchFamily="2" charset="0"/>
              </a:rPr>
              <a:t>SF</a:t>
            </a:r>
            <a:r>
              <a:rPr lang="en-US" sz="3000" dirty="0" smtClean="0">
                <a:latin typeface="Gentium Basic" panose="02000503060000020004" pitchFamily="2" charset="0"/>
              </a:rPr>
              <a:t> account.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3000" dirty="0" smtClean="0">
                <a:latin typeface="Gentium Basic" panose="02000503060000020004" pitchFamily="2" charset="0"/>
              </a:rPr>
              <a:t>Navigate different parts of Scripture Forge.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3000" dirty="0" smtClean="0">
                <a:latin typeface="Gentium Basic" panose="02000503060000020004" pitchFamily="2" charset="0"/>
              </a:rPr>
              <a:t>Answer checking questions and make comments.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3000" dirty="0" smtClean="0">
                <a:latin typeface="Gentium Basic" panose="02000503060000020004" pitchFamily="2" charset="0"/>
              </a:rPr>
              <a:t>Export data in </a:t>
            </a:r>
            <a:r>
              <a:rPr lang="en-US" sz="3000" b="1" dirty="0" smtClean="0">
                <a:latin typeface="Gentium Basic" panose="02000503060000020004" pitchFamily="2" charset="0"/>
              </a:rPr>
              <a:t>USX</a:t>
            </a:r>
            <a:r>
              <a:rPr lang="en-US" sz="3000" dirty="0" smtClean="0">
                <a:latin typeface="Gentium Basic" panose="02000503060000020004" pitchFamily="2" charset="0"/>
              </a:rPr>
              <a:t> format to Scripture Forge. </a:t>
            </a:r>
            <a:endParaRPr lang="en-US" sz="3000" b="1" dirty="0" smtClean="0">
              <a:latin typeface="Gentium Basic" panose="02000503060000020004" pitchFamily="2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3000" dirty="0" smtClean="0">
                <a:latin typeface="Gentium Basic" panose="02000503060000020004" pitchFamily="2" charset="0"/>
              </a:rPr>
              <a:t>Export </a:t>
            </a:r>
            <a:r>
              <a:rPr lang="en-US" sz="3000" dirty="0" err="1" smtClean="0">
                <a:latin typeface="Gentium Basic" panose="02000503060000020004" pitchFamily="2" charset="0"/>
              </a:rPr>
              <a:t>Scropture</a:t>
            </a:r>
            <a:r>
              <a:rPr lang="en-US" sz="3000" dirty="0" smtClean="0">
                <a:latin typeface="Gentium Basic" panose="02000503060000020004" pitchFamily="2" charset="0"/>
              </a:rPr>
              <a:t> Forge comments </a:t>
            </a:r>
            <a:r>
              <a:rPr lang="en-US" sz="3000" dirty="0" smtClean="0">
                <a:latin typeface="Gentium Basic" panose="02000503060000020004" pitchFamily="2" charset="0"/>
              </a:rPr>
              <a:t>and notes in </a:t>
            </a:r>
            <a:r>
              <a:rPr lang="en-US" sz="3000" b="1" dirty="0" smtClean="0">
                <a:latin typeface="Gentium Basic" panose="02000503060000020004" pitchFamily="2" charset="0"/>
              </a:rPr>
              <a:t>XML</a:t>
            </a:r>
            <a:r>
              <a:rPr lang="en-US" sz="3000" dirty="0" smtClean="0">
                <a:latin typeface="Gentium Basic" panose="02000503060000020004" pitchFamily="2" charset="0"/>
              </a:rPr>
              <a:t> format </a:t>
            </a:r>
            <a:r>
              <a:rPr lang="en-US" sz="3000" dirty="0" smtClean="0">
                <a:latin typeface="Gentium Basic" panose="02000503060000020004" pitchFamily="2" charset="0"/>
              </a:rPr>
              <a:t>and display them in ParaTExt.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3000" dirty="0" smtClean="0">
                <a:latin typeface="Gentium Basic" panose="02000503060000020004" pitchFamily="2" charset="0"/>
              </a:rPr>
              <a:t>Setup Scripture Forge project if time allows. </a:t>
            </a:r>
            <a:endParaRPr lang="en-US" sz="3000" dirty="0">
              <a:latin typeface="Gentium Basic" panose="02000503060000020004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6830" y="0"/>
            <a:ext cx="857170" cy="106709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52401" y="401491"/>
            <a:ext cx="7767636" cy="720725"/>
          </a:xfrm>
        </p:spPr>
        <p:txBody>
          <a:bodyPr/>
          <a:lstStyle/>
          <a:p>
            <a:pPr algn="l"/>
            <a:r>
              <a:rPr lang="en-US" altLang="en-US" sz="4000" b="1" dirty="0" smtClean="0">
                <a:latin typeface="Gentium Basic" panose="02000503060000020004" pitchFamily="2" charset="0"/>
              </a:rPr>
              <a:t>Features </a:t>
            </a:r>
            <a:r>
              <a:rPr lang="en-US" altLang="en-US" sz="4000" b="1" dirty="0" smtClean="0">
                <a:latin typeface="Gentium Basic" panose="02000503060000020004" pitchFamily="2" charset="0"/>
              </a:rPr>
              <a:t>of Scripture Forge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762000" y="1828800"/>
            <a:ext cx="73914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 smtClean="0">
                <a:latin typeface="Gentium Basic" panose="02000503060000020004" pitchFamily="2" charset="0"/>
              </a:rPr>
              <a:t>Enables you to get feedback on translation accuracy.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 smtClean="0">
                <a:latin typeface="Gentium Basic" panose="02000503060000020004" pitchFamily="2" charset="0"/>
              </a:rPr>
              <a:t>Enables you to get scripture drafts in front of native </a:t>
            </a:r>
            <a:r>
              <a:rPr lang="en-US" dirty="0" smtClean="0">
                <a:latin typeface="Gentium Basic" panose="02000503060000020004" pitchFamily="2" charset="0"/>
              </a:rPr>
              <a:t>speakers easily.</a:t>
            </a:r>
            <a:endParaRPr lang="en-US" dirty="0" smtClean="0">
              <a:latin typeface="Gentium Basic" panose="02000503060000020004" pitchFamily="2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 smtClean="0">
                <a:latin typeface="Gentium Basic" panose="02000503060000020004" pitchFamily="2" charset="0"/>
              </a:rPr>
              <a:t>Scripture Forge can import text from </a:t>
            </a:r>
            <a:r>
              <a:rPr lang="en-US" dirty="0" smtClean="0">
                <a:latin typeface="Gentium Basic" panose="02000503060000020004" pitchFamily="2" charset="0"/>
              </a:rPr>
              <a:t>ParaTExt.</a:t>
            </a:r>
            <a:endParaRPr lang="en-US" dirty="0">
              <a:latin typeface="Gentium Basic" panose="02000503060000020004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6830" y="0"/>
            <a:ext cx="857170" cy="1067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97339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52401" y="401491"/>
            <a:ext cx="7767636" cy="720725"/>
          </a:xfrm>
        </p:spPr>
        <p:txBody>
          <a:bodyPr/>
          <a:lstStyle/>
          <a:p>
            <a:pPr algn="l"/>
            <a:r>
              <a:rPr lang="en-US" altLang="en-US" sz="4000" b="1" dirty="0" smtClean="0">
                <a:latin typeface="Gentium Basic" panose="02000503060000020004" pitchFamily="2" charset="0"/>
              </a:rPr>
              <a:t>Features </a:t>
            </a:r>
            <a:r>
              <a:rPr lang="en-US" altLang="en-US" sz="4000" b="1" dirty="0" smtClean="0">
                <a:latin typeface="Gentium Basic" panose="02000503060000020004" pitchFamily="2" charset="0"/>
              </a:rPr>
              <a:t>of Scripture </a:t>
            </a:r>
            <a:r>
              <a:rPr lang="en-US" altLang="en-US" sz="4000" b="1" dirty="0" smtClean="0">
                <a:latin typeface="Gentium Basic" panose="02000503060000020004" pitchFamily="2" charset="0"/>
              </a:rPr>
              <a:t>Forge…</a:t>
            </a:r>
            <a:endParaRPr lang="en-US" altLang="en-US" sz="4000" b="1" dirty="0" smtClean="0">
              <a:latin typeface="Gentium Basic" panose="02000503060000020004" pitchFamily="2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685800" y="1524000"/>
            <a:ext cx="7234237" cy="3982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Gentium Basic" panose="02000503060000020004" pitchFamily="2" charset="0"/>
              </a:rPr>
              <a:t>Facilitate Scripture checking </a:t>
            </a:r>
            <a:r>
              <a:rPr lang="en-US" dirty="0" smtClean="0">
                <a:latin typeface="Gentium Basic" panose="02000503060000020004" pitchFamily="2" charset="0"/>
              </a:rPr>
              <a:t>online.</a:t>
            </a:r>
            <a:endParaRPr lang="en-US" dirty="0">
              <a:latin typeface="Gentium Basic" panose="02000503060000020004" pitchFamily="2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Gentium Basic" panose="02000503060000020004" pitchFamily="2" charset="0"/>
              </a:rPr>
              <a:t>Answers and comments can be imported back to ParaTExt as </a:t>
            </a:r>
            <a:r>
              <a:rPr lang="en-US" dirty="0" smtClean="0">
                <a:latin typeface="Gentium Basic" panose="02000503060000020004" pitchFamily="2" charset="0"/>
              </a:rPr>
              <a:t>notes.</a:t>
            </a:r>
            <a:endParaRPr lang="en-US" dirty="0">
              <a:latin typeface="Gentium Basic" panose="02000503060000020004" pitchFamily="2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Gentium Basic" panose="02000503060000020004" pitchFamily="2" charset="0"/>
              </a:rPr>
              <a:t>You control how users interact with the </a:t>
            </a:r>
            <a:r>
              <a:rPr lang="en-US" dirty="0" smtClean="0">
                <a:latin typeface="Gentium Basic" panose="02000503060000020004" pitchFamily="2" charset="0"/>
              </a:rPr>
              <a:t>text.</a:t>
            </a:r>
            <a:endParaRPr lang="en-US" dirty="0">
              <a:latin typeface="Gentium Basic" panose="02000503060000020004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6830" y="0"/>
            <a:ext cx="857170" cy="1067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39211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52401" y="401491"/>
            <a:ext cx="7767636" cy="720725"/>
          </a:xfrm>
        </p:spPr>
        <p:txBody>
          <a:bodyPr/>
          <a:lstStyle/>
          <a:p>
            <a:pPr algn="l"/>
            <a:r>
              <a:rPr lang="en-US" altLang="en-US" sz="4000" b="1" dirty="0" smtClean="0">
                <a:latin typeface="Gentium Basic" panose="02000503060000020004" pitchFamily="2" charset="0"/>
              </a:rPr>
              <a:t>Features </a:t>
            </a:r>
            <a:r>
              <a:rPr lang="en-US" altLang="en-US" sz="4000" b="1" dirty="0" smtClean="0">
                <a:latin typeface="Gentium Basic" panose="02000503060000020004" pitchFamily="2" charset="0"/>
              </a:rPr>
              <a:t>of Scripture </a:t>
            </a:r>
            <a:r>
              <a:rPr lang="en-US" altLang="en-US" sz="4000" b="1" dirty="0" smtClean="0">
                <a:latin typeface="Gentium Basic" panose="02000503060000020004" pitchFamily="2" charset="0"/>
              </a:rPr>
              <a:t>Forge…</a:t>
            </a:r>
            <a:endParaRPr lang="en-US" altLang="en-US" sz="4000" b="1" dirty="0" smtClean="0">
              <a:latin typeface="Gentium Basic" panose="02000503060000020004" pitchFamily="2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685800" y="1752600"/>
            <a:ext cx="760103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 smtClean="0">
                <a:latin typeface="Gentium Basic" panose="02000503060000020004" pitchFamily="2" charset="0"/>
              </a:rPr>
              <a:t>Create checking questions and invite members via email to give </a:t>
            </a:r>
            <a:r>
              <a:rPr lang="en-US" dirty="0" smtClean="0">
                <a:latin typeface="Gentium Basic" panose="02000503060000020004" pitchFamily="2" charset="0"/>
              </a:rPr>
              <a:t>feedback.</a:t>
            </a:r>
            <a:endParaRPr lang="en-US" dirty="0" smtClean="0">
              <a:latin typeface="Gentium Basic" panose="02000503060000020004" pitchFamily="2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 smtClean="0">
                <a:latin typeface="Gentium Basic" panose="02000503060000020004" pitchFamily="2" charset="0"/>
              </a:rPr>
              <a:t>You can easily register yourself as a new user (can even sign in with Google</a:t>
            </a:r>
            <a:r>
              <a:rPr lang="en-US" dirty="0" smtClean="0">
                <a:latin typeface="Gentium Basic" panose="02000503060000020004" pitchFamily="2" charset="0"/>
              </a:rPr>
              <a:t>).</a:t>
            </a:r>
            <a:endParaRPr lang="en-US" dirty="0" smtClean="0">
              <a:latin typeface="Gentium Basic" panose="02000503060000020004" pitchFamily="2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 smtClean="0">
                <a:latin typeface="Gentium Basic" panose="02000503060000020004" pitchFamily="2" charset="0"/>
              </a:rPr>
              <a:t>You can be easily invited to collaborate in a project.</a:t>
            </a:r>
            <a:endParaRPr lang="en-US" dirty="0">
              <a:latin typeface="Gentium Basic" panose="02000503060000020004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6830" y="0"/>
            <a:ext cx="857170" cy="1067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12470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52401" y="401491"/>
            <a:ext cx="7767636" cy="720725"/>
          </a:xfrm>
        </p:spPr>
        <p:txBody>
          <a:bodyPr/>
          <a:lstStyle/>
          <a:p>
            <a:pPr algn="l"/>
            <a:r>
              <a:rPr lang="en-US" altLang="en-US" sz="4000" b="1" dirty="0" smtClean="0">
                <a:latin typeface="Gentium Basic" panose="02000503060000020004" pitchFamily="2" charset="0"/>
              </a:rPr>
              <a:t>ParaTExt </a:t>
            </a:r>
            <a:r>
              <a:rPr lang="en-US" altLang="en-US" sz="4000" b="1" dirty="0">
                <a:latin typeface="Gentium Basic" panose="02000503060000020004" pitchFamily="2" charset="0"/>
              </a:rPr>
              <a:t>-</a:t>
            </a:r>
            <a:r>
              <a:rPr lang="en-US" altLang="en-US" sz="4000" b="1" dirty="0" smtClean="0">
                <a:latin typeface="Gentium Basic" panose="02000503060000020004" pitchFamily="2" charset="0"/>
              </a:rPr>
              <a:t> SF Collaboration</a:t>
            </a:r>
            <a:endParaRPr lang="en-US" altLang="en-US" sz="4000" b="1" dirty="0" smtClean="0">
              <a:latin typeface="Gentium Basic" panose="02000503060000020004" pitchFamily="2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685800" y="2057400"/>
            <a:ext cx="7601030" cy="2751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 smtClean="0">
                <a:latin typeface="Gentium Basic" panose="02000503060000020004" pitchFamily="2" charset="0"/>
              </a:rPr>
              <a:t>Text is </a:t>
            </a:r>
            <a:r>
              <a:rPr lang="en-US" dirty="0" smtClean="0">
                <a:latin typeface="Gentium Basic" panose="02000503060000020004" pitchFamily="2" charset="0"/>
              </a:rPr>
              <a:t>exported from ParaTExt in </a:t>
            </a:r>
            <a:r>
              <a:rPr lang="en-US" b="1" dirty="0" smtClean="0">
                <a:latin typeface="Gentium Basic" panose="02000503060000020004" pitchFamily="2" charset="0"/>
              </a:rPr>
              <a:t>USX</a:t>
            </a:r>
            <a:r>
              <a:rPr lang="en-US" dirty="0" smtClean="0">
                <a:latin typeface="Gentium Basic" panose="02000503060000020004" pitchFamily="2" charset="0"/>
              </a:rPr>
              <a:t> format and imported to Scripture Forge.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 smtClean="0">
                <a:latin typeface="Gentium Basic" panose="02000503060000020004" pitchFamily="2" charset="0"/>
              </a:rPr>
              <a:t>Display the text in SF and interact with it.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 smtClean="0">
                <a:latin typeface="Gentium Basic" panose="02000503060000020004" pitchFamily="2" charset="0"/>
              </a:rPr>
              <a:t>Create checking questions and invite others to respond to them. </a:t>
            </a:r>
            <a:endParaRPr lang="en-US" dirty="0">
              <a:latin typeface="Gentium Basic" panose="02000503060000020004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6830" y="0"/>
            <a:ext cx="857170" cy="1067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14715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52401" y="401491"/>
            <a:ext cx="7767636" cy="720725"/>
          </a:xfrm>
        </p:spPr>
        <p:txBody>
          <a:bodyPr/>
          <a:lstStyle/>
          <a:p>
            <a:pPr algn="l"/>
            <a:r>
              <a:rPr lang="en-US" altLang="en-US" sz="4000" b="1" dirty="0" smtClean="0">
                <a:latin typeface="Gentium Basic" panose="02000503060000020004" pitchFamily="2" charset="0"/>
              </a:rPr>
              <a:t>Exporting comments/Notes</a:t>
            </a:r>
            <a:r>
              <a:rPr lang="en-US" altLang="en-US" sz="4000" b="1" dirty="0" smtClean="0">
                <a:latin typeface="Gentium Basic" panose="02000503060000020004" pitchFamily="2" charset="0"/>
              </a:rPr>
              <a:t>	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6830" y="0"/>
            <a:ext cx="857170" cy="106709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165" y="1600200"/>
            <a:ext cx="8477250" cy="4166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513394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52401" y="401491"/>
            <a:ext cx="7767636" cy="720725"/>
          </a:xfrm>
        </p:spPr>
        <p:txBody>
          <a:bodyPr/>
          <a:lstStyle/>
          <a:p>
            <a:pPr algn="l"/>
            <a:r>
              <a:rPr lang="en-US" altLang="en-US" sz="4000" b="1" dirty="0" smtClean="0">
                <a:latin typeface="Gentium Basic" panose="02000503060000020004" pitchFamily="2" charset="0"/>
              </a:rPr>
              <a:t>ParaTExt </a:t>
            </a:r>
            <a:r>
              <a:rPr lang="en-US" altLang="en-US" sz="4000" b="1" dirty="0">
                <a:latin typeface="Gentium Basic" panose="02000503060000020004" pitchFamily="2" charset="0"/>
              </a:rPr>
              <a:t>-</a:t>
            </a:r>
            <a:r>
              <a:rPr lang="en-US" altLang="en-US" sz="4000" b="1" dirty="0" smtClean="0">
                <a:latin typeface="Gentium Basic" panose="02000503060000020004" pitchFamily="2" charset="0"/>
              </a:rPr>
              <a:t> SF Collaboration</a:t>
            </a:r>
            <a:endParaRPr lang="en-US" altLang="en-US" sz="4000" b="1" dirty="0" smtClean="0">
              <a:latin typeface="Gentium Basic" panose="02000503060000020004" pitchFamily="2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685800" y="1828800"/>
            <a:ext cx="7848600" cy="2653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 smtClean="0">
                <a:latin typeface="Gentium Basic" panose="02000503060000020004" pitchFamily="2" charset="0"/>
              </a:rPr>
              <a:t>Download in </a:t>
            </a:r>
            <a:r>
              <a:rPr lang="en-US" b="1" dirty="0" smtClean="0">
                <a:latin typeface="Gentium Basic" panose="02000503060000020004" pitchFamily="2" charset="0"/>
              </a:rPr>
              <a:t>XML</a:t>
            </a:r>
            <a:r>
              <a:rPr lang="en-US" dirty="0" smtClean="0">
                <a:latin typeface="Gentium Basic" panose="02000503060000020004" pitchFamily="2" charset="0"/>
              </a:rPr>
              <a:t> format and put in the right project folder in ParaTExt.</a:t>
            </a:r>
            <a:endParaRPr lang="en-US" dirty="0">
              <a:latin typeface="Gentium Basic" panose="02000503060000020004" pitchFamily="2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>
                <a:latin typeface="Gentium Basic" panose="02000503060000020004" pitchFamily="2" charset="0"/>
              </a:rPr>
              <a:t>Restart ParaTExt and see the answers/Comments attached to the first verse of the first chapter. </a:t>
            </a:r>
            <a:endParaRPr lang="en-US" dirty="0">
              <a:latin typeface="Gentium Basic" panose="02000503060000020004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6830" y="0"/>
            <a:ext cx="857170" cy="1067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71562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BTAL Template - Purple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8064A2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11861</TotalTime>
  <Words>608</Words>
  <Application>Microsoft Office PowerPoint</Application>
  <PresentationFormat>On-screen Show (4:3)</PresentationFormat>
  <Paragraphs>77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ＭＳ Ｐゴシック</vt:lpstr>
      <vt:lpstr>Arial</vt:lpstr>
      <vt:lpstr>Calibri</vt:lpstr>
      <vt:lpstr>Gentium Basic</vt:lpstr>
      <vt:lpstr>Wingdings</vt:lpstr>
      <vt:lpstr>CABTAL Template - Purple</vt:lpstr>
      <vt:lpstr>Welcome to Scripture Forge</vt:lpstr>
      <vt:lpstr>What is Scripture Forge?</vt:lpstr>
      <vt:lpstr>Learning Objectives</vt:lpstr>
      <vt:lpstr>Features of Scripture Forge</vt:lpstr>
      <vt:lpstr>Features of Scripture Forge…</vt:lpstr>
      <vt:lpstr>Features of Scripture Forge…</vt:lpstr>
      <vt:lpstr>ParaTExt - SF Collaboration</vt:lpstr>
      <vt:lpstr>Exporting comments/Notes </vt:lpstr>
      <vt:lpstr>ParaTExt - SF Collaboration</vt:lpstr>
      <vt:lpstr>Learning Task 1</vt:lpstr>
      <vt:lpstr>Key take away</vt:lpstr>
      <vt:lpstr>Key take away</vt:lpstr>
      <vt:lpstr>Learning Task 2 (Assignment)</vt:lpstr>
      <vt:lpstr>What Questions do you have?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 Technology Consultant</dc:title>
  <dc:creator>Frans Barah</dc:creator>
  <cp:lastModifiedBy>Frans Barah</cp:lastModifiedBy>
  <cp:revision>238</cp:revision>
  <cp:lastPrinted>2017-11-13T17:41:20Z</cp:lastPrinted>
  <dcterms:created xsi:type="dcterms:W3CDTF">2015-02-23T10:50:42Z</dcterms:created>
  <dcterms:modified xsi:type="dcterms:W3CDTF">2019-03-19T11:18:31Z</dcterms:modified>
</cp:coreProperties>
</file>