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8" r:id="rId3"/>
    <p:sldId id="261" r:id="rId4"/>
    <p:sldId id="263" r:id="rId5"/>
    <p:sldId id="262"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3D21AB-2D49-4628-A7D4-C7161DA0AB6E}" type="datetimeFigureOut">
              <a:rPr lang="en-US" smtClean="0"/>
              <a:t>3/18/2019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1E3D6-7D45-4B60-9E72-9D20D742954F}" type="slidenum">
              <a:rPr lang="en-US" smtClean="0"/>
              <a:t>‹#›</a:t>
            </a:fld>
            <a:endParaRPr lang="en-US"/>
          </a:p>
        </p:txBody>
      </p:sp>
    </p:spTree>
    <p:extLst>
      <p:ext uri="{BB962C8B-B14F-4D97-AF65-F5344CB8AC3E}">
        <p14:creationId xmlns:p14="http://schemas.microsoft.com/office/powerpoint/2010/main" val="508093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B1E3D6-7D45-4B60-9E72-9D20D742954F}" type="slidenum">
              <a:rPr lang="en-US" smtClean="0"/>
              <a:t>1</a:t>
            </a:fld>
            <a:endParaRPr lang="en-US"/>
          </a:p>
        </p:txBody>
      </p:sp>
    </p:spTree>
    <p:extLst>
      <p:ext uri="{BB962C8B-B14F-4D97-AF65-F5344CB8AC3E}">
        <p14:creationId xmlns:p14="http://schemas.microsoft.com/office/powerpoint/2010/main" val="21946953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F94F3F0-3424-49B9-BE57-2B79DA7F989C}" type="datetime1">
              <a:rPr lang="en-US" smtClean="0"/>
              <a:t>3/18/2019</a:t>
            </a:fld>
            <a:endParaRPr lang="en-US" dirty="0"/>
          </a:p>
        </p:txBody>
      </p:sp>
      <p:sp>
        <p:nvSpPr>
          <p:cNvPr id="5" name="Footer Placeholder 4"/>
          <p:cNvSpPr>
            <a:spLocks noGrp="1"/>
          </p:cNvSpPr>
          <p:nvPr>
            <p:ph type="ftr" sz="quarter" idx="11"/>
          </p:nvPr>
        </p:nvSpPr>
        <p:spPr/>
        <p:txBody>
          <a:bodyPr/>
          <a:lstStyle/>
          <a:p>
            <a:r>
              <a:rPr lang="en-US" smtClean="0"/>
              <a:t>Bible Translation &amp; Literacy</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0B0B61-14D3-4EE1-852B-9284A74CDFBB}"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4BB5F4-86AA-47C4-B356-484FD615EC5B}"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F395B8-67A8-4396-812D-DA184C77C866}"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9E36B-BDF7-4DB7-A26C-08A66753CD4A}"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159FC15-1FFF-4AF6-BC2E-E7A13D41558F}" type="datetime1">
              <a:rPr lang="en-US" smtClean="0"/>
              <a:t>3/18/2019</a:t>
            </a:fld>
            <a:endParaRPr lang="en-US" dirty="0"/>
          </a:p>
        </p:txBody>
      </p:sp>
      <p:sp>
        <p:nvSpPr>
          <p:cNvPr id="4" name="Footer Placeholder 3"/>
          <p:cNvSpPr>
            <a:spLocks noGrp="1"/>
          </p:cNvSpPr>
          <p:nvPr>
            <p:ph type="ftr" sz="quarter" idx="11"/>
          </p:nvPr>
        </p:nvSpPr>
        <p:spPr/>
        <p:txBody>
          <a:bodyPr/>
          <a:lstStyle/>
          <a:p>
            <a:r>
              <a:rPr lang="en-US" smtClean="0"/>
              <a:t>Bible Translation &amp; Literacy</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5DC20C0-38DF-4346-A16A-93CFBD13B04A}" type="datetime1">
              <a:rPr lang="en-US" smtClean="0"/>
              <a:t>3/18/2019</a:t>
            </a:fld>
            <a:endParaRPr lang="en-US" dirty="0"/>
          </a:p>
        </p:txBody>
      </p:sp>
      <p:sp>
        <p:nvSpPr>
          <p:cNvPr id="4" name="Footer Placeholder 3"/>
          <p:cNvSpPr>
            <a:spLocks noGrp="1"/>
          </p:cNvSpPr>
          <p:nvPr>
            <p:ph type="ftr" sz="quarter" idx="11"/>
          </p:nvPr>
        </p:nvSpPr>
        <p:spPr/>
        <p:txBody>
          <a:bodyPr/>
          <a:lstStyle/>
          <a:p>
            <a:r>
              <a:rPr lang="en-US" smtClean="0"/>
              <a:t>Bible Translation &amp; Literacy</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70A7B6-67E3-4903-96CD-D572AB110EB8}" type="datetime1">
              <a:rPr lang="en-US" smtClean="0"/>
              <a:t>3/18/2019</a:t>
            </a:fld>
            <a:endParaRPr lang="en-US" dirty="0"/>
          </a:p>
        </p:txBody>
      </p:sp>
      <p:sp>
        <p:nvSpPr>
          <p:cNvPr id="5" name="Footer Placeholder 4"/>
          <p:cNvSpPr>
            <a:spLocks noGrp="1"/>
          </p:cNvSpPr>
          <p:nvPr>
            <p:ph type="ftr" sz="quarter" idx="11"/>
          </p:nvPr>
        </p:nvSpPr>
        <p:spPr/>
        <p:txBody>
          <a:bodyPr/>
          <a:lstStyle/>
          <a:p>
            <a:r>
              <a:rPr lang="en-US" smtClean="0"/>
              <a:t>Bible Translation &amp; Literacy</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E5BF26-7922-490F-BD46-E8B03FB6313C}" type="datetime1">
              <a:rPr lang="en-US" smtClean="0"/>
              <a:t>3/18/2019</a:t>
            </a:fld>
            <a:endParaRPr lang="en-US" dirty="0"/>
          </a:p>
        </p:txBody>
      </p:sp>
      <p:sp>
        <p:nvSpPr>
          <p:cNvPr id="5" name="Footer Placeholder 4"/>
          <p:cNvSpPr>
            <a:spLocks noGrp="1"/>
          </p:cNvSpPr>
          <p:nvPr>
            <p:ph type="ftr" sz="quarter" idx="11"/>
          </p:nvPr>
        </p:nvSpPr>
        <p:spPr/>
        <p:txBody>
          <a:bodyPr/>
          <a:lstStyle/>
          <a:p>
            <a:r>
              <a:rPr lang="en-US" smtClean="0"/>
              <a:t>Bible Translation &amp; Literacy</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5641C6-8E7E-4B11-9D17-9A5A45FD21F0}" type="datetime1">
              <a:rPr lang="en-US" smtClean="0"/>
              <a:t>3/18/2019</a:t>
            </a:fld>
            <a:endParaRPr lang="en-US" dirty="0"/>
          </a:p>
        </p:txBody>
      </p:sp>
      <p:sp>
        <p:nvSpPr>
          <p:cNvPr id="5" name="Footer Placeholder 4"/>
          <p:cNvSpPr>
            <a:spLocks noGrp="1"/>
          </p:cNvSpPr>
          <p:nvPr>
            <p:ph type="ftr" sz="quarter" idx="11"/>
          </p:nvPr>
        </p:nvSpPr>
        <p:spPr/>
        <p:txBody>
          <a:bodyPr/>
          <a:lstStyle/>
          <a:p>
            <a:r>
              <a:rPr lang="en-US" smtClean="0"/>
              <a:t>Bible Translation &amp; Literacy</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655EE5-4939-4E43-8986-FF8408665EC6}" type="datetime1">
              <a:rPr lang="en-US" smtClean="0"/>
              <a:t>3/18/2019</a:t>
            </a:fld>
            <a:endParaRPr lang="en-US" dirty="0"/>
          </a:p>
        </p:txBody>
      </p:sp>
      <p:sp>
        <p:nvSpPr>
          <p:cNvPr id="5" name="Footer Placeholder 4"/>
          <p:cNvSpPr>
            <a:spLocks noGrp="1"/>
          </p:cNvSpPr>
          <p:nvPr>
            <p:ph type="ftr" sz="quarter" idx="11"/>
          </p:nvPr>
        </p:nvSpPr>
        <p:spPr/>
        <p:txBody>
          <a:bodyPr/>
          <a:lstStyle/>
          <a:p>
            <a:r>
              <a:rPr lang="en-US" smtClean="0"/>
              <a:t>Bible Translation &amp; Literacy</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CB8068-A7D7-4B19-9935-C4DE493E3B34}"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51FFB97-AA01-4DC5-8760-4DE8DFA08816}" type="datetime1">
              <a:rPr lang="en-US" smtClean="0"/>
              <a:t>3/18/2019</a:t>
            </a:fld>
            <a:endParaRPr lang="en-US" dirty="0"/>
          </a:p>
        </p:txBody>
      </p:sp>
      <p:sp>
        <p:nvSpPr>
          <p:cNvPr id="8" name="Footer Placeholder 7"/>
          <p:cNvSpPr>
            <a:spLocks noGrp="1"/>
          </p:cNvSpPr>
          <p:nvPr>
            <p:ph type="ftr" sz="quarter" idx="11"/>
          </p:nvPr>
        </p:nvSpPr>
        <p:spPr/>
        <p:txBody>
          <a:bodyPr/>
          <a:lstStyle/>
          <a:p>
            <a:r>
              <a:rPr lang="en-US" smtClean="0"/>
              <a:t>Bible Translation &amp; Literacy</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00D2B64-ED28-424A-9021-9F288332087D}" type="datetime1">
              <a:rPr lang="en-US" smtClean="0"/>
              <a:t>3/18/2019</a:t>
            </a:fld>
            <a:endParaRPr lang="en-US" dirty="0"/>
          </a:p>
        </p:txBody>
      </p:sp>
      <p:sp>
        <p:nvSpPr>
          <p:cNvPr id="4" name="Footer Placeholder 3"/>
          <p:cNvSpPr>
            <a:spLocks noGrp="1"/>
          </p:cNvSpPr>
          <p:nvPr>
            <p:ph type="ftr" sz="quarter" idx="11"/>
          </p:nvPr>
        </p:nvSpPr>
        <p:spPr/>
        <p:txBody>
          <a:bodyPr/>
          <a:lstStyle/>
          <a:p>
            <a:r>
              <a:rPr lang="en-US" smtClean="0"/>
              <a:t>Bible Translation &amp; Literacy</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15D30196-C17D-4136-954A-1642B694E490}" type="datetime1">
              <a:rPr lang="en-US" smtClean="0"/>
              <a:t>3/18/2019</a:t>
            </a:fld>
            <a:endParaRPr lang="en-US" dirty="0"/>
          </a:p>
        </p:txBody>
      </p:sp>
      <p:sp>
        <p:nvSpPr>
          <p:cNvPr id="3" name="Footer Placeholder 2"/>
          <p:cNvSpPr>
            <a:spLocks noGrp="1"/>
          </p:cNvSpPr>
          <p:nvPr>
            <p:ph type="ftr" sz="quarter" idx="11"/>
          </p:nvPr>
        </p:nvSpPr>
        <p:spPr/>
        <p:txBody>
          <a:bodyPr/>
          <a:lstStyle/>
          <a:p>
            <a:r>
              <a:rPr lang="en-US" smtClean="0"/>
              <a:t>Bible Translation &amp; Literacy</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0E63A1-0F32-4101-AB7C-C6B7565039E3}"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58AB0F-4223-4B88-A6F1-14636F2786FE}" type="datetime1">
              <a:rPr lang="en-US" smtClean="0"/>
              <a:t>3/18/2019</a:t>
            </a:fld>
            <a:endParaRPr lang="en-US" dirty="0"/>
          </a:p>
        </p:txBody>
      </p:sp>
      <p:sp>
        <p:nvSpPr>
          <p:cNvPr id="6" name="Footer Placeholder 5"/>
          <p:cNvSpPr>
            <a:spLocks noGrp="1"/>
          </p:cNvSpPr>
          <p:nvPr>
            <p:ph type="ftr" sz="quarter" idx="11"/>
          </p:nvPr>
        </p:nvSpPr>
        <p:spPr/>
        <p:txBody>
          <a:bodyPr/>
          <a:lstStyle/>
          <a:p>
            <a:r>
              <a:rPr lang="en-US" smtClean="0"/>
              <a:t>Bible Translation &amp; Literacy</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D2A6B210-77AA-4F6C-AED9-5ACCA306584F}" type="datetime1">
              <a:rPr lang="en-US" smtClean="0"/>
              <a:t>3/18/2019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r>
              <a:rPr lang="en-US" smtClean="0"/>
              <a:t>Bible Translation &amp; Literacy</a:t>
            </a:r>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Paratext 8 – </a:t>
            </a:r>
            <a:r>
              <a:rPr lang="en-US" dirty="0" err="1" smtClean="0"/>
              <a:t>interlinearizer</a:t>
            </a:r>
            <a:r>
              <a:rPr lang="en-US" dirty="0" smtClean="0"/>
              <a:t/>
            </a:r>
            <a:br>
              <a:rPr lang="en-US" dirty="0" smtClean="0"/>
            </a:br>
            <a:r>
              <a:rPr lang="en-US" dirty="0"/>
              <a:t/>
            </a:r>
            <a:br>
              <a:rPr lang="en-US" dirty="0"/>
            </a:br>
            <a:r>
              <a:rPr lang="en-US" dirty="0" smtClean="0"/>
              <a:t>Presentation </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solidFill>
                  <a:srgbClr val="00B050"/>
                </a:solidFill>
              </a:rPr>
              <a:t>2019 LANGUAGE TECHNOLOGY CONSULTANT TRAINING (LTCT)</a:t>
            </a:r>
          </a:p>
          <a:p>
            <a:r>
              <a:rPr lang="en-US" dirty="0" smtClean="0">
                <a:solidFill>
                  <a:srgbClr val="00B050"/>
                </a:solidFill>
              </a:rPr>
              <a:t>MARCH 17 2019</a:t>
            </a:r>
          </a:p>
          <a:p>
            <a:r>
              <a:rPr lang="en-US" dirty="0" err="1" smtClean="0">
                <a:solidFill>
                  <a:srgbClr val="00B050"/>
                </a:solidFill>
              </a:rPr>
              <a:t>Cicc-rUIRU</a:t>
            </a:r>
            <a:endParaRPr lang="en-US" dirty="0">
              <a:solidFill>
                <a:srgbClr val="00B050"/>
              </a:solidFill>
            </a:endParaRPr>
          </a:p>
        </p:txBody>
      </p:sp>
      <p:sp>
        <p:nvSpPr>
          <p:cNvPr id="5" name="TextBox 4"/>
          <p:cNvSpPr txBox="1"/>
          <p:nvPr/>
        </p:nvSpPr>
        <p:spPr>
          <a:xfrm>
            <a:off x="4816699" y="5640946"/>
            <a:ext cx="2279560" cy="369332"/>
          </a:xfrm>
          <a:prstGeom prst="rect">
            <a:avLst/>
          </a:prstGeom>
          <a:noFill/>
        </p:spPr>
        <p:txBody>
          <a:bodyPr wrap="square" rtlCol="0">
            <a:spAutoFit/>
          </a:bodyPr>
          <a:lstStyle/>
          <a:p>
            <a:r>
              <a:rPr lang="en-US" dirty="0" smtClean="0"/>
              <a:t>BY JEREMIAH OKUMU</a:t>
            </a:r>
            <a:endParaRPr lang="en-US" dirty="0"/>
          </a:p>
        </p:txBody>
      </p:sp>
    </p:spTree>
    <p:extLst>
      <p:ext uri="{BB962C8B-B14F-4D97-AF65-F5344CB8AC3E}">
        <p14:creationId xmlns:p14="http://schemas.microsoft.com/office/powerpoint/2010/main" val="2715391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579549"/>
          </a:xfrm>
        </p:spPr>
        <p:txBody>
          <a:bodyPr>
            <a:normAutofit fontScale="90000"/>
          </a:bodyPr>
          <a:lstStyle/>
          <a:p>
            <a:r>
              <a:rPr lang="en-US" dirty="0" smtClean="0"/>
              <a:t>What is Paratext </a:t>
            </a:r>
            <a:r>
              <a:rPr lang="en-US" dirty="0" err="1" smtClean="0"/>
              <a:t>interlinearizer</a:t>
            </a:r>
            <a:r>
              <a:rPr lang="en-US" dirty="0" smtClean="0"/>
              <a:t>?</a:t>
            </a:r>
            <a:endParaRPr lang="en-US" dirty="0"/>
          </a:p>
        </p:txBody>
      </p:sp>
      <p:sp>
        <p:nvSpPr>
          <p:cNvPr id="3" name="Content Placeholder 2"/>
          <p:cNvSpPr>
            <a:spLocks noGrp="1"/>
          </p:cNvSpPr>
          <p:nvPr>
            <p:ph sz="quarter" idx="13"/>
          </p:nvPr>
        </p:nvSpPr>
        <p:spPr>
          <a:xfrm>
            <a:off x="0" y="579550"/>
            <a:ext cx="6019800" cy="6278450"/>
          </a:xfrm>
        </p:spPr>
        <p:txBody>
          <a:bodyPr>
            <a:noAutofit/>
          </a:bodyPr>
          <a:lstStyle/>
          <a:p>
            <a:r>
              <a:rPr lang="en-US" sz="2300" cap="none" dirty="0" smtClean="0"/>
              <a:t>In interlinear text, the verses of a project are aligned with a line of "glosses". These glosses are usually a translation into another language.</a:t>
            </a:r>
          </a:p>
          <a:p>
            <a:r>
              <a:rPr lang="en-US" sz="2300" cap="none" dirty="0" smtClean="0"/>
              <a:t>The project </a:t>
            </a:r>
            <a:r>
              <a:rPr lang="en-US" sz="2300" cap="none" dirty="0" err="1" smtClean="0"/>
              <a:t>interlinearizer</a:t>
            </a:r>
            <a:r>
              <a:rPr lang="en-US" sz="2300" cap="none" dirty="0" smtClean="0"/>
              <a:t> settings requires two texts: a target text ("text to </a:t>
            </a:r>
            <a:r>
              <a:rPr lang="en-US" sz="2300" cap="none" dirty="0" err="1" smtClean="0"/>
              <a:t>interlinearize</a:t>
            </a:r>
            <a:r>
              <a:rPr lang="en-US" sz="2300" cap="none" dirty="0" smtClean="0"/>
              <a:t>") and a model text ("model text for </a:t>
            </a:r>
            <a:r>
              <a:rPr lang="en-US" sz="2300" cap="none" dirty="0" err="1" smtClean="0"/>
              <a:t>interlinearization</a:t>
            </a:r>
            <a:r>
              <a:rPr lang="en-US" sz="2300" cap="none" dirty="0" smtClean="0"/>
              <a:t>"). </a:t>
            </a:r>
          </a:p>
          <a:p>
            <a:r>
              <a:rPr lang="en-US" sz="2300" cap="none" dirty="0" smtClean="0"/>
              <a:t>The </a:t>
            </a:r>
            <a:r>
              <a:rPr lang="en-US" sz="2300" cap="none" dirty="0" err="1" smtClean="0"/>
              <a:t>interlinearizer</a:t>
            </a:r>
            <a:r>
              <a:rPr lang="en-US" sz="2300" cap="none" dirty="0" smtClean="0"/>
              <a:t> analyses the model text and automatically generates statistically-guessed glosses for the target text. </a:t>
            </a:r>
          </a:p>
          <a:p>
            <a:r>
              <a:rPr lang="en-US" sz="2300" cap="none" dirty="0" smtClean="0"/>
              <a:t>These glosses serve as the starting point for a new translation or a revision of an existing translation. </a:t>
            </a:r>
          </a:p>
        </p:txBody>
      </p:sp>
      <p:pic>
        <p:nvPicPr>
          <p:cNvPr id="5" name="Content Placeholder 4"/>
          <p:cNvPicPr>
            <a:picLocks noGrp="1" noChangeAspect="1"/>
          </p:cNvPicPr>
          <p:nvPr>
            <p:ph sz="quarter" idx="14"/>
          </p:nvPr>
        </p:nvPicPr>
        <p:blipFill>
          <a:blip r:embed="rId2">
            <a:extLst>
              <a:ext uri="{28A0092B-C50C-407E-A947-70E740481C1C}">
                <a14:useLocalDpi xmlns:a14="http://schemas.microsoft.com/office/drawing/2010/main" val="0"/>
              </a:ext>
            </a:extLst>
          </a:blip>
          <a:stretch>
            <a:fillRect/>
          </a:stretch>
        </p:blipFill>
        <p:spPr>
          <a:xfrm>
            <a:off x="6019800" y="1700010"/>
            <a:ext cx="6172200" cy="3696237"/>
          </a:xfrm>
        </p:spPr>
      </p:pic>
    </p:spTree>
    <p:extLst>
      <p:ext uri="{BB962C8B-B14F-4D97-AF65-F5344CB8AC3E}">
        <p14:creationId xmlns:p14="http://schemas.microsoft.com/office/powerpoint/2010/main" val="16106180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578" y="38969"/>
            <a:ext cx="11149438" cy="733764"/>
          </a:xfrm>
        </p:spPr>
        <p:txBody>
          <a:bodyPr/>
          <a:lstStyle/>
          <a:p>
            <a:r>
              <a:rPr lang="en-US" dirty="0" err="1" smtClean="0"/>
              <a:t>Interlinearizer</a:t>
            </a:r>
            <a:r>
              <a:rPr lang="en-US" dirty="0" smtClean="0"/>
              <a:t> products</a:t>
            </a:r>
            <a:endParaRPr lang="en-US" dirty="0"/>
          </a:p>
        </p:txBody>
      </p:sp>
      <p:sp>
        <p:nvSpPr>
          <p:cNvPr id="3" name="Content Placeholder 2"/>
          <p:cNvSpPr>
            <a:spLocks noGrp="1"/>
          </p:cNvSpPr>
          <p:nvPr>
            <p:ph sz="quarter" idx="13"/>
          </p:nvPr>
        </p:nvSpPr>
        <p:spPr>
          <a:xfrm>
            <a:off x="257577" y="772733"/>
            <a:ext cx="11694017" cy="6085267"/>
          </a:xfrm>
        </p:spPr>
        <p:txBody>
          <a:bodyPr>
            <a:normAutofit/>
          </a:bodyPr>
          <a:lstStyle/>
          <a:p>
            <a:pPr marL="0" indent="0">
              <a:buNone/>
            </a:pPr>
            <a:r>
              <a:rPr lang="en-US" cap="none" dirty="0" smtClean="0"/>
              <a:t>The project </a:t>
            </a:r>
            <a:r>
              <a:rPr lang="en-US" cap="none" dirty="0" err="1" smtClean="0"/>
              <a:t>interlinearizer</a:t>
            </a:r>
            <a:r>
              <a:rPr lang="en-US" cap="none" dirty="0" smtClean="0"/>
              <a:t> can be used to create any of the following:</a:t>
            </a:r>
          </a:p>
          <a:p>
            <a:pPr lvl="0"/>
            <a:r>
              <a:rPr lang="en-US" b="1" i="1" cap="none" dirty="0" smtClean="0"/>
              <a:t>A revision/adaptation in the same or closely related language as an existing project</a:t>
            </a:r>
            <a:r>
              <a:rPr lang="en-US" cap="none" dirty="0" smtClean="0"/>
              <a:t>. </a:t>
            </a:r>
            <a:br>
              <a:rPr lang="en-US" cap="none" dirty="0" smtClean="0"/>
            </a:br>
            <a:r>
              <a:rPr lang="en-US" cap="none" dirty="0" smtClean="0"/>
              <a:t>The project </a:t>
            </a:r>
            <a:r>
              <a:rPr lang="en-US" cap="none" dirty="0" err="1" smtClean="0"/>
              <a:t>interlinearizer</a:t>
            </a:r>
            <a:r>
              <a:rPr lang="en-US" cap="none" dirty="0" smtClean="0"/>
              <a:t> creates the revision/adaptation by consistently applying orthographic changes to the model text.</a:t>
            </a:r>
          </a:p>
          <a:p>
            <a:pPr lvl="0"/>
            <a:r>
              <a:rPr lang="en-US" b="1" i="1" cap="none" dirty="0" smtClean="0"/>
              <a:t>A formal back-translation project</a:t>
            </a:r>
            <a:r>
              <a:rPr lang="en-US" cap="none" dirty="0" smtClean="0"/>
              <a:t>. </a:t>
            </a:r>
            <a:br>
              <a:rPr lang="en-US" cap="none" dirty="0" smtClean="0"/>
            </a:br>
            <a:r>
              <a:rPr lang="en-US" cap="none" dirty="0" smtClean="0"/>
              <a:t>In a formal back-translation project, </a:t>
            </a:r>
            <a:r>
              <a:rPr lang="en-US" cap="none" dirty="0" err="1" smtClean="0"/>
              <a:t>paratext</a:t>
            </a:r>
            <a:r>
              <a:rPr lang="en-US" cap="none" dirty="0" smtClean="0"/>
              <a:t> gives statistically-guessed glosses from the model text for the target text. Then someone who understands the languages of both the model text and the target language carefully checks and revises the guessed glosses. This process of translation is most suited to languages which are closely related.</a:t>
            </a:r>
          </a:p>
          <a:p>
            <a:pPr lvl="0"/>
            <a:r>
              <a:rPr lang="en-US" b="1" i="1" cap="none" dirty="0" smtClean="0"/>
              <a:t>An informal back-translation</a:t>
            </a:r>
            <a:r>
              <a:rPr lang="en-US" cap="none" dirty="0" smtClean="0"/>
              <a:t>. </a:t>
            </a:r>
            <a:br>
              <a:rPr lang="en-US" cap="none" dirty="0" smtClean="0"/>
            </a:br>
            <a:r>
              <a:rPr lang="en-US" cap="none" dirty="0" smtClean="0"/>
              <a:t>In an informal back-translation, </a:t>
            </a:r>
            <a:r>
              <a:rPr lang="en-US" cap="none" dirty="0" err="1" smtClean="0"/>
              <a:t>paratext</a:t>
            </a:r>
            <a:r>
              <a:rPr lang="en-US" cap="none" dirty="0" smtClean="0"/>
              <a:t> uses a model project in a language you understand well to provide an approximate translation of a project which is written in a language you are unfamiliar with. An informal back-translation is useful for helping you begin to identify key words and phrases in the unfamiliar language project.</a:t>
            </a:r>
          </a:p>
        </p:txBody>
      </p:sp>
    </p:spTree>
    <p:extLst>
      <p:ext uri="{BB962C8B-B14F-4D97-AF65-F5344CB8AC3E}">
        <p14:creationId xmlns:p14="http://schemas.microsoft.com/office/powerpoint/2010/main" val="3795426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68"/>
            <a:ext cx="10364451" cy="617855"/>
          </a:xfrm>
        </p:spPr>
        <p:txBody>
          <a:bodyPr/>
          <a:lstStyle/>
          <a:p>
            <a:r>
              <a:rPr lang="en-US" dirty="0" err="1" smtClean="0"/>
              <a:t>Interlinearizer</a:t>
            </a:r>
            <a:r>
              <a:rPr lang="en-US" dirty="0" smtClean="0"/>
              <a:t> Displays in </a:t>
            </a:r>
            <a:r>
              <a:rPr lang="en-US" dirty="0" err="1" smtClean="0"/>
              <a:t>paratext</a:t>
            </a:r>
            <a:endParaRPr lang="en-US" dirty="0"/>
          </a:p>
        </p:txBody>
      </p:sp>
      <p:sp>
        <p:nvSpPr>
          <p:cNvPr id="3" name="Content Placeholder 2"/>
          <p:cNvSpPr>
            <a:spLocks noGrp="1"/>
          </p:cNvSpPr>
          <p:nvPr>
            <p:ph sz="quarter" idx="13"/>
          </p:nvPr>
        </p:nvSpPr>
        <p:spPr>
          <a:xfrm>
            <a:off x="0" y="656823"/>
            <a:ext cx="12192000" cy="2524259"/>
          </a:xfrm>
        </p:spPr>
        <p:txBody>
          <a:bodyPr>
            <a:normAutofit/>
          </a:bodyPr>
          <a:lstStyle/>
          <a:p>
            <a:pPr marL="0" indent="0">
              <a:buNone/>
            </a:pPr>
            <a:r>
              <a:rPr lang="en-US" cap="none" dirty="0" smtClean="0"/>
              <a:t>The different </a:t>
            </a:r>
            <a:r>
              <a:rPr lang="en-US" cap="none" dirty="0" err="1" smtClean="0"/>
              <a:t>colours</a:t>
            </a:r>
            <a:r>
              <a:rPr lang="en-US" cap="none" dirty="0" smtClean="0"/>
              <a:t> of the glosses indicates the following:</a:t>
            </a:r>
          </a:p>
        </p:txBody>
      </p:sp>
      <p:graphicFrame>
        <p:nvGraphicFramePr>
          <p:cNvPr id="4" name="Table 3"/>
          <p:cNvGraphicFramePr>
            <a:graphicFrameLocks noGrp="1"/>
          </p:cNvGraphicFramePr>
          <p:nvPr>
            <p:extLst>
              <p:ext uri="{D42A27DB-BD31-4B8C-83A1-F6EECF244321}">
                <p14:modId xmlns:p14="http://schemas.microsoft.com/office/powerpoint/2010/main" val="211399053"/>
              </p:ext>
            </p:extLst>
          </p:nvPr>
        </p:nvGraphicFramePr>
        <p:xfrm>
          <a:off x="138626" y="1055738"/>
          <a:ext cx="12053374" cy="2011680"/>
        </p:xfrm>
        <a:graphic>
          <a:graphicData uri="http://schemas.openxmlformats.org/drawingml/2006/table">
            <a:tbl>
              <a:tblPr/>
              <a:tblGrid>
                <a:gridCol w="838843"/>
                <a:gridCol w="11214531"/>
              </a:tblGrid>
              <a:tr h="337252">
                <a:tc>
                  <a:txBody>
                    <a:bodyPr/>
                    <a:lstStyle/>
                    <a:p>
                      <a:r>
                        <a:rPr lang="en-US" dirty="0">
                          <a:solidFill>
                            <a:srgbClr val="FF0000"/>
                          </a:solidFill>
                        </a:rPr>
                        <a:t>Red </a:t>
                      </a:r>
                    </a:p>
                  </a:txBody>
                  <a:tcPr anchor="ctr">
                    <a:lnL>
                      <a:noFill/>
                    </a:lnL>
                    <a:lnR>
                      <a:noFill/>
                    </a:lnR>
                    <a:lnT>
                      <a:noFill/>
                    </a:lnT>
                    <a:lnB>
                      <a:noFill/>
                    </a:lnB>
                  </a:tcPr>
                </a:tc>
                <a:tc>
                  <a:txBody>
                    <a:bodyPr/>
                    <a:lstStyle/>
                    <a:p>
                      <a:r>
                        <a:rPr lang="en-GB" dirty="0"/>
                        <a:t>The computer guessed the gloss</a:t>
                      </a:r>
                      <a:r>
                        <a:rPr lang="en-GB" dirty="0" smtClean="0"/>
                        <a:t>.</a:t>
                      </a:r>
                      <a:endParaRPr lang="en-GB" dirty="0"/>
                    </a:p>
                  </a:txBody>
                  <a:tcPr anchor="ctr">
                    <a:lnL>
                      <a:noFill/>
                    </a:lnL>
                    <a:lnR>
                      <a:noFill/>
                    </a:lnR>
                    <a:lnT>
                      <a:noFill/>
                    </a:lnT>
                    <a:lnB>
                      <a:noFill/>
                    </a:lnB>
                  </a:tcPr>
                </a:tc>
              </a:tr>
              <a:tr h="337252">
                <a:tc>
                  <a:txBody>
                    <a:bodyPr/>
                    <a:lstStyle/>
                    <a:p>
                      <a:r>
                        <a:rPr lang="en-US" dirty="0" smtClean="0"/>
                        <a:t>Black</a:t>
                      </a:r>
                      <a:endParaRPr lang="en-US" dirty="0"/>
                    </a:p>
                  </a:txBody>
                  <a:tcPr anchor="ctr">
                    <a:lnL>
                      <a:noFill/>
                    </a:lnL>
                    <a:lnR>
                      <a:noFill/>
                    </a:lnR>
                    <a:lnT>
                      <a:noFill/>
                    </a:lnT>
                    <a:lnB>
                      <a:noFill/>
                    </a:lnB>
                  </a:tcPr>
                </a:tc>
                <a:tc>
                  <a:txBody>
                    <a:bodyPr/>
                    <a:lstStyle/>
                    <a:p>
                      <a:r>
                        <a:rPr lang="en-GB" dirty="0"/>
                        <a:t>The user approved this specific gloss for this specific word in this verse.</a:t>
                      </a:r>
                    </a:p>
                  </a:txBody>
                  <a:tcPr anchor="ctr">
                    <a:lnL>
                      <a:noFill/>
                    </a:lnL>
                    <a:lnR>
                      <a:noFill/>
                    </a:lnR>
                    <a:lnT>
                      <a:noFill/>
                    </a:lnT>
                    <a:lnB>
                      <a:noFill/>
                    </a:lnB>
                  </a:tcPr>
                </a:tc>
              </a:tr>
              <a:tr h="590192">
                <a:tc>
                  <a:txBody>
                    <a:bodyPr/>
                    <a:lstStyle/>
                    <a:p>
                      <a:r>
                        <a:rPr lang="en-US" dirty="0">
                          <a:solidFill>
                            <a:srgbClr val="0070C0"/>
                          </a:solidFill>
                        </a:rPr>
                        <a:t>Blue</a:t>
                      </a:r>
                      <a:r>
                        <a:rPr lang="en-US" dirty="0"/>
                        <a:t> </a:t>
                      </a:r>
                    </a:p>
                  </a:txBody>
                  <a:tcPr anchor="ctr">
                    <a:lnL>
                      <a:noFill/>
                    </a:lnL>
                    <a:lnR>
                      <a:noFill/>
                    </a:lnR>
                    <a:lnT>
                      <a:noFill/>
                    </a:lnT>
                    <a:lnB>
                      <a:noFill/>
                    </a:lnB>
                  </a:tcPr>
                </a:tc>
                <a:tc>
                  <a:txBody>
                    <a:bodyPr/>
                    <a:lstStyle/>
                    <a:p>
                      <a:r>
                        <a:rPr lang="en-GB" dirty="0"/>
                        <a:t>The user approved this specific gloss for this word in some other verse but has not yet specifically approved this gloss for this word in this verse.</a:t>
                      </a:r>
                    </a:p>
                  </a:txBody>
                  <a:tcPr anchor="ctr">
                    <a:lnL>
                      <a:noFill/>
                    </a:lnL>
                    <a:lnR>
                      <a:noFill/>
                    </a:lnR>
                    <a:lnT>
                      <a:noFill/>
                    </a:lnT>
                    <a:lnB>
                      <a:noFill/>
                    </a:lnB>
                  </a:tcPr>
                </a:tc>
              </a:tr>
              <a:tr h="590192">
                <a:tc>
                  <a:txBody>
                    <a:bodyPr/>
                    <a:lstStyle/>
                    <a:p>
                      <a:r>
                        <a:rPr lang="en-US" dirty="0">
                          <a:solidFill>
                            <a:srgbClr val="0070C0"/>
                          </a:solidFill>
                        </a:rPr>
                        <a:t>Blue</a:t>
                      </a:r>
                      <a:r>
                        <a:rPr lang="en-US" dirty="0"/>
                        <a:t>+</a:t>
                      </a:r>
                    </a:p>
                  </a:txBody>
                  <a:tcPr anchor="ctr">
                    <a:lnL>
                      <a:noFill/>
                    </a:lnL>
                    <a:lnR>
                      <a:noFill/>
                    </a:lnR>
                    <a:lnT>
                      <a:noFill/>
                    </a:lnT>
                    <a:lnB>
                      <a:noFill/>
                    </a:lnB>
                  </a:tcPr>
                </a:tc>
                <a:tc>
                  <a:txBody>
                    <a:bodyPr/>
                    <a:lstStyle/>
                    <a:p>
                      <a:r>
                        <a:rPr lang="en-GB" dirty="0"/>
                        <a:t>The user approved this specific gloss in some other verse but there are also other possible glosses that have been approved in other verses.</a:t>
                      </a:r>
                    </a:p>
                  </a:txBody>
                  <a:tcPr anchor="ctr">
                    <a:lnL>
                      <a:noFill/>
                    </a:lnL>
                    <a:lnR>
                      <a:noFill/>
                    </a:lnR>
                    <a:lnT>
                      <a:noFill/>
                    </a:lnT>
                    <a:lnB>
                      <a:noFill/>
                    </a:lnB>
                  </a:tcPr>
                </a:tc>
              </a:tr>
            </a:tbl>
          </a:graphicData>
        </a:graphic>
      </p:graphicFrame>
      <p:pic>
        <p:nvPicPr>
          <p:cNvPr id="6" name="Picture 5"/>
          <p:cNvPicPr>
            <a:picLocks noChangeAspect="1"/>
          </p:cNvPicPr>
          <p:nvPr/>
        </p:nvPicPr>
        <p:blipFill>
          <a:blip r:embed="rId2"/>
          <a:stretch>
            <a:fillRect/>
          </a:stretch>
        </p:blipFill>
        <p:spPr>
          <a:xfrm>
            <a:off x="1020382" y="3067418"/>
            <a:ext cx="11171617" cy="3790582"/>
          </a:xfrm>
          <a:prstGeom prst="rect">
            <a:avLst/>
          </a:prstGeom>
        </p:spPr>
      </p:pic>
    </p:spTree>
    <p:extLst>
      <p:ext uri="{BB962C8B-B14F-4D97-AF65-F5344CB8AC3E}">
        <p14:creationId xmlns:p14="http://schemas.microsoft.com/office/powerpoint/2010/main" val="12426833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1"/>
            <a:ext cx="10364451" cy="824248"/>
          </a:xfrm>
        </p:spPr>
        <p:txBody>
          <a:bodyPr/>
          <a:lstStyle/>
          <a:p>
            <a:r>
              <a:rPr lang="en-US" dirty="0" smtClean="0"/>
              <a:t>What YOU CAN DO IN </a:t>
            </a:r>
            <a:r>
              <a:rPr lang="en-US" dirty="0" err="1" smtClean="0"/>
              <a:t>interlinearizer</a:t>
            </a:r>
            <a:endParaRPr lang="en-US" dirty="0"/>
          </a:p>
        </p:txBody>
      </p:sp>
      <p:sp>
        <p:nvSpPr>
          <p:cNvPr id="3" name="Content Placeholder 2"/>
          <p:cNvSpPr>
            <a:spLocks noGrp="1"/>
          </p:cNvSpPr>
          <p:nvPr>
            <p:ph sz="quarter" idx="13"/>
          </p:nvPr>
        </p:nvSpPr>
        <p:spPr>
          <a:xfrm>
            <a:off x="0" y="824250"/>
            <a:ext cx="12192000" cy="6033750"/>
          </a:xfrm>
        </p:spPr>
        <p:txBody>
          <a:bodyPr>
            <a:normAutofit/>
          </a:bodyPr>
          <a:lstStyle/>
          <a:p>
            <a:pPr marL="0" indent="0">
              <a:buNone/>
            </a:pPr>
            <a:r>
              <a:rPr lang="en-US" sz="2400" cap="none" dirty="0" smtClean="0"/>
              <a:t>For any word in the target text, you can:</a:t>
            </a:r>
          </a:p>
          <a:p>
            <a:pPr marL="457200" lvl="0" indent="-457200">
              <a:buFont typeface="+mj-lt"/>
              <a:buAutoNum type="arabicPeriod"/>
            </a:pPr>
            <a:r>
              <a:rPr lang="en-US" sz="2400" cap="none" dirty="0" smtClean="0"/>
              <a:t>Approve a gloss which was generated by </a:t>
            </a:r>
            <a:r>
              <a:rPr lang="en-US" sz="2400" cap="none" dirty="0" err="1" smtClean="0"/>
              <a:t>paratext</a:t>
            </a:r>
            <a:endParaRPr lang="en-US" sz="2400" cap="none" dirty="0" smtClean="0"/>
          </a:p>
          <a:p>
            <a:pPr marL="457200" lvl="0" indent="-457200">
              <a:buFont typeface="+mj-lt"/>
              <a:buAutoNum type="arabicPeriod"/>
            </a:pPr>
            <a:r>
              <a:rPr lang="en-US" sz="2400" cap="none" dirty="0" smtClean="0"/>
              <a:t>Modify the gloss</a:t>
            </a:r>
          </a:p>
          <a:p>
            <a:pPr marL="457200" lvl="0" indent="-457200">
              <a:buFont typeface="+mj-lt"/>
              <a:buAutoNum type="arabicPeriod"/>
            </a:pPr>
            <a:r>
              <a:rPr lang="en-US" sz="2400" cap="none" dirty="0" smtClean="0"/>
              <a:t>Supply a new gloss</a:t>
            </a:r>
          </a:p>
          <a:p>
            <a:pPr marL="457200" lvl="0" indent="-457200">
              <a:buFont typeface="+mj-lt"/>
              <a:buAutoNum type="arabicPeriod"/>
            </a:pPr>
            <a:r>
              <a:rPr lang="en-US" sz="2400" cap="none" dirty="0" smtClean="0"/>
              <a:t>Ignore the word</a:t>
            </a:r>
          </a:p>
          <a:p>
            <a:pPr marL="457200" indent="-457200">
              <a:buFont typeface="+mj-lt"/>
              <a:buAutoNum type="arabicPeriod"/>
            </a:pPr>
            <a:r>
              <a:rPr lang="en-US" sz="2400" cap="none" dirty="0" smtClean="0"/>
              <a:t>You can also create and gloss phrases, or break a glossed phrase into individual words. Paratext will gather information about the choices you make and will help you maintain consistency for common words and phrases.</a:t>
            </a:r>
          </a:p>
          <a:p>
            <a:pPr marL="457200" indent="-457200">
              <a:buFont typeface="+mj-lt"/>
              <a:buAutoNum type="arabicPeriod"/>
            </a:pPr>
            <a:r>
              <a:rPr lang="en-US" sz="2400" cap="none" dirty="0"/>
              <a:t>Break the word into morphemes and gloss the individual morphemes. In </a:t>
            </a:r>
            <a:r>
              <a:rPr lang="en-US" sz="2400" cap="none" dirty="0" err="1"/>
              <a:t>paratext</a:t>
            </a:r>
            <a:r>
              <a:rPr lang="en-US" sz="2400" cap="none" dirty="0"/>
              <a:t> 8.0 (and later), you can break a word into morphemes in more than one way and to specify infixes as a part of word morphology.</a:t>
            </a:r>
          </a:p>
          <a:p>
            <a:pPr marL="0" indent="0">
              <a:buNone/>
            </a:pPr>
            <a:endParaRPr lang="en-US" cap="none" dirty="0" smtClean="0"/>
          </a:p>
          <a:p>
            <a:pPr lvl="0"/>
            <a:endParaRPr lang="en-US" cap="none" dirty="0"/>
          </a:p>
        </p:txBody>
      </p:sp>
    </p:spTree>
    <p:extLst>
      <p:ext uri="{BB962C8B-B14F-4D97-AF65-F5344CB8AC3E}">
        <p14:creationId xmlns:p14="http://schemas.microsoft.com/office/powerpoint/2010/main" val="1758987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68"/>
            <a:ext cx="10364451" cy="617855"/>
          </a:xfrm>
        </p:spPr>
        <p:txBody>
          <a:bodyPr/>
          <a:lstStyle/>
          <a:p>
            <a:r>
              <a:rPr lang="en-US" dirty="0" err="1" smtClean="0"/>
              <a:t>Interlinearizer</a:t>
            </a:r>
            <a:r>
              <a:rPr lang="en-US" dirty="0" smtClean="0"/>
              <a:t> Displays in </a:t>
            </a:r>
            <a:r>
              <a:rPr lang="en-US" dirty="0" err="1" smtClean="0"/>
              <a:t>paratext</a:t>
            </a:r>
            <a:endParaRPr lang="en-US" dirty="0"/>
          </a:p>
        </p:txBody>
      </p:sp>
      <p:sp>
        <p:nvSpPr>
          <p:cNvPr id="3" name="Content Placeholder 2"/>
          <p:cNvSpPr>
            <a:spLocks noGrp="1"/>
          </p:cNvSpPr>
          <p:nvPr>
            <p:ph sz="quarter" idx="13"/>
          </p:nvPr>
        </p:nvSpPr>
        <p:spPr>
          <a:xfrm>
            <a:off x="0" y="656823"/>
            <a:ext cx="3412901" cy="6201177"/>
          </a:xfrm>
        </p:spPr>
        <p:txBody>
          <a:bodyPr>
            <a:normAutofit/>
          </a:bodyPr>
          <a:lstStyle/>
          <a:p>
            <a:pPr marL="0" indent="0">
              <a:buNone/>
            </a:pPr>
            <a:r>
              <a:rPr lang="en-US" cap="none" dirty="0" smtClean="0"/>
              <a:t>The project </a:t>
            </a:r>
            <a:r>
              <a:rPr lang="en-US" cap="none" dirty="0" err="1" smtClean="0"/>
              <a:t>interlinearizer</a:t>
            </a:r>
            <a:r>
              <a:rPr lang="en-US" cap="none" dirty="0" smtClean="0"/>
              <a:t> can display up to five lines:</a:t>
            </a:r>
          </a:p>
          <a:p>
            <a:pPr marL="800100" lvl="1" indent="-342900">
              <a:buFont typeface="+mj-lt"/>
              <a:buAutoNum type="arabicPeriod"/>
            </a:pPr>
            <a:r>
              <a:rPr lang="en-US" cap="none" dirty="0" smtClean="0"/>
              <a:t>The text from the project.</a:t>
            </a:r>
          </a:p>
          <a:p>
            <a:pPr marL="800100" lvl="1" indent="-342900">
              <a:buFont typeface="+mj-lt"/>
              <a:buAutoNum type="arabicPeriod"/>
            </a:pPr>
            <a:r>
              <a:rPr lang="en-US" cap="none" dirty="0" smtClean="0"/>
              <a:t>Morphemes (word parses).</a:t>
            </a:r>
          </a:p>
          <a:p>
            <a:pPr marL="800100" lvl="1" indent="-342900">
              <a:buFont typeface="+mj-lt"/>
              <a:buAutoNum type="arabicPeriod"/>
            </a:pPr>
            <a:r>
              <a:rPr lang="en-US" cap="none" dirty="0" smtClean="0"/>
              <a:t>Glosses of morphemes.</a:t>
            </a:r>
          </a:p>
          <a:p>
            <a:pPr marL="800100" lvl="1" indent="-342900">
              <a:buFont typeface="+mj-lt"/>
              <a:buAutoNum type="arabicPeriod"/>
            </a:pPr>
            <a:r>
              <a:rPr lang="en-US" cap="none" dirty="0" smtClean="0"/>
              <a:t>Glosses of words</a:t>
            </a:r>
          </a:p>
          <a:p>
            <a:pPr marL="800100" lvl="1" indent="-342900">
              <a:buFont typeface="+mj-lt"/>
              <a:buAutoNum type="arabicPeriod"/>
            </a:pPr>
            <a:r>
              <a:rPr lang="en-US" cap="none" dirty="0" smtClean="0"/>
              <a:t>Glosses of phrases.</a:t>
            </a:r>
            <a:endParaRPr lang="en-US" cap="none" dirty="0"/>
          </a:p>
          <a:p>
            <a:pPr marL="800100" lvl="1" indent="-342900">
              <a:buFont typeface="+mj-lt"/>
              <a:buAutoNum type="arabicPeriod"/>
            </a:pPr>
            <a:endParaRPr lang="en-US" cap="none" dirty="0" smtClean="0"/>
          </a:p>
          <a:p>
            <a:pPr marL="457200" lvl="1" indent="0">
              <a:buNone/>
            </a:pPr>
            <a:r>
              <a:rPr lang="en-US" cap="none" dirty="0" smtClean="0"/>
              <a:t>The </a:t>
            </a:r>
            <a:r>
              <a:rPr lang="en-US" cap="none" dirty="0" err="1" smtClean="0"/>
              <a:t>interlinearizer</a:t>
            </a:r>
            <a:r>
              <a:rPr lang="en-US" cap="none" dirty="0" smtClean="0"/>
              <a:t> window can also display the export pane (click on “export text pane”)</a:t>
            </a:r>
          </a:p>
        </p:txBody>
      </p:sp>
      <p:pic>
        <p:nvPicPr>
          <p:cNvPr id="7" name="Picture 6"/>
          <p:cNvPicPr>
            <a:picLocks noChangeAspect="1"/>
          </p:cNvPicPr>
          <p:nvPr/>
        </p:nvPicPr>
        <p:blipFill>
          <a:blip r:embed="rId2"/>
          <a:stretch>
            <a:fillRect/>
          </a:stretch>
        </p:blipFill>
        <p:spPr>
          <a:xfrm>
            <a:off x="3412901" y="656822"/>
            <a:ext cx="8779099" cy="6201177"/>
          </a:xfrm>
          <a:prstGeom prst="rect">
            <a:avLst/>
          </a:prstGeom>
        </p:spPr>
      </p:pic>
    </p:spTree>
    <p:extLst>
      <p:ext uri="{BB962C8B-B14F-4D97-AF65-F5344CB8AC3E}">
        <p14:creationId xmlns:p14="http://schemas.microsoft.com/office/powerpoint/2010/main" val="447459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2305</TotalTime>
  <Words>402</Words>
  <Application>Microsoft Office PowerPoint</Application>
  <PresentationFormat>Widescreen</PresentationFormat>
  <Paragraphs>43</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Tw Cen MT</vt:lpstr>
      <vt:lpstr>Droplet</vt:lpstr>
      <vt:lpstr>Paratext 8 – interlinearizer  Presentation </vt:lpstr>
      <vt:lpstr>What is Paratext interlinearizer?</vt:lpstr>
      <vt:lpstr>Interlinearizer products</vt:lpstr>
      <vt:lpstr>Interlinearizer Displays in paratext</vt:lpstr>
      <vt:lpstr>What YOU CAN DO IN interlinearizer</vt:lpstr>
      <vt:lpstr>Interlinearizer Displays in paratext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26</cp:revision>
  <dcterms:created xsi:type="dcterms:W3CDTF">2019-03-14T12:49:30Z</dcterms:created>
  <dcterms:modified xsi:type="dcterms:W3CDTF">2019-03-18T07:25:03Z</dcterms:modified>
</cp:coreProperties>
</file>