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9"/>
  </p:notesMasterIdLst>
  <p:sldIdLst>
    <p:sldId id="257" r:id="rId2"/>
    <p:sldId id="258" r:id="rId3"/>
    <p:sldId id="260" r:id="rId4"/>
    <p:sldId id="267" r:id="rId5"/>
    <p:sldId id="266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593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DCA25-F376-404D-B0DD-A1D6E6D800D6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BE61D-14BC-4419-8AEC-D65C91100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84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ADD2-7200-4DE4-A459-6FE72873AF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29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pathway?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Print and electronic publications can be distributed on web sites, Android cell phones, and Java feature phones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AADD2-7200-4DE4-A459-6FE72873AF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4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802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3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38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6355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79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8039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51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98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5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7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5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68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2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9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17B4E49-AA43-4FBF-9F95-26578D291D84}" type="datetimeFigureOut">
              <a:rPr lang="en-US" smtClean="0"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8BCF1B-434E-40ED-B4AF-0F5F844A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654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85071" y="1899137"/>
            <a:ext cx="911586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BACK TRANSLATION      </a:t>
            </a:r>
            <a:r>
              <a:rPr lang="en-US" sz="96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	              </a:t>
            </a:r>
            <a:r>
              <a:rPr lang="en-US" sz="24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By:  </a:t>
            </a:r>
            <a:r>
              <a:rPr lang="en-US" sz="28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James</a:t>
            </a:r>
            <a:r>
              <a:rPr lang="en-US" sz="24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 Madaki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                                                       Event:  LTCT 2019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                                                         Venue:  </a:t>
            </a:r>
            <a:r>
              <a:rPr lang="en-US" sz="2400" dirty="0" err="1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Ruiru</a:t>
            </a:r>
            <a:r>
              <a:rPr lang="en-US" sz="24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, Kenya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2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7774" y="2680481"/>
            <a:ext cx="1118711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WHAT IS A</a:t>
            </a:r>
          </a:p>
          <a:p>
            <a:pPr algn="ctr"/>
            <a:r>
              <a:rPr lang="en-US" sz="8000" dirty="0" smtClean="0">
                <a:solidFill>
                  <a:schemeClr val="bg1"/>
                </a:solidFill>
                <a:latin typeface="Apparatus SIL" panose="00000400000000000000" pitchFamily="2" charset="0"/>
                <a:ea typeface="Apparatus SIL" panose="00000400000000000000" pitchFamily="2" charset="0"/>
              </a:rPr>
              <a:t> BACK TRANSLATION?</a:t>
            </a:r>
            <a:endParaRPr lang="en-US" sz="8800" dirty="0" smtClean="0">
              <a:solidFill>
                <a:schemeClr val="bg1"/>
              </a:solidFill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algn="ctr"/>
            <a:endParaRPr lang="en-US" sz="2800" dirty="0" smtClean="0">
              <a:solidFill>
                <a:schemeClr val="bg1"/>
              </a:solidFill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Apparatus SIL" panose="00000400000000000000" pitchFamily="2" charset="0"/>
              <a:ea typeface="Apparatus SIL" panose="000004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82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300038"/>
            <a:ext cx="8811480" cy="45392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3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3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It’s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a separate </a:t>
            </a:r>
            <a:r>
              <a:rPr lang="en-US" sz="3600" dirty="0">
                <a:latin typeface="Apparatus SIL" panose="00000400000000000000" pitchFamily="2" charset="0"/>
                <a:ea typeface="Apparatus SIL" panose="00000400000000000000" pitchFamily="2" charset="0"/>
              </a:rPr>
              <a:t>project within Paratext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mirroring the target </a:t>
            </a:r>
            <a:r>
              <a:rPr lang="en-US" sz="3600" dirty="0">
                <a:latin typeface="Apparatus SIL" panose="00000400000000000000" pitchFamily="2" charset="0"/>
                <a:ea typeface="Apparatus SIL" panose="00000400000000000000" pitchFamily="2" charset="0"/>
              </a:rPr>
              <a:t>language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Project.</a:t>
            </a:r>
          </a:p>
          <a:p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It’s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usually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in a language of wider communication that the Consultant understands or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know.</a:t>
            </a:r>
            <a:endParaRPr lang="en-US" sz="3600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A </a:t>
            </a:r>
            <a:r>
              <a:rPr lang="en-US" sz="3600" dirty="0">
                <a:latin typeface="Apparatus SIL" panose="00000400000000000000" pitchFamily="2" charset="0"/>
                <a:ea typeface="Apparatus SIL" panose="00000400000000000000" pitchFamily="2" charset="0"/>
              </a:rPr>
              <a:t>consultant uses Back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Translation to help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a translation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team improve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on it’s exegetical </a:t>
            </a: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choices of the text. </a:t>
            </a:r>
          </a:p>
          <a:p>
            <a:pPr marL="0" indent="0">
              <a:buNone/>
            </a:pPr>
            <a:r>
              <a:rPr lang="en-US" sz="3600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 </a:t>
            </a:r>
            <a:endParaRPr lang="en-US" sz="3600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endParaRPr lang="en-US" sz="3600" dirty="0">
              <a:latin typeface="Apparatus SIL" panose="00000400000000000000" pitchFamily="2" charset="0"/>
              <a:ea typeface="Apparatus SIL" panose="000004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5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1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65566" y="1846255"/>
            <a:ext cx="10443332" cy="4104379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b="1" dirty="0" smtClean="0">
                <a:latin typeface="Andika" panose="02000000000000000000" pitchFamily="2" charset="0"/>
              </a:rPr>
              <a:t>A </a:t>
            </a:r>
            <a:r>
              <a:rPr lang="en-US" altLang="en-US" sz="3200" b="1" dirty="0">
                <a:latin typeface="Andika" panose="02000000000000000000" pitchFamily="2" charset="0"/>
              </a:rPr>
              <a:t>back-translation reflects as closely as possible the literal content and grammatical structure of the translation in another language. </a:t>
            </a:r>
            <a:endParaRPr lang="en-US" altLang="en-US" sz="3200" b="1" dirty="0" smtClean="0">
              <a:latin typeface="Andika" panose="02000000000000000000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b="1" dirty="0">
                <a:latin typeface="Andika" panose="02000000000000000000" pitchFamily="2" charset="0"/>
              </a:rPr>
              <a:t>It does not, and is not supposed to, sound natural because it shows the grammatical patterns used in the language of the translation.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b="1" dirty="0" smtClean="0">
              <a:latin typeface="Andika" panose="02000000000000000000" pitchFamily="2" charset="0"/>
            </a:endParaRPr>
          </a:p>
          <a:p>
            <a:endParaRPr lang="en-US" altLang="en-US" sz="3200" b="1" dirty="0">
              <a:latin typeface="Andika" panose="02000000000000000000" pitchFamily="2" charset="0"/>
            </a:endParaRP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5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0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6025" y="-775681"/>
            <a:ext cx="9936895" cy="55024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48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r>
              <a:rPr lang="en-US" sz="4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TYPES </a:t>
            </a:r>
            <a:r>
              <a:rPr lang="en-US" sz="4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OF BACK </a:t>
            </a:r>
            <a:r>
              <a:rPr lang="en-US" sz="4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TRANSLATION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Literal Back Translation (Word for Word)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Free Back Translation (Phrase </a:t>
            </a:r>
            <a:r>
              <a:rPr lang="en-US" sz="3200" b="1" smtClean="0">
                <a:latin typeface="Apparatus SIL" panose="00000400000000000000" pitchFamily="2" charset="0"/>
                <a:ea typeface="Apparatus SIL" panose="00000400000000000000" pitchFamily="2" charset="0"/>
              </a:rPr>
              <a:t>by phrase)</a:t>
            </a:r>
            <a:endParaRPr lang="en-US" sz="32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546"/>
            <a:ext cx="12192000" cy="139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92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895938"/>
            <a:ext cx="10587037" cy="4237036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605" y="784275"/>
            <a:ext cx="10218250" cy="85725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sz="17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17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17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17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17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176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176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endParaRPr lang="en-US" sz="14400" b="1" dirty="0" smtClean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 marL="0" indent="0" algn="ctr">
              <a:buNone/>
            </a:pPr>
            <a:r>
              <a:rPr lang="en-US" sz="144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A GOOD BACK TRANSLATION</a:t>
            </a:r>
            <a:endParaRPr lang="en-US" sz="14400" b="1" dirty="0">
              <a:latin typeface="Apparatus SIL" panose="00000400000000000000" pitchFamily="2" charset="0"/>
              <a:ea typeface="Apparatus SIL" panose="000004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2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Should be done by someone other than a translation team member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Should be natural and reflect the understanding of the text in th</a:t>
            </a:r>
            <a:r>
              <a:rPr lang="en-US" sz="12800" b="1" dirty="0">
                <a:latin typeface="Apparatus SIL" panose="00000400000000000000" pitchFamily="2" charset="0"/>
                <a:ea typeface="Apparatus SIL" panose="00000400000000000000" pitchFamily="2" charset="0"/>
              </a:rPr>
              <a:t>e</a:t>
            </a:r>
            <a:r>
              <a:rPr lang="en-US" sz="12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 target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Should </a:t>
            </a:r>
            <a:r>
              <a:rPr lang="en-US" sz="12800" b="1" u="sng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NOT</a:t>
            </a:r>
            <a:r>
              <a:rPr lang="en-US" sz="12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 use any help material while back translating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800" b="1" dirty="0" smtClean="0">
                <a:latin typeface="Apparatus SIL" panose="00000400000000000000" pitchFamily="2" charset="0"/>
                <a:ea typeface="Apparatus SIL" panose="00000400000000000000" pitchFamily="2" charset="0"/>
              </a:rPr>
              <a:t>Should reflect exactly what the target language is stating. (Not what you think it should say.)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4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2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41525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6437" y="1955409"/>
            <a:ext cx="11437034" cy="4445391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en-GB" sz="5200" b="1" dirty="0" smtClean="0">
                <a:latin typeface="Andika New Basic" panose="02000000000000000000" pitchFamily="2" charset="0"/>
              </a:rPr>
              <a:t>CREATING A </a:t>
            </a:r>
            <a:r>
              <a:rPr lang="en-GB" sz="4800" b="1" dirty="0">
                <a:latin typeface="Andika New Basic" panose="02000000000000000000" pitchFamily="2" charset="0"/>
              </a:rPr>
              <a:t>BACK TRANSLATION PROJECT</a:t>
            </a:r>
            <a:endParaRPr lang="en-GB" sz="5200" b="1" dirty="0" smtClean="0">
              <a:latin typeface="Andika New Basic" panose="02000000000000000000" pitchFamily="2" charset="0"/>
            </a:endParaRPr>
          </a:p>
          <a:p>
            <a:pPr marL="0" indent="0" algn="ctr">
              <a:buNone/>
            </a:pPr>
            <a:endParaRPr lang="en-GB" sz="5400" b="1" dirty="0"/>
          </a:p>
        </p:txBody>
      </p:sp>
    </p:spTree>
    <p:extLst>
      <p:ext uri="{BB962C8B-B14F-4D97-AF65-F5344CB8AC3E}">
        <p14:creationId xmlns:p14="http://schemas.microsoft.com/office/powerpoint/2010/main" val="1040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3747</TotalTime>
  <Words>209</Words>
  <Application>Microsoft Office PowerPoint</Application>
  <PresentationFormat>Widescreen</PresentationFormat>
  <Paragraphs>57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Andika</vt:lpstr>
      <vt:lpstr>Andika New Basic</vt:lpstr>
      <vt:lpstr>Apparatus SIL</vt:lpstr>
      <vt:lpstr>Arial</vt:lpstr>
      <vt:lpstr>Calibri</vt:lpstr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</vt:vector>
  </TitlesOfParts>
  <Company>SIL Nigeria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Madaki</dc:creator>
  <cp:lastModifiedBy>Madaki James</cp:lastModifiedBy>
  <cp:revision>83</cp:revision>
  <dcterms:created xsi:type="dcterms:W3CDTF">2018-04-24T12:45:58Z</dcterms:created>
  <dcterms:modified xsi:type="dcterms:W3CDTF">2019-03-18T06:46:04Z</dcterms:modified>
</cp:coreProperties>
</file>