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8" r:id="rId10"/>
    <p:sldId id="270" r:id="rId11"/>
    <p:sldId id="271" r:id="rId12"/>
    <p:sldId id="272" r:id="rId13"/>
    <p:sldId id="269" r:id="rId14"/>
    <p:sldId id="274" r:id="rId15"/>
    <p:sldId id="275" r:id="rId16"/>
    <p:sldId id="277" r:id="rId17"/>
    <p:sldId id="279" r:id="rId18"/>
    <p:sldId id="280" r:id="rId19"/>
    <p:sldId id="281" r:id="rId20"/>
    <p:sldId id="282" r:id="rId21"/>
    <p:sldId id="285" r:id="rId22"/>
    <p:sldId id="284" r:id="rId23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92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solidFill>
                <a:srgbClr val="E6E6FF"/>
              </a:solidFill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solidFill>
                <a:srgbClr val="E6E6FF"/>
              </a:solidFill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solidFill>
                <a:srgbClr val="E6E6FF"/>
              </a:solidFill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DAB3E7E-BCD3-4F92-9B88-6CDBC0F5532F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n-GB" sz="1400" b="0" i="0" u="none" strike="noStrike" kern="1200">
              <a:ln>
                <a:noFill/>
              </a:ln>
              <a:solidFill>
                <a:srgbClr val="E6E6FF"/>
              </a:solidFill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GB" sz="1400" kern="1200">
                <a:solidFill>
                  <a:srgbClr val="B3B3B3"/>
                </a:solidFill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GB" sz="1400" kern="1200">
                <a:solidFill>
                  <a:srgbClr val="B3B3B3"/>
                </a:solidFill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GB" sz="1400" kern="1200">
                <a:solidFill>
                  <a:srgbClr val="B3B3B3"/>
                </a:solidFill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GB" sz="1400" kern="1200">
                <a:solidFill>
                  <a:srgbClr val="B3B3B3"/>
                </a:solidFill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fld id="{FE4AAC23-C6BD-4E5B-B52A-A05C31FD976E}" type="slidenum">
              <a:rPr/>
              <a:pPr lvl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GB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E0B08B-3EC9-44EE-8FFC-F28434EA57C9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D8655F-CAFE-49ED-9ADD-2EA7E94C1961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7478" y="923960"/>
            <a:ext cx="2037126" cy="56277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6099" y="923960"/>
            <a:ext cx="5943368" cy="5627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396923-4E23-44FF-A84A-F90B84401A2C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099" y="923960"/>
            <a:ext cx="8148505" cy="1091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96099" y="2015913"/>
            <a:ext cx="3990247" cy="45358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754357" y="2015913"/>
            <a:ext cx="3990247" cy="453580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96099" y="6887704"/>
            <a:ext cx="2436151" cy="50397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2250" y="6887704"/>
            <a:ext cx="3612224" cy="50397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4474" y="6887704"/>
            <a:ext cx="2100130" cy="503978"/>
          </a:xfrm>
        </p:spPr>
        <p:txBody>
          <a:bodyPr/>
          <a:lstStyle>
            <a:lvl1pPr>
              <a:defRPr/>
            </a:lvl1pPr>
          </a:lstStyle>
          <a:p>
            <a:pPr lvl="0"/>
            <a:fld id="{1FAF2130-3131-4A35-B28E-A241080B99C9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099" y="923960"/>
            <a:ext cx="8148505" cy="1091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96099" y="2015913"/>
            <a:ext cx="3990247" cy="45358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754357" y="2015913"/>
            <a:ext cx="3990247" cy="453580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96099" y="6887704"/>
            <a:ext cx="2436151" cy="50397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2250" y="6887704"/>
            <a:ext cx="3612224" cy="50397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4474" y="6887704"/>
            <a:ext cx="2100130" cy="503978"/>
          </a:xfrm>
        </p:spPr>
        <p:txBody>
          <a:bodyPr/>
          <a:lstStyle>
            <a:lvl1pPr>
              <a:defRPr/>
            </a:lvl1pPr>
          </a:lstStyle>
          <a:p>
            <a:pPr lvl="0"/>
            <a:fld id="{1FAF2130-3131-4A35-B28E-A241080B99C9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AF3E57-F016-4657-930B-1960CD9CD447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5611C2-5156-4847-95C4-4DD1C4912A7F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6099" y="2015913"/>
            <a:ext cx="3990247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4357" y="2015913"/>
            <a:ext cx="3990247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DFDA4-29DA-4F8C-A859-B8E97478695C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19AFC-C48D-40CE-BF5B-C17B102737A9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7E259F-3D15-4640-8569-020DE0347A1A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0CD56B-78A4-489C-8299-BEE1CC983EAC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D57A52-545F-4B2C-BF85-1FB0D1EBE411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4AE50-C245-455F-B529-0A162F81BD99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6099" y="923960"/>
            <a:ext cx="8148505" cy="109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96099" y="2015913"/>
            <a:ext cx="8148505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96099" y="6887704"/>
            <a:ext cx="2436151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 lvl="0"/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2250" y="6887704"/>
            <a:ext cx="3612224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 lvl="0"/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44474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 lvl="0"/>
            <a:fld id="{1FAF2130-3131-4A35-B28E-A241080B99C9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503972"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1007943"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511915"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2015886" algn="l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77979" indent="-377979" algn="l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+mn-ea"/>
        </a:defRPr>
      </a:lvl2pPr>
      <a:lvl3pPr marL="1259929" indent="-251986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</a:defRPr>
      </a:lvl3pPr>
      <a:lvl4pPr marL="1763900" indent="-251986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267872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771844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275815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779787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283758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1839912" y="274637"/>
            <a:ext cx="8240713" cy="68580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GB" sz="4400" dirty="0" smtClean="0"/>
              <a:t>Basics of Unicode</a:t>
            </a:r>
            <a:endParaRPr lang="en-GB" sz="4400" dirty="0"/>
          </a:p>
          <a:p>
            <a:pPr marL="0" lvl="0" indent="0" algn="ctr">
              <a:buNone/>
            </a:pPr>
            <a:r>
              <a:rPr lang="en-GB" sz="3200" dirty="0" smtClean="0"/>
              <a:t>(base upon a presentation by</a:t>
            </a:r>
          </a:p>
          <a:p>
            <a:pPr marL="0" lvl="0" indent="0" algn="ctr">
              <a:buNone/>
            </a:pPr>
            <a:r>
              <a:rPr lang="en-GB" sz="3200" dirty="0" smtClean="0"/>
              <a:t>NRSI</a:t>
            </a:r>
            <a:r>
              <a:rPr lang="en-GB" sz="3200" dirty="0"/>
              <a:t>, SIL </a:t>
            </a:r>
            <a:r>
              <a:rPr lang="en-GB" sz="3200" dirty="0" smtClean="0"/>
              <a:t>International)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274637"/>
            <a:ext cx="82407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>
                <a:solidFill>
                  <a:schemeClr val="tx1"/>
                </a:solidFill>
              </a:rPr>
              <a:t>Unicode Design Principles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2" y="1722437"/>
            <a:ext cx="824071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Logical Order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Store in reading order, not visual order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43200" y="3429000"/>
            <a:ext cx="6488112" cy="2514106"/>
            <a:chOff x="1503887" y="3235963"/>
            <a:chExt cx="6488112" cy="2514106"/>
          </a:xfrm>
        </p:grpSpPr>
        <p:sp>
          <p:nvSpPr>
            <p:cNvPr id="5" name="Freeform 4"/>
            <p:cNvSpPr/>
            <p:nvPr/>
          </p:nvSpPr>
          <p:spPr>
            <a:xfrm>
              <a:off x="1503887" y="3240000"/>
              <a:ext cx="731520" cy="9139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844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749"/>
                </a:spcBef>
                <a:spcAft>
                  <a:spcPts val="0"/>
                </a:spcAft>
                <a:buNone/>
                <a:tabLst/>
              </a:pPr>
              <a:r>
                <a:rPr lang="en-US" sz="2800" b="0" i="0" u="none" strike="noStrike" kern="1200" dirty="0">
                  <a:ln>
                    <a:noFill/>
                  </a:ln>
                  <a:solidFill>
                    <a:srgbClr val="C0000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P</a:t>
              </a:r>
            </a:p>
            <a:p>
              <a:pPr marL="0" marR="0" lvl="0" indent="0" algn="ctr" rtl="0" hangingPunct="1">
                <a:lnSpc>
                  <a:spcPct val="100000"/>
                </a:lnSpc>
                <a:spcBef>
                  <a:spcPts val="1123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0050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235407" y="3240000"/>
              <a:ext cx="731520" cy="9139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844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749"/>
                </a:spcBef>
                <a:spcAft>
                  <a:spcPts val="0"/>
                </a:spcAft>
                <a:buNone/>
                <a:tabLst/>
              </a:pPr>
              <a:r>
                <a:rPr lang="en-US" sz="2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e</a:t>
              </a:r>
            </a:p>
            <a:p>
              <a:pPr marL="0" marR="0" lvl="0" indent="0" algn="ctr" rtl="0" hangingPunct="1">
                <a:lnSpc>
                  <a:spcPct val="100000"/>
                </a:lnSpc>
                <a:spcBef>
                  <a:spcPts val="1123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0065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2967359" y="3240000"/>
              <a:ext cx="731520" cy="9139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844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749"/>
                </a:spcBef>
                <a:spcAft>
                  <a:spcPts val="0"/>
                </a:spcAft>
                <a:buNone/>
                <a:tabLst/>
              </a:pPr>
              <a:r>
                <a:rPr lang="en-US" sz="2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a</a:t>
              </a:r>
            </a:p>
            <a:p>
              <a:pPr marL="0" marR="0" lvl="0" indent="0" algn="ctr" rtl="0" hangingPunct="1">
                <a:lnSpc>
                  <a:spcPct val="100000"/>
                </a:lnSpc>
                <a:spcBef>
                  <a:spcPts val="1123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0061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1503887" y="4836162"/>
              <a:ext cx="731520" cy="91390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844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998"/>
                </a:spcBef>
                <a:spcAft>
                  <a:spcPts val="0"/>
                </a:spcAft>
                <a:buNone/>
                <a:tabLst/>
              </a:pPr>
              <a:r>
                <a:rPr lang="hi-IN" sz="2800" b="0" i="0" u="none" strike="noStrike" kern="1200" dirty="0">
                  <a:ln>
                    <a:noFill/>
                  </a:ln>
                  <a:solidFill>
                    <a:srgbClr val="C00000"/>
                  </a:solidFill>
                  <a:ea typeface="Times New Roman" pitchFamily="18"/>
                  <a:cs typeface="Times New Roman" pitchFamily="18"/>
                </a:rPr>
                <a:t>ש</a:t>
              </a:r>
            </a:p>
            <a:p>
              <a:pPr marL="0" marR="0" lvl="0" indent="0" algn="ctr" rtl="0" hangingPunct="1">
                <a:lnSpc>
                  <a:spcPct val="100000"/>
                </a:lnSpc>
                <a:spcBef>
                  <a:spcPts val="1123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05E9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235407" y="4836163"/>
              <a:ext cx="731520" cy="91390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844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998"/>
                </a:spcBef>
                <a:spcAft>
                  <a:spcPts val="0"/>
                </a:spcAft>
                <a:buNone/>
                <a:tabLst/>
              </a:pPr>
              <a:r>
                <a:rPr lang="hi-IN" sz="2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34" charset="0"/>
                  <a:ea typeface="Times New Roman" pitchFamily="18"/>
                  <a:cs typeface="Times New Roman" pitchFamily="18"/>
                </a:rPr>
                <a:t>ל</a:t>
              </a:r>
            </a:p>
            <a:p>
              <a:pPr marL="0" marR="0" lvl="0" indent="0" algn="ctr" rtl="0" hangingPunct="1">
                <a:lnSpc>
                  <a:spcPct val="100000"/>
                </a:lnSpc>
                <a:spcBef>
                  <a:spcPts val="1123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05DC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2966927" y="4836163"/>
              <a:ext cx="731520" cy="91390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844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998"/>
                </a:spcBef>
                <a:spcAft>
                  <a:spcPts val="0"/>
                </a:spcAft>
                <a:buNone/>
                <a:tabLst/>
              </a:pPr>
              <a:r>
                <a:rPr lang="hi-IN" sz="2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ea typeface="Times New Roman" pitchFamily="18"/>
                  <a:cs typeface="Times New Roman" pitchFamily="18"/>
                </a:rPr>
                <a:t>ם</a:t>
              </a:r>
            </a:p>
            <a:p>
              <a:pPr marL="0" marR="0" lvl="0" indent="0" algn="ctr" rtl="0" hangingPunct="1">
                <a:lnSpc>
                  <a:spcPct val="100000"/>
                </a:lnSpc>
                <a:spcBef>
                  <a:spcPts val="1123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05DD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698447" y="3240000"/>
              <a:ext cx="731520" cy="9139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844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749"/>
                </a:spcBef>
                <a:spcAft>
                  <a:spcPts val="0"/>
                </a:spcAft>
                <a:buNone/>
                <a:tabLst/>
              </a:pPr>
              <a:r>
                <a:rPr lang="en-US" sz="2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c</a:t>
              </a:r>
            </a:p>
            <a:p>
              <a:pPr marL="0" marR="0" lvl="0" indent="0" algn="ctr" rtl="0" hangingPunct="1">
                <a:lnSpc>
                  <a:spcPct val="100000"/>
                </a:lnSpc>
                <a:spcBef>
                  <a:spcPts val="1123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0063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429967" y="3235963"/>
              <a:ext cx="731520" cy="9139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2844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749"/>
                </a:spcBef>
                <a:spcAft>
                  <a:spcPts val="0"/>
                </a:spcAft>
                <a:buNone/>
                <a:tabLst/>
              </a:pPr>
              <a:r>
                <a:rPr lang="en-US" sz="2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e</a:t>
              </a:r>
            </a:p>
            <a:p>
              <a:pPr marL="0" marR="0" lvl="0" indent="0" algn="ctr" rtl="0" hangingPunct="1">
                <a:lnSpc>
                  <a:spcPct val="100000"/>
                </a:lnSpc>
                <a:spcBef>
                  <a:spcPts val="1123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0065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393599" y="3480120"/>
              <a:ext cx="1598400" cy="50744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1">
                <a:lnSpc>
                  <a:spcPct val="100000"/>
                </a:lnSpc>
                <a:spcBef>
                  <a:spcPts val="1749"/>
                </a:spcBef>
                <a:spcAft>
                  <a:spcPts val="0"/>
                </a:spcAft>
                <a:buNone/>
                <a:tabLst/>
              </a:pPr>
              <a:r>
                <a:rPr lang="en-US" sz="2800" b="0" i="0" u="none" strike="noStrike" kern="1200" dirty="0">
                  <a:ln>
                    <a:noFill/>
                  </a:ln>
                  <a:solidFill>
                    <a:srgbClr val="C0000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P</a:t>
              </a:r>
              <a:r>
                <a:rPr lang="en-US" sz="28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Droid Sans Fallback" pitchFamily="2"/>
                  <a:cs typeface="Lohit Hindi" pitchFamily="2"/>
                </a:rPr>
                <a:t>eace</a:t>
              </a: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5202000" y="3769200"/>
              <a:ext cx="1196640" cy="0"/>
            </a:xfrm>
            <a:prstGeom prst="line">
              <a:avLst/>
            </a:prstGeom>
            <a:noFill/>
            <a:ln w="28440">
              <a:solidFill>
                <a:srgbClr val="0070C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429600" y="5087520"/>
              <a:ext cx="1093320" cy="56637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70C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1">
                <a:lnSpc>
                  <a:spcPct val="100000"/>
                </a:lnSpc>
                <a:spcBef>
                  <a:spcPts val="1998"/>
                </a:spcBef>
                <a:spcAft>
                  <a:spcPts val="0"/>
                </a:spcAft>
                <a:buNone/>
                <a:tabLst/>
              </a:pPr>
              <a:r>
                <a:rPr lang="hi-IN" sz="3200" b="0" i="0" u="none" strike="noStrike" kern="1200" dirty="0">
                  <a:ln>
                    <a:noFill/>
                  </a:ln>
                  <a:solidFill>
                    <a:srgbClr val="C00000"/>
                  </a:solidFill>
                  <a:latin typeface="Arial" pitchFamily="18"/>
                  <a:ea typeface="Times New Roman" pitchFamily="18"/>
                  <a:cs typeface="Times New Roman" pitchFamily="18"/>
                </a:rPr>
                <a:t>ש</a:t>
              </a:r>
              <a:r>
                <a:rPr lang="hi-IN" sz="3200" b="0" i="0" u="none" strike="noStrike" kern="1200" dirty="0">
                  <a:ln>
                    <a:noFill/>
                  </a:ln>
                  <a:solidFill>
                    <a:srgbClr val="0070C0"/>
                  </a:solidFill>
                  <a:latin typeface="Arial" pitchFamily="18"/>
                  <a:ea typeface="Times New Roman" pitchFamily="18"/>
                  <a:cs typeface="Times New Roman" pitchFamily="18"/>
                </a:rPr>
                <a:t>לם</a:t>
              </a:r>
            </a:p>
          </p:txBody>
        </p:sp>
        <p:sp>
          <p:nvSpPr>
            <p:cNvPr id="16" name="Straight Connector 15"/>
            <p:cNvSpPr/>
            <p:nvPr/>
          </p:nvSpPr>
          <p:spPr>
            <a:xfrm>
              <a:off x="3687839" y="5411520"/>
              <a:ext cx="2718001" cy="0"/>
            </a:xfrm>
            <a:prstGeom prst="line">
              <a:avLst/>
            </a:prstGeom>
            <a:noFill/>
            <a:ln w="28440">
              <a:solidFill>
                <a:srgbClr val="0070C0"/>
              </a:solidFill>
              <a:prstDash val="solid"/>
              <a:miter/>
              <a:tailEnd type="arrow"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63712" y="274637"/>
            <a:ext cx="83169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Design Principles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63712" y="1798637"/>
            <a:ext cx="831691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Dynamic Composition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Base characters + combining marks</a:t>
            </a:r>
          </a:p>
          <a:p>
            <a:pPr lvl="2" rtl="0" hangingPunct="0">
              <a:buNone/>
            </a:pPr>
            <a:r>
              <a:rPr lang="en-CA" sz="2800" dirty="0">
                <a:solidFill>
                  <a:srgbClr val="0070C0"/>
                </a:solidFill>
              </a:rPr>
              <a:t>&lt; “a”, “</a:t>
            </a:r>
            <a:r>
              <a:rPr lang="zh-CN" altLang="en-US" sz="2800" dirty="0">
                <a:solidFill>
                  <a:srgbClr val="0070C0"/>
                </a:solidFill>
                <a:latin typeface="Arial Unicode MS" pitchFamily="34"/>
                <a:ea typeface="Arial Unicode MS" pitchFamily="34"/>
                <a:cs typeface="Arial Unicode MS" pitchFamily="34"/>
              </a:rPr>
              <a:t>◌̈</a:t>
            </a:r>
            <a:r>
              <a:rPr lang="en-CA" sz="2800" dirty="0">
                <a:solidFill>
                  <a:srgbClr val="0070C0"/>
                </a:solidFill>
              </a:rPr>
              <a:t>” &gt;	</a:t>
            </a:r>
            <a:r>
              <a:rPr lang="en-CA" sz="2800" dirty="0" smtClean="0">
                <a:solidFill>
                  <a:srgbClr val="0070C0"/>
                </a:solidFill>
                <a:latin typeface="Arial Unicode MS" pitchFamily="34"/>
                <a:ea typeface="Arial Unicode MS" pitchFamily="34"/>
                <a:cs typeface="Arial Unicode MS" pitchFamily="34"/>
              </a:rPr>
              <a:t>⇒</a:t>
            </a:r>
            <a:r>
              <a:rPr lang="en-CA" sz="2800" dirty="0" smtClean="0">
                <a:solidFill>
                  <a:srgbClr val="0070C0"/>
                </a:solidFill>
              </a:rPr>
              <a:t>  </a:t>
            </a:r>
            <a:r>
              <a:rPr lang="en-CA" sz="2800" dirty="0">
                <a:solidFill>
                  <a:srgbClr val="0070C0"/>
                </a:solidFill>
              </a:rPr>
              <a:t>“</a:t>
            </a:r>
            <a:r>
              <a:rPr lang="en-US" sz="2800" dirty="0">
                <a:solidFill>
                  <a:srgbClr val="0070C0"/>
                </a:solidFill>
              </a:rPr>
              <a:t>ä</a:t>
            </a:r>
            <a:r>
              <a:rPr lang="en-CA" sz="2800" dirty="0">
                <a:solidFill>
                  <a:srgbClr val="0070C0"/>
                </a:solidFill>
              </a:rPr>
              <a:t>”</a:t>
            </a:r>
          </a:p>
          <a:p>
            <a:pPr lvl="2" hangingPunct="0">
              <a:buNone/>
            </a:pPr>
            <a:r>
              <a:rPr lang="en-CA" sz="2800" dirty="0">
                <a:solidFill>
                  <a:srgbClr val="0070C0"/>
                </a:solidFill>
              </a:rPr>
              <a:t>&lt; </a:t>
            </a:r>
            <a:r>
              <a:rPr lang="en-CA" sz="2800" dirty="0" smtClean="0">
                <a:solidFill>
                  <a:srgbClr val="0070C0"/>
                </a:solidFill>
              </a:rPr>
              <a:t>“n”, “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◌̃</a:t>
            </a:r>
            <a:r>
              <a:rPr lang="en-CA" sz="2800" dirty="0" smtClean="0">
                <a:solidFill>
                  <a:srgbClr val="0070C0"/>
                </a:solidFill>
              </a:rPr>
              <a:t>” </a:t>
            </a:r>
            <a:r>
              <a:rPr lang="en-CA" sz="2800" dirty="0">
                <a:solidFill>
                  <a:srgbClr val="0070C0"/>
                </a:solidFill>
              </a:rPr>
              <a:t>&gt;	</a:t>
            </a:r>
            <a:r>
              <a:rPr lang="en-CA" sz="2800" dirty="0" smtClean="0">
                <a:solidFill>
                  <a:srgbClr val="0070C0"/>
                </a:solidFill>
                <a:latin typeface="Arial Unicode MS" pitchFamily="34"/>
                <a:ea typeface="Arial Unicode MS" pitchFamily="34"/>
                <a:cs typeface="Arial Unicode MS" pitchFamily="34"/>
              </a:rPr>
              <a:t>⇒</a:t>
            </a:r>
            <a:r>
              <a:rPr lang="en-CA" sz="2800" dirty="0" smtClean="0">
                <a:solidFill>
                  <a:srgbClr val="0070C0"/>
                </a:solidFill>
              </a:rPr>
              <a:t>  “</a:t>
            </a:r>
            <a:r>
              <a:rPr lang="en-US" sz="2800" dirty="0" smtClean="0">
                <a:solidFill>
                  <a:srgbClr val="0070C0"/>
                </a:solidFill>
              </a:rPr>
              <a:t>ñ</a:t>
            </a:r>
            <a:r>
              <a:rPr lang="en-CA" sz="2800" dirty="0" smtClean="0">
                <a:solidFill>
                  <a:srgbClr val="0070C0"/>
                </a:solidFill>
              </a:rPr>
              <a:t>”</a:t>
            </a:r>
            <a:endParaRPr lang="en-CA" sz="2800" dirty="0">
              <a:solidFill>
                <a:srgbClr val="0070C0"/>
              </a:solidFill>
            </a:endParaRPr>
          </a:p>
          <a:p>
            <a:pPr lvl="2" hangingPunct="0">
              <a:buNone/>
            </a:pPr>
            <a:r>
              <a:rPr lang="en-CA" sz="2800" dirty="0">
                <a:solidFill>
                  <a:srgbClr val="0070C0"/>
                </a:solidFill>
              </a:rPr>
              <a:t>&lt; </a:t>
            </a:r>
            <a:r>
              <a:rPr lang="en-CA" sz="2800" dirty="0" smtClean="0">
                <a:solidFill>
                  <a:srgbClr val="0070C0"/>
                </a:solidFill>
              </a:rPr>
              <a:t>“</a:t>
            </a:r>
            <a:r>
              <a:rPr lang="en-US" sz="2800" dirty="0" smtClean="0">
                <a:solidFill>
                  <a:srgbClr val="0070C0"/>
                </a:solidFill>
                <a:ea typeface="Arial Unicode MS" pitchFamily="34"/>
                <a:cs typeface="Arial Unicode MS" pitchFamily="34"/>
              </a:rPr>
              <a:t>c</a:t>
            </a:r>
            <a:r>
              <a:rPr lang="en-CA" sz="2800" dirty="0" smtClean="0">
                <a:solidFill>
                  <a:srgbClr val="0070C0"/>
                </a:solidFill>
              </a:rPr>
              <a:t>”, “</a:t>
            </a:r>
            <a:r>
              <a:rPr lang="en-US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◌̱</a:t>
            </a:r>
            <a:r>
              <a:rPr lang="en-CA" sz="2800" dirty="0" smtClean="0">
                <a:solidFill>
                  <a:srgbClr val="0070C0"/>
                </a:solidFill>
              </a:rPr>
              <a:t>” </a:t>
            </a:r>
            <a:r>
              <a:rPr lang="en-CA" sz="2800" dirty="0">
                <a:solidFill>
                  <a:srgbClr val="0070C0"/>
                </a:solidFill>
              </a:rPr>
              <a:t>&gt;	</a:t>
            </a:r>
            <a:r>
              <a:rPr lang="en-CA" sz="2800" dirty="0">
                <a:solidFill>
                  <a:srgbClr val="0070C0"/>
                </a:solidFill>
                <a:latin typeface="Arial Unicode MS" pitchFamily="34"/>
                <a:ea typeface="Arial Unicode MS" pitchFamily="34"/>
                <a:cs typeface="Arial Unicode MS" pitchFamily="34"/>
              </a:rPr>
              <a:t>⇒</a:t>
            </a:r>
            <a:r>
              <a:rPr lang="en-CA" sz="2800" dirty="0">
                <a:solidFill>
                  <a:srgbClr val="0070C0"/>
                </a:solidFill>
              </a:rPr>
              <a:t>  </a:t>
            </a:r>
            <a:r>
              <a:rPr lang="en-CA" sz="2800" dirty="0" smtClean="0">
                <a:solidFill>
                  <a:srgbClr val="0070C0"/>
                </a:solidFill>
              </a:rPr>
              <a:t>“c̱”</a:t>
            </a:r>
            <a:endParaRPr lang="en-CA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63712" y="274637"/>
            <a:ext cx="83169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Design Principles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2" y="1798637"/>
            <a:ext cx="824071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Multiple combining marks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any number of combining marks</a:t>
            </a:r>
          </a:p>
          <a:p>
            <a:pPr lvl="2" hangingPunct="0">
              <a:buNone/>
            </a:pP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&lt; “u”, “</a:t>
            </a:r>
            <a:r>
              <a:rPr lang="zh-CN" altLang="en-US" sz="2800" dirty="0" smtClean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◌̃”</a:t>
            </a:r>
            <a:r>
              <a:rPr lang="en-US" altLang="zh-CN" sz="2800" dirty="0" smtClean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, “◌̥”, “◌̛</a:t>
            </a: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 </a:t>
            </a: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 &gt;  </a:t>
            </a: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⇒ </a:t>
            </a: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 “</a:t>
            </a:r>
            <a:r>
              <a:rPr lang="vi-VN" sz="2800" dirty="0" smtClean="0">
                <a:solidFill>
                  <a:srgbClr val="0070C0"/>
                </a:solidFill>
                <a:latin typeface="Charis SIL" pitchFamily="2"/>
                <a:ea typeface="宋体" pitchFamily="2"/>
              </a:rPr>
              <a:t>ũ̥̕</a:t>
            </a: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</a:t>
            </a:r>
          </a:p>
          <a:p>
            <a:pPr lvl="1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each </a:t>
            </a:r>
            <a:r>
              <a:rPr lang="en-GB" dirty="0">
                <a:solidFill>
                  <a:schemeClr val="tx1"/>
                </a:solidFill>
              </a:rPr>
              <a:t>combining mark has its own relative order</a:t>
            </a:r>
          </a:p>
          <a:p>
            <a:pPr lvl="2" hangingPunct="0">
              <a:buNone/>
            </a:pP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&lt; “u”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, “◌̥”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, “</a:t>
            </a:r>
            <a:r>
              <a:rPr lang="zh-CN" altLang="en-US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◌̃”</a:t>
            </a:r>
            <a:r>
              <a:rPr lang="en-US" altLang="zh-CN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, “◌̛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 &gt; 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⇒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 </a:t>
            </a: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“</a:t>
            </a:r>
            <a:r>
              <a:rPr lang="vi-VN" sz="2800" dirty="0" smtClean="0">
                <a:solidFill>
                  <a:srgbClr val="0070C0"/>
                </a:solidFill>
                <a:latin typeface="Charis SIL" pitchFamily="2"/>
                <a:ea typeface="宋体" pitchFamily="2"/>
              </a:rPr>
              <a:t>ũ̥̕</a:t>
            </a: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</a:t>
            </a:r>
            <a:endParaRPr lang="en-CA" sz="2800" dirty="0">
              <a:solidFill>
                <a:srgbClr val="0070C0"/>
              </a:solidFill>
              <a:latin typeface="Charis SIL" pitchFamily="2"/>
              <a:ea typeface="Charis SIL" pitchFamily="2"/>
              <a:cs typeface="Charis SIL" pitchFamily="2"/>
            </a:endParaRPr>
          </a:p>
          <a:p>
            <a:pPr lvl="1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Usually </a:t>
            </a:r>
            <a:r>
              <a:rPr lang="en-GB" dirty="0">
                <a:solidFill>
                  <a:schemeClr val="tx1"/>
                </a:solidFill>
              </a:rPr>
              <a:t>stack </a:t>
            </a:r>
            <a:r>
              <a:rPr lang="en-GB" dirty="0" smtClean="0">
                <a:solidFill>
                  <a:schemeClr val="tx1"/>
                </a:solidFill>
              </a:rPr>
              <a:t>vertically outward </a:t>
            </a:r>
            <a:r>
              <a:rPr lang="en-GB" dirty="0">
                <a:solidFill>
                  <a:schemeClr val="tx1"/>
                </a:solidFill>
              </a:rPr>
              <a:t>from base character</a:t>
            </a:r>
          </a:p>
          <a:p>
            <a:pPr lvl="2" hangingPunct="0">
              <a:buNone/>
            </a:pP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&lt; “u”, “</a:t>
            </a:r>
            <a:r>
              <a:rPr lang="zh-CN" altLang="en-US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◌̥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”, “</a:t>
            </a:r>
            <a:r>
              <a:rPr lang="zh-CN" altLang="en-US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◌̯̯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”, “</a:t>
            </a:r>
            <a:r>
              <a:rPr lang="zh-CN" altLang="en-US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◌̈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”, “</a:t>
            </a:r>
            <a:r>
              <a:rPr lang="zh-CN" altLang="en-US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◌̃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 &gt; 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⇒  </a:t>
            </a: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“</a:t>
            </a:r>
            <a:r>
              <a:rPr lang="vi-VN" sz="2800" dirty="0" smtClean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ü̥̯̃</a:t>
            </a:r>
            <a:r>
              <a:rPr lang="en-US" sz="2800" dirty="0" smtClean="0">
                <a:solidFill>
                  <a:srgbClr val="0070C0"/>
                </a:solidFill>
                <a:latin typeface="Charis SIL" pitchFamily="2"/>
                <a:ea typeface="宋体" pitchFamily="2"/>
              </a:rPr>
              <a:t>”</a:t>
            </a:r>
            <a:endParaRPr lang="en-US" sz="2800" dirty="0">
              <a:solidFill>
                <a:srgbClr val="0070C0"/>
              </a:solidFill>
              <a:latin typeface="Charis SIL" pitchFamily="2"/>
              <a:ea typeface="宋体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274637"/>
            <a:ext cx="82407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Design Principles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916111" y="1798637"/>
            <a:ext cx="7467601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 smtClean="0">
                <a:solidFill>
                  <a:schemeClr val="tx1"/>
                </a:solidFill>
              </a:rPr>
              <a:t>Unicode has a dedicate area for Private Use called PUA</a:t>
            </a:r>
          </a:p>
          <a:p>
            <a:pPr lvl="0">
              <a:buNone/>
            </a:pPr>
            <a:r>
              <a:rPr lang="en-GB" dirty="0" smtClean="0">
                <a:solidFill>
                  <a:schemeClr val="tx1"/>
                </a:solidFill>
              </a:rPr>
              <a:t>Unicode </a:t>
            </a:r>
            <a:r>
              <a:rPr lang="en-GB" dirty="0">
                <a:solidFill>
                  <a:schemeClr val="tx1"/>
                </a:solidFill>
              </a:rPr>
              <a:t>is Extensible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But it takes forever to add anything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Use what is </a:t>
            </a:r>
            <a:r>
              <a:rPr lang="en-GB" dirty="0" smtClean="0">
                <a:solidFill>
                  <a:schemeClr val="tx1"/>
                </a:solidFill>
              </a:rPr>
              <a:t>there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3" y="274637"/>
            <a:ext cx="8001000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Normalization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3" y="1798637"/>
            <a:ext cx="8001000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Canonical Equivalence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Different ways of storing the same thing</a:t>
            </a:r>
            <a:r>
              <a:rPr lang="en-GB" dirty="0"/>
              <a:t>:</a:t>
            </a:r>
          </a:p>
          <a:p>
            <a:pPr lvl="2" rtl="0" hangingPunct="0">
              <a:buNone/>
            </a:pPr>
            <a:r>
              <a:rPr lang="en-GB" dirty="0">
                <a:solidFill>
                  <a:srgbClr val="0070C0"/>
                </a:solidFill>
                <a:latin typeface="Arial" pitchFamily="32"/>
                <a:cs typeface="Arial" pitchFamily="32"/>
              </a:rPr>
              <a:t>é = &lt; “é” &gt; = U+00E9</a:t>
            </a:r>
          </a:p>
          <a:p>
            <a:pPr lvl="2" rtl="0" hangingPunct="0">
              <a:buNone/>
            </a:pPr>
            <a:r>
              <a:rPr lang="en-GB" dirty="0">
                <a:solidFill>
                  <a:srgbClr val="0070C0"/>
                </a:solidFill>
                <a:latin typeface="Arial" pitchFamily="32"/>
                <a:cs typeface="Arial" pitchFamily="32"/>
              </a:rPr>
              <a:t>é = &lt; “e”, “</a:t>
            </a:r>
            <a:r>
              <a:rPr lang="zh-CN" altLang="en-US" dirty="0">
                <a:solidFill>
                  <a:srgbClr val="0070C0"/>
                </a:solidFill>
                <a:latin typeface="Charis SIL"/>
                <a:cs typeface="Charis SIL"/>
              </a:rPr>
              <a:t>◌́</a:t>
            </a:r>
            <a:r>
              <a:rPr lang="en-GB" dirty="0">
                <a:solidFill>
                  <a:srgbClr val="0070C0"/>
                </a:solidFill>
                <a:latin typeface="Arial" pitchFamily="32"/>
                <a:ea typeface="Charis SIL"/>
                <a:cs typeface="Charis SIL"/>
              </a:rPr>
              <a:t>” &gt; = U+0065 U+0301</a:t>
            </a:r>
          </a:p>
          <a:p>
            <a:pPr lvl="2" rtl="0" hangingPunct="0">
              <a:buNone/>
            </a:pPr>
            <a:r>
              <a:rPr lang="en-GB" dirty="0">
                <a:solidFill>
                  <a:srgbClr val="0070C0"/>
                </a:solidFill>
                <a:latin typeface="Arial" pitchFamily="32"/>
                <a:ea typeface="Charis SIL"/>
                <a:cs typeface="Charis SIL"/>
              </a:rPr>
              <a:t>U+00E9 </a:t>
            </a:r>
            <a:r>
              <a:rPr lang="en-GB" dirty="0">
                <a:solidFill>
                  <a:srgbClr val="0070C0"/>
                </a:solidFill>
                <a:latin typeface="Arial" pitchFamily="32"/>
                <a:cs typeface="Arial" pitchFamily="32"/>
              </a:rPr>
              <a:t>≡ U+0065 U+0301</a:t>
            </a:r>
          </a:p>
          <a:p>
            <a:pPr lvl="1" rtl="0" hangingPunc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lvl="1" rtl="0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To </a:t>
            </a:r>
            <a:r>
              <a:rPr lang="en-GB" dirty="0">
                <a:solidFill>
                  <a:schemeClr val="tx1"/>
                </a:solidFill>
              </a:rPr>
              <a:t>be treated as identical in all </a:t>
            </a:r>
            <a:r>
              <a:rPr lang="en-GB" dirty="0" smtClean="0">
                <a:solidFill>
                  <a:schemeClr val="tx1"/>
                </a:solidFill>
              </a:rPr>
              <a:t>respects</a:t>
            </a:r>
          </a:p>
          <a:p>
            <a:pPr lvl="1" rtl="0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Not all programs do this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63713" y="274637"/>
            <a:ext cx="8077200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Normalization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3" y="1722437"/>
            <a:ext cx="7391400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Normal Forms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NFC (Normal Form Composed)</a:t>
            </a:r>
          </a:p>
          <a:p>
            <a:pPr lvl="2" rtl="0" hangingPunct="0">
              <a:buNone/>
            </a:pPr>
            <a:r>
              <a:rPr lang="en-GB" dirty="0">
                <a:solidFill>
                  <a:srgbClr val="0070C0"/>
                </a:solidFill>
                <a:latin typeface="Arial" pitchFamily="32"/>
                <a:cs typeface="Arial" pitchFamily="32"/>
              </a:rPr>
              <a:t>é = &lt; “é” &gt; = U+00E9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Sequences reduced to minimal length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NFD (Normal Form Decomposed)</a:t>
            </a:r>
          </a:p>
          <a:p>
            <a:pPr lvl="2" rtl="0" hangingPunct="0">
              <a:buNone/>
            </a:pPr>
            <a:r>
              <a:rPr lang="en-GB" dirty="0">
                <a:solidFill>
                  <a:srgbClr val="0070C0"/>
                </a:solidFill>
                <a:latin typeface="Arial" pitchFamily="32"/>
                <a:cs typeface="Arial" pitchFamily="32"/>
              </a:rPr>
              <a:t>é = &lt; “e”, “</a:t>
            </a:r>
            <a:r>
              <a:rPr lang="zh-CN" altLang="en-US" dirty="0">
                <a:solidFill>
                  <a:srgbClr val="0070C0"/>
                </a:solidFill>
                <a:latin typeface="Charis SIL"/>
                <a:cs typeface="Charis SIL"/>
              </a:rPr>
              <a:t>◌́</a:t>
            </a:r>
            <a:r>
              <a:rPr lang="en-GB" dirty="0">
                <a:solidFill>
                  <a:srgbClr val="0070C0"/>
                </a:solidFill>
                <a:latin typeface="Arial" pitchFamily="32"/>
                <a:ea typeface="Charis SIL"/>
                <a:cs typeface="Charis SIL"/>
              </a:rPr>
              <a:t>” &gt; = U+0065 U+0301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Sequences expanded to maximal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274637"/>
            <a:ext cx="82407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Normalization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916112" y="1798637"/>
            <a:ext cx="7772401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Canonical Combining Order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Which order should non-interacting marks be stored?</a:t>
            </a:r>
          </a:p>
          <a:p>
            <a:pPr lvl="2" rtl="0" hangingPunct="0">
              <a:buNone/>
            </a:pP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&lt; “u”, “</a:t>
            </a:r>
            <a:r>
              <a:rPr lang="zh-CN" altLang="en-US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◌̃”</a:t>
            </a:r>
            <a:r>
              <a:rPr lang="en-US" altLang="zh-CN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, “◌̥”, “◌̛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 &gt; 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⇒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 “</a:t>
            </a:r>
            <a:r>
              <a:rPr lang="en-US" sz="2800" dirty="0">
                <a:solidFill>
                  <a:srgbClr val="0070C0"/>
                </a:solidFill>
                <a:latin typeface="Charis SIL" pitchFamily="2"/>
                <a:ea typeface="宋体" pitchFamily="2"/>
              </a:rPr>
              <a:t>ũ</a:t>
            </a:r>
            <a:r>
              <a:rPr lang="en-CA" sz="2800" dirty="0" smtClean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̥ ̛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</a:t>
            </a:r>
          </a:p>
          <a:p>
            <a:pPr lvl="2" rtl="0" hangingPunct="0">
              <a:buNone/>
            </a:pP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&lt; “u”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, “◌̥”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, “</a:t>
            </a:r>
            <a:r>
              <a:rPr lang="zh-CN" altLang="en-US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◌̃”</a:t>
            </a:r>
            <a:r>
              <a:rPr lang="en-US" altLang="zh-CN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, “◌̛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 &gt; 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⇒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 “</a:t>
            </a:r>
            <a:r>
              <a:rPr lang="en-US" sz="2800" dirty="0">
                <a:solidFill>
                  <a:srgbClr val="0070C0"/>
                </a:solidFill>
                <a:latin typeface="Charis SIL" pitchFamily="2"/>
                <a:ea typeface="宋体" pitchFamily="2"/>
              </a:rPr>
              <a:t>ũ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Arial Unicode MS" pitchFamily="34"/>
                <a:cs typeface="Arial Unicode MS" pitchFamily="34"/>
              </a:rPr>
              <a:t>̥ ̛ </a:t>
            </a:r>
            <a:r>
              <a:rPr lang="en-CA" sz="2800" dirty="0">
                <a:solidFill>
                  <a:srgbClr val="0070C0"/>
                </a:solidFill>
                <a:latin typeface="Charis SIL" pitchFamily="2"/>
                <a:ea typeface="Charis SIL" pitchFamily="2"/>
                <a:cs typeface="Charis SIL" pitchFamily="2"/>
              </a:rPr>
              <a:t>”</a:t>
            </a:r>
          </a:p>
          <a:p>
            <a:pPr lvl="1" rtl="0" hangingPunc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lvl="1" rtl="0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Important </a:t>
            </a:r>
            <a:r>
              <a:rPr lang="en-GB" dirty="0">
                <a:solidFill>
                  <a:schemeClr val="tx1"/>
                </a:solidFill>
              </a:rPr>
              <a:t>for comparison and sorting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274637"/>
            <a:ext cx="82407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Storage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3" y="1762124"/>
            <a:ext cx="7924800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n-GB" dirty="0">
                <a:solidFill>
                  <a:schemeClr val="tx1"/>
                </a:solidFill>
              </a:rPr>
              <a:t>Ways of storing Unicode </a:t>
            </a:r>
            <a:r>
              <a:rPr lang="en-GB" dirty="0" err="1">
                <a:solidFill>
                  <a:schemeClr val="tx1"/>
                </a:solidFill>
              </a:rPr>
              <a:t>codepoints</a:t>
            </a:r>
            <a:endParaRPr lang="en-GB" dirty="0">
              <a:solidFill>
                <a:schemeClr val="tx1"/>
              </a:solidFill>
            </a:endParaRPr>
          </a:p>
          <a:p>
            <a:pPr lvl="1" rtl="0" hangingPunct="0"/>
            <a:r>
              <a:rPr lang="en-GB" dirty="0">
                <a:solidFill>
                  <a:schemeClr val="tx1"/>
                </a:solidFill>
              </a:rPr>
              <a:t>UTF32</a:t>
            </a:r>
          </a:p>
          <a:p>
            <a:pPr lvl="2" rtl="0" hangingPunct="0"/>
            <a:r>
              <a:rPr lang="en-GB" dirty="0">
                <a:solidFill>
                  <a:schemeClr val="tx1"/>
                </a:solidFill>
              </a:rPr>
              <a:t>Single 32 bit number</a:t>
            </a:r>
          </a:p>
          <a:p>
            <a:pPr lvl="1" rtl="0" hangingPunct="0"/>
            <a:r>
              <a:rPr lang="en-GB" dirty="0">
                <a:solidFill>
                  <a:schemeClr val="tx1"/>
                </a:solidFill>
              </a:rPr>
              <a:t>UTF16</a:t>
            </a:r>
          </a:p>
          <a:p>
            <a:pPr lvl="2" rtl="0" hangingPunct="0"/>
            <a:r>
              <a:rPr lang="en-GB" dirty="0">
                <a:solidFill>
                  <a:schemeClr val="tx1"/>
                </a:solidFill>
              </a:rPr>
              <a:t>Single 16 bit number for BMP, pairs for higher values</a:t>
            </a:r>
          </a:p>
          <a:p>
            <a:pPr lvl="1" rtl="0" hangingPunct="0"/>
            <a:r>
              <a:rPr lang="en-GB" dirty="0">
                <a:solidFill>
                  <a:schemeClr val="tx1"/>
                </a:solidFill>
              </a:rPr>
              <a:t>UTF8</a:t>
            </a:r>
          </a:p>
          <a:p>
            <a:pPr lvl="2" rtl="0" hangingPunct="0"/>
            <a:r>
              <a:rPr lang="en-GB" dirty="0">
                <a:solidFill>
                  <a:schemeClr val="tx1"/>
                </a:solidFill>
              </a:rPr>
              <a:t>Use 'upper ASCII' (values 0x80 and above) sequences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3" y="274637"/>
            <a:ext cx="7924800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Storage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916113" y="1874837"/>
            <a:ext cx="7924800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BOM (Byte Order Mark)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U+FEFF: Zero Width Non-Breaking Space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U+FFFE: Undefined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Identifies Encoding Scheme:</a:t>
            </a:r>
          </a:p>
          <a:p>
            <a:pPr lvl="2" hangingPunct="0">
              <a:buNone/>
            </a:pPr>
            <a:r>
              <a:rPr lang="en-GB" dirty="0">
                <a:solidFill>
                  <a:schemeClr val="tx1"/>
                </a:solidFill>
              </a:rPr>
              <a:t>UTF8: 0xEF 0xBB </a:t>
            </a:r>
            <a:r>
              <a:rPr lang="en-GB" dirty="0" smtClean="0">
                <a:solidFill>
                  <a:schemeClr val="tx1"/>
                </a:solidFill>
              </a:rPr>
              <a:t>0xBF (</a:t>
            </a:r>
            <a:r>
              <a:rPr lang="en-US" dirty="0" smtClean="0">
                <a:solidFill>
                  <a:schemeClr val="tx1"/>
                </a:solidFill>
              </a:rPr>
              <a:t>"ï»¿" )</a:t>
            </a:r>
            <a:endParaRPr lang="en-GB" dirty="0">
              <a:solidFill>
                <a:schemeClr val="tx1"/>
              </a:solidFill>
            </a:endParaRP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UTF16BE: 0xFE 0xFF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UTF16LE: 0xFF 0xFE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UTF32BE: 0x00 </a:t>
            </a:r>
            <a:r>
              <a:rPr lang="en-GB" dirty="0" err="1">
                <a:solidFill>
                  <a:schemeClr val="tx1"/>
                </a:solidFill>
              </a:rPr>
              <a:t>0x00</a:t>
            </a:r>
            <a:r>
              <a:rPr lang="en-GB" dirty="0">
                <a:solidFill>
                  <a:schemeClr val="tx1"/>
                </a:solidFill>
              </a:rPr>
              <a:t> 0xFE 0xFF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UTF32LE 0xFF 0xFE 0x00 </a:t>
            </a:r>
            <a:r>
              <a:rPr lang="en-GB" dirty="0" err="1">
                <a:solidFill>
                  <a:schemeClr val="tx1"/>
                </a:solidFill>
              </a:rPr>
              <a:t>0x00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274637"/>
            <a:ext cx="82407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Storage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2" y="1646237"/>
            <a:ext cx="8001000" cy="56388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UTF8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Used for file storage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Plays well with old 8-bit applications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Bit structures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0000-007F: 0</a:t>
            </a:r>
            <a:r>
              <a:rPr lang="en-GB" dirty="0">
                <a:solidFill>
                  <a:srgbClr val="0070C0"/>
                </a:solidFill>
              </a:rPr>
              <a:t>xxx </a:t>
            </a:r>
            <a:r>
              <a:rPr lang="en-GB" dirty="0" err="1">
                <a:solidFill>
                  <a:srgbClr val="0070C0"/>
                </a:solidFill>
              </a:rPr>
              <a:t>xxxx</a:t>
            </a:r>
            <a:endParaRPr lang="en-GB" dirty="0">
              <a:solidFill>
                <a:srgbClr val="0070C0"/>
              </a:solidFill>
            </a:endParaRP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0080-07FF: 110</a:t>
            </a:r>
            <a:r>
              <a:rPr lang="en-GB" dirty="0">
                <a:solidFill>
                  <a:srgbClr val="0070C0"/>
                </a:solidFill>
              </a:rPr>
              <a:t>x </a:t>
            </a:r>
            <a:r>
              <a:rPr lang="en-GB" dirty="0" err="1">
                <a:solidFill>
                  <a:srgbClr val="0070C0"/>
                </a:solidFill>
              </a:rPr>
              <a:t>xxxx</a:t>
            </a:r>
            <a:r>
              <a:rPr lang="en-GB" dirty="0">
                <a:solidFill>
                  <a:schemeClr val="tx1"/>
                </a:solidFill>
              </a:rPr>
              <a:t>   10</a:t>
            </a:r>
            <a:r>
              <a:rPr lang="en-GB" dirty="0">
                <a:solidFill>
                  <a:srgbClr val="0070C0"/>
                </a:solidFill>
              </a:rPr>
              <a:t>xx </a:t>
            </a:r>
            <a:r>
              <a:rPr lang="en-GB" dirty="0" err="1">
                <a:solidFill>
                  <a:srgbClr val="0070C0"/>
                </a:solidFill>
              </a:rPr>
              <a:t>xxxx</a:t>
            </a:r>
            <a:endParaRPr lang="en-GB" dirty="0">
              <a:solidFill>
                <a:srgbClr val="0070C0"/>
              </a:solidFill>
            </a:endParaRP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0800-FFFF: 1110 </a:t>
            </a:r>
            <a:r>
              <a:rPr lang="en-GB" dirty="0" err="1">
                <a:solidFill>
                  <a:srgbClr val="0070C0"/>
                </a:solidFill>
              </a:rPr>
              <a:t>xxxx</a:t>
            </a:r>
            <a:r>
              <a:rPr lang="en-GB" dirty="0">
                <a:solidFill>
                  <a:schemeClr val="tx1"/>
                </a:solidFill>
              </a:rPr>
              <a:t>   10</a:t>
            </a:r>
            <a:r>
              <a:rPr lang="en-GB" dirty="0">
                <a:solidFill>
                  <a:srgbClr val="0070C0"/>
                </a:solidFill>
              </a:rPr>
              <a:t>xx </a:t>
            </a:r>
            <a:r>
              <a:rPr lang="en-GB" dirty="0" err="1">
                <a:solidFill>
                  <a:srgbClr val="0070C0"/>
                </a:solidFill>
              </a:rPr>
              <a:t>xxxx</a:t>
            </a:r>
            <a:r>
              <a:rPr lang="en-GB" dirty="0">
                <a:solidFill>
                  <a:schemeClr val="tx1"/>
                </a:solidFill>
              </a:rPr>
              <a:t>  10</a:t>
            </a:r>
            <a:r>
              <a:rPr lang="en-GB" dirty="0">
                <a:solidFill>
                  <a:srgbClr val="0070C0"/>
                </a:solidFill>
              </a:rPr>
              <a:t>xx </a:t>
            </a:r>
            <a:r>
              <a:rPr lang="en-GB" dirty="0" err="1">
                <a:solidFill>
                  <a:srgbClr val="0070C0"/>
                </a:solidFill>
              </a:rPr>
              <a:t>xxxx</a:t>
            </a:r>
            <a:endParaRPr lang="en-GB" dirty="0">
              <a:solidFill>
                <a:srgbClr val="0070C0"/>
              </a:solidFill>
            </a:endParaRP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10000-10FFFF: 1111 0</a:t>
            </a:r>
            <a:r>
              <a:rPr lang="en-GB" dirty="0">
                <a:solidFill>
                  <a:srgbClr val="0070C0"/>
                </a:solidFill>
              </a:rPr>
              <a:t>xxx</a:t>
            </a:r>
            <a:r>
              <a:rPr lang="en-GB" dirty="0">
                <a:solidFill>
                  <a:schemeClr val="tx1"/>
                </a:solidFill>
              </a:rPr>
              <a:t>  10</a:t>
            </a:r>
            <a:r>
              <a:rPr lang="en-GB" dirty="0">
                <a:solidFill>
                  <a:srgbClr val="0070C0"/>
                </a:solidFill>
              </a:rPr>
              <a:t>xx </a:t>
            </a:r>
            <a:r>
              <a:rPr lang="en-GB" dirty="0" err="1">
                <a:solidFill>
                  <a:srgbClr val="0070C0"/>
                </a:solidFill>
              </a:rPr>
              <a:t>xxxx</a:t>
            </a:r>
            <a:r>
              <a:rPr lang="en-GB" dirty="0">
                <a:solidFill>
                  <a:schemeClr val="tx1"/>
                </a:solidFill>
              </a:rPr>
              <a:t> 10</a:t>
            </a:r>
            <a:r>
              <a:rPr lang="en-GB" dirty="0">
                <a:solidFill>
                  <a:srgbClr val="0070C0"/>
                </a:solidFill>
              </a:rPr>
              <a:t>xx </a:t>
            </a:r>
            <a:r>
              <a:rPr lang="en-GB" dirty="0" err="1">
                <a:solidFill>
                  <a:srgbClr val="0070C0"/>
                </a:solidFill>
              </a:rPr>
              <a:t>xxxx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10xx </a:t>
            </a:r>
            <a:r>
              <a:rPr lang="en-GB" dirty="0" err="1">
                <a:solidFill>
                  <a:srgbClr val="0070C0"/>
                </a:solidFill>
              </a:rPr>
              <a:t>xxxx</a:t>
            </a:r>
            <a:endParaRPr lang="en-GB" dirty="0">
              <a:solidFill>
                <a:srgbClr val="0070C0"/>
              </a:solidFill>
            </a:endParaRPr>
          </a:p>
          <a:p>
            <a:pPr hangingPunct="0"/>
            <a:r>
              <a:rPr lang="en-GB" dirty="0" smtClean="0">
                <a:solidFill>
                  <a:schemeClr val="tx1"/>
                </a:solidFill>
              </a:rPr>
              <a:t>BOM </a:t>
            </a:r>
            <a:r>
              <a:rPr lang="en-GB" dirty="0">
                <a:solidFill>
                  <a:schemeClr val="tx1"/>
                </a:solidFill>
              </a:rPr>
              <a:t>is redundant, but some files still get it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913" y="731837"/>
            <a:ext cx="8001000" cy="1066800"/>
          </a:xfrm>
        </p:spPr>
        <p:txBody>
          <a:bodyPr/>
          <a:lstStyle/>
          <a:p>
            <a:pPr algn="ctr"/>
            <a:r>
              <a:rPr lang="en-US" sz="4400" dirty="0" smtClean="0"/>
              <a:t>By the Numbers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9911" y="2179637"/>
            <a:ext cx="8240713" cy="2590800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How is text stored in a computer?</a:t>
            </a:r>
          </a:p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As a sequence of numbers that represent characters</a:t>
            </a:r>
            <a:endParaRPr lang="en-US" sz="3200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6112" y="4999037"/>
            <a:ext cx="8001001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3" y="274637"/>
            <a:ext cx="8001000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Storage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3" y="1798637"/>
            <a:ext cx="7924800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UTF16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Used for pure </a:t>
            </a:r>
            <a:r>
              <a:rPr lang="en-GB" dirty="0" err="1">
                <a:solidFill>
                  <a:schemeClr val="tx1"/>
                </a:solidFill>
              </a:rPr>
              <a:t>unicode</a:t>
            </a:r>
            <a:r>
              <a:rPr lang="en-GB" dirty="0">
                <a:solidFill>
                  <a:schemeClr val="tx1"/>
                </a:solidFill>
              </a:rPr>
              <a:t> storage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Good average storage performance and speed</a:t>
            </a:r>
          </a:p>
          <a:p>
            <a:pPr lvl="1" rtl="0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Bit </a:t>
            </a:r>
            <a:r>
              <a:rPr lang="en-GB" dirty="0">
                <a:solidFill>
                  <a:schemeClr val="tx1"/>
                </a:solidFill>
              </a:rPr>
              <a:t>Structures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0000-FFFF: </a:t>
            </a:r>
            <a:r>
              <a:rPr lang="en-GB" dirty="0" err="1">
                <a:solidFill>
                  <a:schemeClr val="tx1"/>
                </a:solidFill>
              </a:rPr>
              <a:t>xxxxxxxx</a:t>
            </a:r>
            <a:r>
              <a:rPr lang="en-GB" dirty="0">
                <a:solidFill>
                  <a:schemeClr val="tx1"/>
                </a:solidFill>
              </a:rPr>
              <a:t>  </a:t>
            </a:r>
            <a:r>
              <a:rPr lang="en-GB" dirty="0" err="1">
                <a:solidFill>
                  <a:schemeClr val="tx1"/>
                </a:solidFill>
              </a:rPr>
              <a:t>xxxxxxxx</a:t>
            </a:r>
            <a:endParaRPr lang="en-GB" dirty="0">
              <a:solidFill>
                <a:schemeClr val="tx1"/>
              </a:solidFill>
            </a:endParaRP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10000-10FFFF: 110110xx  </a:t>
            </a:r>
            <a:r>
              <a:rPr lang="en-GB" dirty="0" err="1">
                <a:solidFill>
                  <a:schemeClr val="tx1"/>
                </a:solidFill>
              </a:rPr>
              <a:t>xxxxxxxx</a:t>
            </a:r>
            <a:r>
              <a:rPr lang="en-GB" dirty="0">
                <a:solidFill>
                  <a:schemeClr val="tx1"/>
                </a:solidFill>
              </a:rPr>
              <a:t> 110111xx  </a:t>
            </a:r>
            <a:r>
              <a:rPr lang="en-GB" dirty="0" err="1">
                <a:solidFill>
                  <a:schemeClr val="tx1"/>
                </a:solidFill>
              </a:rPr>
              <a:t>xxxxxxxx</a:t>
            </a:r>
            <a:endParaRPr lang="en-GB" dirty="0">
              <a:solidFill>
                <a:schemeClr val="tx1"/>
              </a:solidFill>
            </a:endParaRPr>
          </a:p>
          <a:p>
            <a:pPr lvl="3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Where </a:t>
            </a:r>
            <a:r>
              <a:rPr lang="en-GB" dirty="0" err="1">
                <a:solidFill>
                  <a:schemeClr val="tx1"/>
                </a:solidFill>
              </a:rPr>
              <a:t>xxxxx</a:t>
            </a:r>
            <a:r>
              <a:rPr lang="en-GB" dirty="0">
                <a:solidFill>
                  <a:schemeClr val="tx1"/>
                </a:solidFill>
              </a:rPr>
              <a:t> is USV – </a:t>
            </a:r>
            <a:r>
              <a:rPr lang="en-GB" dirty="0" smtClean="0">
                <a:solidFill>
                  <a:schemeClr val="tx1"/>
                </a:solidFill>
              </a:rPr>
              <a:t>0x10000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3" y="274637"/>
            <a:ext cx="8001000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4400" dirty="0"/>
              <a:t>Unicode Storage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3" y="1798637"/>
            <a:ext cx="7924800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 smtClean="0">
                <a:solidFill>
                  <a:schemeClr val="tx1"/>
                </a:solidFill>
              </a:rPr>
              <a:t>UTF16</a:t>
            </a:r>
          </a:p>
          <a:p>
            <a:pPr lvl="1">
              <a:buNone/>
            </a:pPr>
            <a:r>
              <a:rPr lang="en-GB" dirty="0" smtClean="0">
                <a:solidFill>
                  <a:schemeClr val="tx1"/>
                </a:solidFill>
              </a:rPr>
              <a:t>UTF16BE</a:t>
            </a:r>
            <a:endParaRPr lang="en-GB" dirty="0">
              <a:solidFill>
                <a:schemeClr val="tx1"/>
              </a:solidFill>
            </a:endParaRPr>
          </a:p>
          <a:p>
            <a:pPr lvl="2" hangingPunct="0">
              <a:buNone/>
            </a:pPr>
            <a:r>
              <a:rPr lang="en-GB" dirty="0">
                <a:solidFill>
                  <a:schemeClr val="tx1"/>
                </a:solidFill>
              </a:rPr>
              <a:t>Store most significant byte first</a:t>
            </a:r>
          </a:p>
          <a:p>
            <a:pPr lvl="1" hangingPunct="0">
              <a:buNone/>
            </a:pPr>
            <a:r>
              <a:rPr lang="en-GB" dirty="0">
                <a:solidFill>
                  <a:schemeClr val="tx1"/>
                </a:solidFill>
              </a:rPr>
              <a:t>UTF16LE</a:t>
            </a:r>
          </a:p>
          <a:p>
            <a:pPr lvl="2" hangingPunct="0">
              <a:buNone/>
            </a:pPr>
            <a:r>
              <a:rPr lang="en-GB" dirty="0">
                <a:solidFill>
                  <a:schemeClr val="tx1"/>
                </a:solidFill>
              </a:rPr>
              <a:t>Store least significant byte first</a:t>
            </a:r>
          </a:p>
          <a:p>
            <a:pPr lvl="2" hangingPunct="0">
              <a:buNone/>
            </a:pPr>
            <a:r>
              <a:rPr lang="en-GB" dirty="0">
                <a:solidFill>
                  <a:schemeClr val="tx1"/>
                </a:solidFill>
              </a:rPr>
              <a:t>Use BOM to resolve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3" y="350837"/>
            <a:ext cx="7696200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4400" dirty="0"/>
              <a:t>Questions?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372719" y="523079"/>
            <a:ext cx="2915279" cy="4582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2736000" y="2341080"/>
            <a:ext cx="4826520" cy="4138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350837"/>
            <a:ext cx="7631112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Encoding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2" y="1951037"/>
            <a:ext cx="824071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The Heart of Data Processing: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449512" y="3017837"/>
            <a:ext cx="7129440" cy="268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274637"/>
            <a:ext cx="82407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3" y="1798637"/>
            <a:ext cx="7924800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Universally agreed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Every character has its own number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100,000+ already defined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Space for 1,100,000+</a:t>
            </a:r>
          </a:p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Everyone is using it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Windows, Mac, Linux, etc.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All fonts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All current applications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350837"/>
            <a:ext cx="82407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Character Set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2" y="2103437"/>
            <a:ext cx="8240713" cy="44196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Unicode </a:t>
            </a:r>
            <a:r>
              <a:rPr lang="en-GB" dirty="0" err="1">
                <a:solidFill>
                  <a:schemeClr val="tx1"/>
                </a:solidFill>
              </a:rPr>
              <a:t>codespace</a:t>
            </a:r>
            <a:endParaRPr lang="en-GB" dirty="0">
              <a:solidFill>
                <a:schemeClr val="tx1"/>
              </a:solidFill>
            </a:endParaRP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U+0000 .. U+10FFFF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17 planes of 64K (0x10000) characters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Plane 0: BMP (Basic Multilingual Plane)</a:t>
            </a:r>
          </a:p>
          <a:p>
            <a:pPr lvl="2" rtl="0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Includes </a:t>
            </a:r>
            <a:r>
              <a:rPr lang="en-GB" dirty="0" err="1" smtClean="0">
                <a:solidFill>
                  <a:schemeClr val="tx1"/>
                </a:solidFill>
              </a:rPr>
              <a:t>latin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ethiopic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arabic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hebrew</a:t>
            </a:r>
            <a:r>
              <a:rPr lang="en-GB" dirty="0" smtClean="0">
                <a:solidFill>
                  <a:schemeClr val="tx1"/>
                </a:solidFill>
              </a:rPr>
              <a:t> &amp; </a:t>
            </a:r>
            <a:r>
              <a:rPr lang="en-GB" dirty="0" err="1" smtClean="0">
                <a:solidFill>
                  <a:schemeClr val="tx1"/>
                </a:solidFill>
              </a:rPr>
              <a:t>greek</a:t>
            </a:r>
            <a:endParaRPr lang="en-GB" dirty="0">
              <a:solidFill>
                <a:schemeClr val="tx1"/>
              </a:solidFill>
            </a:endParaRPr>
          </a:p>
          <a:p>
            <a:pPr lvl="1" rtl="0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Other planes not used in Africa</a:t>
            </a:r>
          </a:p>
          <a:p>
            <a:pPr lvl="1" rtl="0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U+0000 ... </a:t>
            </a:r>
            <a:r>
              <a:rPr lang="en-GB" dirty="0" smtClean="0">
                <a:solidFill>
                  <a:schemeClr val="tx1"/>
                </a:solidFill>
              </a:rPr>
              <a:t>U+FFFF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834013"/>
            <a:ext cx="8240713" cy="778887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Unicode: BMP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68513" y="1951037"/>
            <a:ext cx="7772400" cy="3682438"/>
            <a:chOff x="545760" y="1916639"/>
            <a:chExt cx="8818559" cy="3682438"/>
          </a:xfrm>
        </p:grpSpPr>
        <p:grpSp>
          <p:nvGrpSpPr>
            <p:cNvPr id="4" name="Group 3"/>
            <p:cNvGrpSpPr/>
            <p:nvPr/>
          </p:nvGrpSpPr>
          <p:grpSpPr>
            <a:xfrm>
              <a:off x="1007640" y="1916639"/>
              <a:ext cx="7930800" cy="618481"/>
              <a:chOff x="1007640" y="1916639"/>
              <a:chExt cx="7930800" cy="618481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1007640" y="2068560"/>
                <a:ext cx="770039" cy="466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spAutoFit/>
              </a:bodyPr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1777680" y="2068560"/>
                <a:ext cx="461879" cy="466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CC00"/>
              </a:solidFill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spAutoFit/>
              </a:bodyPr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239560" y="2068560"/>
                <a:ext cx="153720" cy="466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66FF"/>
              </a:solidFill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spAutoFit/>
              </a:bodyPr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3640" y="2068560"/>
                <a:ext cx="3849839" cy="466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003399"/>
              </a:solidFill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spAutoFit/>
              </a:bodyPr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243480" y="2068560"/>
                <a:ext cx="230760" cy="466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E5E5FF"/>
              </a:solidFill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spAutoFit/>
              </a:bodyPr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474239" y="2068560"/>
                <a:ext cx="1308960" cy="466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A886E0"/>
              </a:solidFill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spAutoFit/>
              </a:bodyPr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7783560" y="2068560"/>
                <a:ext cx="230760" cy="466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000514"/>
              </a:solidFill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spAutoFit/>
              </a:bodyPr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8014679" y="2068560"/>
                <a:ext cx="615600" cy="466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7FF00"/>
              </a:solidFill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spAutoFit/>
              </a:bodyPr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8630640" y="2068560"/>
                <a:ext cx="307800" cy="466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CC00"/>
              </a:solidFill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spAutoFit/>
              </a:bodyPr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4" name="Straight Connector 13"/>
              <p:cNvSpPr/>
              <p:nvPr/>
            </p:nvSpPr>
            <p:spPr>
              <a:xfrm flipV="1">
                <a:off x="100764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5" name="Straight Connector 14"/>
              <p:cNvSpPr/>
              <p:nvPr/>
            </p:nvSpPr>
            <p:spPr>
              <a:xfrm flipV="1">
                <a:off x="139248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6" name="Straight Connector 15"/>
              <p:cNvSpPr/>
              <p:nvPr/>
            </p:nvSpPr>
            <p:spPr>
              <a:xfrm flipV="1">
                <a:off x="177768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7" name="Straight Connector 16"/>
              <p:cNvSpPr/>
              <p:nvPr/>
            </p:nvSpPr>
            <p:spPr>
              <a:xfrm flipV="1">
                <a:off x="223956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8" name="Straight Connector 17"/>
              <p:cNvSpPr/>
              <p:nvPr/>
            </p:nvSpPr>
            <p:spPr>
              <a:xfrm flipV="1">
                <a:off x="3856679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19" name="Straight Connector 18"/>
              <p:cNvSpPr/>
              <p:nvPr/>
            </p:nvSpPr>
            <p:spPr>
              <a:xfrm flipV="1">
                <a:off x="277848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0" name="Straight Connector 19"/>
              <p:cNvSpPr/>
              <p:nvPr/>
            </p:nvSpPr>
            <p:spPr>
              <a:xfrm flipV="1">
                <a:off x="324036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1" name="Straight Connector 20"/>
              <p:cNvSpPr/>
              <p:nvPr/>
            </p:nvSpPr>
            <p:spPr>
              <a:xfrm flipV="1">
                <a:off x="439524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2" name="Straight Connector 21"/>
              <p:cNvSpPr/>
              <p:nvPr/>
            </p:nvSpPr>
            <p:spPr>
              <a:xfrm flipV="1">
                <a:off x="501156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3" name="Straight Connector 22"/>
              <p:cNvSpPr/>
              <p:nvPr/>
            </p:nvSpPr>
            <p:spPr>
              <a:xfrm flipV="1">
                <a:off x="562752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 flipV="1">
                <a:off x="624348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5" name="Straight Connector 24"/>
              <p:cNvSpPr/>
              <p:nvPr/>
            </p:nvSpPr>
            <p:spPr>
              <a:xfrm flipV="1">
                <a:off x="670536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 flipV="1">
                <a:off x="8014679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7" name="Straight Connector 26"/>
              <p:cNvSpPr/>
              <p:nvPr/>
            </p:nvSpPr>
            <p:spPr>
              <a:xfrm flipV="1">
                <a:off x="847656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8" name="Straight Connector 27"/>
              <p:cNvSpPr/>
              <p:nvPr/>
            </p:nvSpPr>
            <p:spPr>
              <a:xfrm flipV="1">
                <a:off x="716724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  <p:sp>
            <p:nvSpPr>
              <p:cNvPr id="29" name="Straight Connector 28"/>
              <p:cNvSpPr/>
              <p:nvPr/>
            </p:nvSpPr>
            <p:spPr>
              <a:xfrm flipV="1">
                <a:off x="7552440" y="1916639"/>
                <a:ext cx="0" cy="151921"/>
              </a:xfrm>
              <a:prstGeom prst="line">
                <a:avLst/>
              </a:prstGeom>
              <a:noFill/>
              <a:ln w="9360">
                <a:solidFill>
                  <a:srgbClr val="E5E5FF"/>
                </a:solidFill>
                <a:prstDash val="solid"/>
                <a:miter/>
              </a:ln>
            </p:spPr>
            <p:txBody>
              <a:bodyPr vert="horz" wrap="none" lIns="90000" tIns="46800" rIns="90000" bIns="46800" anchor="t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GB" sz="1800" b="0" i="0" u="none" strike="noStrike" kern="1200">
                  <a:ln>
                    <a:noFill/>
                  </a:ln>
                  <a:solidFill>
                    <a:srgbClr val="E6E6FF"/>
                  </a:solidFill>
                  <a:latin typeface="Arial" pitchFamily="18"/>
                  <a:ea typeface="Droid Sans Fallback" pitchFamily="2"/>
                  <a:cs typeface="Lohit Hindi" pitchFamily="2"/>
                </a:endParaRPr>
              </a:p>
            </p:txBody>
          </p:sp>
        </p:grpSp>
        <p:sp>
          <p:nvSpPr>
            <p:cNvPr id="30" name="Straight Connector 29"/>
            <p:cNvSpPr/>
            <p:nvPr/>
          </p:nvSpPr>
          <p:spPr>
            <a:xfrm flipH="1">
              <a:off x="1085400" y="2526120"/>
              <a:ext cx="308159" cy="609120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45760" y="3059279"/>
              <a:ext cx="1412640" cy="7314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1">
                <a:lnSpc>
                  <a:spcPct val="80000"/>
                </a:lnSpc>
                <a:spcBef>
                  <a:spcPts val="1500"/>
                </a:spcBef>
                <a:spcAft>
                  <a:spcPts val="0"/>
                </a:spcAft>
                <a:buNone/>
                <a:tabLst/>
              </a:pPr>
              <a:r>
                <a:rPr lang="en-US" sz="2400" b="0" i="0" u="none" strike="noStrike" kern="1200" dirty="0">
                  <a:ln>
                    <a:noFill/>
                  </a:ln>
                  <a:latin typeface="+mj-lt"/>
                  <a:ea typeface="Droid Sans Fallback" pitchFamily="2"/>
                  <a:cs typeface="Lohit Hindi" pitchFamily="2"/>
                </a:rPr>
                <a:t>General</a:t>
              </a:r>
            </a:p>
            <a:p>
              <a:pPr marL="0" marR="0" lvl="0" indent="0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400" b="0" i="0" u="none" strike="noStrike" kern="1200" dirty="0">
                  <a:ln>
                    <a:noFill/>
                  </a:ln>
                  <a:latin typeface="+mj-lt"/>
                  <a:ea typeface="Droid Sans Fallback" pitchFamily="2"/>
                  <a:cs typeface="Lohit Hindi" pitchFamily="2"/>
                </a:rPr>
                <a:t>Scripts</a:t>
              </a:r>
            </a:p>
          </p:txBody>
        </p:sp>
        <p:sp>
          <p:nvSpPr>
            <p:cNvPr id="32" name="Straight Connector 31"/>
            <p:cNvSpPr/>
            <p:nvPr/>
          </p:nvSpPr>
          <p:spPr>
            <a:xfrm flipH="1">
              <a:off x="1855439" y="2526120"/>
              <a:ext cx="154081" cy="1447199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1039320" y="3897720"/>
              <a:ext cx="1438199" cy="44839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  <a:tabLst/>
              </a:pPr>
              <a:r>
                <a:rPr lang="en-US" sz="2400" b="0" i="0" u="none" strike="noStrike" kern="1200" dirty="0">
                  <a:ln>
                    <a:noFill/>
                  </a:ln>
                  <a:ea typeface="Droid Sans Fallback" pitchFamily="2"/>
                  <a:cs typeface="Lohit Hindi" pitchFamily="2"/>
                </a:rPr>
                <a:t>Symbols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1998360" y="4631040"/>
              <a:ext cx="1539720" cy="80227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  <a:tabLst/>
              </a:pPr>
              <a:r>
                <a:rPr lang="en-US" sz="2400" b="0" i="0" u="none" strike="noStrike" kern="1200" dirty="0">
                  <a:ln>
                    <a:noFill/>
                  </a:ln>
                  <a:ea typeface="Droid Sans Fallback" pitchFamily="2"/>
                  <a:cs typeface="Lohit Hindi" pitchFamily="2"/>
                </a:rPr>
                <a:t>CJK Misc.</a:t>
              </a:r>
            </a:p>
          </p:txBody>
        </p:sp>
        <p:sp>
          <p:nvSpPr>
            <p:cNvPr id="35" name="Straight Connector 34"/>
            <p:cNvSpPr/>
            <p:nvPr/>
          </p:nvSpPr>
          <p:spPr>
            <a:xfrm>
              <a:off x="2317320" y="2526120"/>
              <a:ext cx="308160" cy="2133000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2779200" y="2830680"/>
              <a:ext cx="2463840" cy="80227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  <a:tabLst/>
              </a:pPr>
              <a:r>
                <a:rPr lang="en-US" sz="2400" b="0" i="0" u="none" strike="noStrike" kern="1200" dirty="0">
                  <a:ln>
                    <a:noFill/>
                  </a:ln>
                  <a:latin typeface="+mj-lt"/>
                  <a:ea typeface="Droid Sans Fallback" pitchFamily="2"/>
                  <a:cs typeface="Lohit Hindi" pitchFamily="2"/>
                </a:rPr>
                <a:t>CJKV Ideographs</a:t>
              </a:r>
            </a:p>
          </p:txBody>
        </p:sp>
        <p:sp>
          <p:nvSpPr>
            <p:cNvPr id="37" name="Straight Connector 36"/>
            <p:cNvSpPr/>
            <p:nvPr/>
          </p:nvSpPr>
          <p:spPr>
            <a:xfrm flipH="1">
              <a:off x="3933360" y="2526120"/>
              <a:ext cx="308160" cy="304199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503320" y="3135599"/>
              <a:ext cx="538201" cy="44839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  <a:tabLst/>
              </a:pPr>
              <a:r>
                <a:rPr lang="en-US" sz="2400" b="0" i="0" u="none" strike="noStrike" kern="1200" dirty="0">
                  <a:ln>
                    <a:noFill/>
                  </a:ln>
                  <a:latin typeface="+mj-lt"/>
                  <a:ea typeface="Droid Sans Fallback" pitchFamily="2"/>
                  <a:cs typeface="Lohit Hindi" pitchFamily="2"/>
                </a:rPr>
                <a:t>Yi</a:t>
              </a:r>
            </a:p>
          </p:txBody>
        </p:sp>
        <p:sp>
          <p:nvSpPr>
            <p:cNvPr id="39" name="Straight Connector 38"/>
            <p:cNvSpPr/>
            <p:nvPr/>
          </p:nvSpPr>
          <p:spPr>
            <a:xfrm flipH="1">
              <a:off x="5892479" y="2526120"/>
              <a:ext cx="428401" cy="609120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58920" y="3745080"/>
              <a:ext cx="1254240" cy="44839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  <a:tabLst/>
              </a:pPr>
              <a:r>
                <a:rPr lang="en-US" sz="2400" b="0" i="0" u="none" strike="noStrike" kern="1200" dirty="0">
                  <a:ln>
                    <a:noFill/>
                  </a:ln>
                  <a:latin typeface="+mj-lt"/>
                  <a:ea typeface="Droid Sans Fallback" pitchFamily="2"/>
                  <a:cs typeface="Lohit Hindi" pitchFamily="2"/>
                </a:rPr>
                <a:t>Hangul</a:t>
              </a:r>
            </a:p>
          </p:txBody>
        </p:sp>
        <p:sp>
          <p:nvSpPr>
            <p:cNvPr id="41" name="Straight Connector 40"/>
            <p:cNvSpPr/>
            <p:nvPr/>
          </p:nvSpPr>
          <p:spPr>
            <a:xfrm flipH="1">
              <a:off x="6396839" y="2526120"/>
              <a:ext cx="615960" cy="1218600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98800" y="4537440"/>
              <a:ext cx="2386079" cy="106163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0" rIns="0" bIns="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  <a:tabLst/>
              </a:pPr>
              <a:r>
                <a:rPr lang="en-US" sz="2400" b="0" u="none" strike="noStrike" kern="1200" dirty="0" err="1">
                  <a:ln>
                    <a:noFill/>
                  </a:ln>
                  <a:ea typeface="Droid Sans Fallback" pitchFamily="2"/>
                  <a:cs typeface="Lohit Hindi" pitchFamily="2"/>
                </a:rPr>
                <a:t>res’d</a:t>
              </a:r>
              <a:r>
                <a:rPr lang="en-US" sz="2400" b="0" u="none" strike="noStrike" kern="1200" dirty="0">
                  <a:ln>
                    <a:noFill/>
                  </a:ln>
                  <a:ea typeface="Droid Sans Fallback" pitchFamily="2"/>
                  <a:cs typeface="Lohit Hindi" pitchFamily="2"/>
                </a:rPr>
                <a:t> for surrogate code values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7589519" y="3451679"/>
              <a:ext cx="847799" cy="44839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  <a:tabLst/>
              </a:pPr>
              <a:r>
                <a:rPr lang="en-US" sz="2400" b="0" i="0" u="none" strike="noStrike" kern="1200" dirty="0">
                  <a:ln>
                    <a:noFill/>
                  </a:ln>
                  <a:ea typeface="Droid Sans Fallback" pitchFamily="2"/>
                  <a:cs typeface="Lohit Hindi" pitchFamily="2"/>
                </a:rPr>
                <a:t>PUA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7340040" y="3967559"/>
              <a:ext cx="2024279" cy="44839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46800" rIns="0" bIns="4680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1">
                <a:lnSpc>
                  <a:spcPct val="100000"/>
                </a:lnSpc>
                <a:spcBef>
                  <a:spcPts val="1500"/>
                </a:spcBef>
                <a:spcAft>
                  <a:spcPts val="0"/>
                </a:spcAft>
                <a:buNone/>
                <a:tabLst/>
              </a:pPr>
              <a:r>
                <a:rPr lang="en-US" sz="2400" b="0" i="0" u="none" strike="noStrike" kern="1200" dirty="0">
                  <a:ln>
                    <a:noFill/>
                  </a:ln>
                  <a:ea typeface="Droid Sans Fallback" pitchFamily="2"/>
                  <a:cs typeface="Lohit Hindi" pitchFamily="2"/>
                </a:rPr>
                <a:t>Compatibility</a:t>
              </a:r>
            </a:p>
          </p:txBody>
        </p:sp>
        <p:sp>
          <p:nvSpPr>
            <p:cNvPr id="45" name="Straight Connector 44"/>
            <p:cNvSpPr/>
            <p:nvPr/>
          </p:nvSpPr>
          <p:spPr>
            <a:xfrm flipH="1">
              <a:off x="7006319" y="2526120"/>
              <a:ext cx="854281" cy="1995120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46" name="Straight Connector 45"/>
            <p:cNvSpPr/>
            <p:nvPr/>
          </p:nvSpPr>
          <p:spPr>
            <a:xfrm flipH="1">
              <a:off x="8031960" y="2526120"/>
              <a:ext cx="290520" cy="923400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47" name="Straight Connector 46"/>
            <p:cNvSpPr/>
            <p:nvPr/>
          </p:nvSpPr>
          <p:spPr>
            <a:xfrm flipH="1">
              <a:off x="8476560" y="2526120"/>
              <a:ext cx="307800" cy="1447199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757813"/>
            <a:ext cx="8240713" cy="778887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Design Principles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2" y="1798637"/>
            <a:ext cx="824071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Encode Characters – not glyphs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e.g. Arabic contextual forms:</a:t>
            </a:r>
          </a:p>
          <a:p>
            <a:pPr lvl="2" rtl="0" hangingPunct="0">
              <a:buNone/>
            </a:pPr>
            <a:r>
              <a:rPr lang="en-US" dirty="0">
                <a:solidFill>
                  <a:srgbClr val="0070C0"/>
                </a:solidFill>
                <a:latin typeface="+mn-lt"/>
              </a:rPr>
              <a:t>U+0628 ARABIC LETTER BEH:     </a:t>
            </a:r>
            <a:r>
              <a:rPr lang="hi-IN" dirty="0">
                <a:solidFill>
                  <a:srgbClr val="0070C0"/>
                </a:solidFill>
                <a:latin typeface="+mn-lt"/>
              </a:rPr>
              <a:t>ﺏ</a:t>
            </a:r>
            <a:r>
              <a:rPr lang="en-US" dirty="0">
                <a:solidFill>
                  <a:srgbClr val="0070C0"/>
                </a:solidFill>
                <a:latin typeface="+mn-lt"/>
                <a:cs typeface="Traditional Arabic" pitchFamily="2"/>
              </a:rPr>
              <a:t>  </a:t>
            </a:r>
            <a:r>
              <a:rPr lang="hi-IN" dirty="0">
                <a:solidFill>
                  <a:srgbClr val="0070C0"/>
                </a:solidFill>
                <a:latin typeface="+mn-lt"/>
              </a:rPr>
              <a:t>ﺐ</a:t>
            </a:r>
            <a:r>
              <a:rPr lang="en-US" dirty="0">
                <a:solidFill>
                  <a:srgbClr val="0070C0"/>
                </a:solidFill>
                <a:latin typeface="+mn-lt"/>
                <a:cs typeface="Traditional Arabic" pitchFamily="2"/>
              </a:rPr>
              <a:t>  </a:t>
            </a:r>
            <a:r>
              <a:rPr lang="hi-IN" dirty="0">
                <a:solidFill>
                  <a:srgbClr val="0070C0"/>
                </a:solidFill>
                <a:latin typeface="+mn-lt"/>
              </a:rPr>
              <a:t>ﺒ</a:t>
            </a:r>
            <a:r>
              <a:rPr lang="en-US" dirty="0">
                <a:solidFill>
                  <a:srgbClr val="0070C0"/>
                </a:solidFill>
                <a:latin typeface="+mn-lt"/>
                <a:cs typeface="Traditional Arabic" pitchFamily="2"/>
              </a:rPr>
              <a:t>  </a:t>
            </a:r>
            <a:r>
              <a:rPr lang="hi-IN" dirty="0">
                <a:solidFill>
                  <a:srgbClr val="0070C0"/>
                </a:solidFill>
                <a:latin typeface="+mn-lt"/>
              </a:rPr>
              <a:t>ﺑ</a:t>
            </a:r>
          </a:p>
          <a:p>
            <a:pPr lvl="2" rtl="0" hangingPunct="0">
              <a:buNone/>
            </a:pPr>
            <a:r>
              <a:rPr lang="en-US" dirty="0">
                <a:solidFill>
                  <a:srgbClr val="0070C0"/>
                </a:solidFill>
                <a:latin typeface="+mn-lt"/>
              </a:rPr>
              <a:t>U+006A LATIN SMALL LETTER J:    </a:t>
            </a:r>
            <a:r>
              <a:rPr lang="en-US" dirty="0">
                <a:solidFill>
                  <a:srgbClr val="0070C0"/>
                </a:solidFill>
                <a:latin typeface="+mn-lt"/>
                <a:cs typeface="Times New Roman" pitchFamily="18"/>
              </a:rPr>
              <a:t>j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+mn-lt"/>
              </a:rPr>
              <a:t>j</a:t>
            </a:r>
            <a:endParaRPr lang="en-US" dirty="0">
              <a:solidFill>
                <a:srgbClr val="0070C0"/>
              </a:solidFill>
              <a:latin typeface="+mn-lt"/>
            </a:endParaRPr>
          </a:p>
          <a:p>
            <a:pPr lvl="2" rtl="0" hangingPunct="0">
              <a:buNone/>
            </a:pPr>
            <a:r>
              <a:rPr lang="en-US" dirty="0">
                <a:solidFill>
                  <a:schemeClr val="tx1"/>
                </a:solidFill>
                <a:latin typeface="SILDoulos All Encore" pitchFamily="2"/>
              </a:rPr>
              <a:t> </a:t>
            </a:r>
          </a:p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Encode Characters – not </a:t>
            </a:r>
            <a:r>
              <a:rPr lang="en-GB" dirty="0" smtClean="0">
                <a:solidFill>
                  <a:schemeClr val="tx1"/>
                </a:solidFill>
              </a:rPr>
              <a:t>graphemes</a:t>
            </a:r>
            <a:endParaRPr lang="en-GB" dirty="0">
              <a:solidFill>
                <a:schemeClr val="tx1"/>
              </a:solidFill>
            </a:endParaRP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multi-graphs encoded as sequences:</a:t>
            </a:r>
          </a:p>
          <a:p>
            <a:pPr lvl="2" rtl="0" hangingPunct="0">
              <a:buNone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“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ch</a:t>
            </a:r>
            <a:r>
              <a:rPr lang="en-CA" dirty="0">
                <a:solidFill>
                  <a:srgbClr val="0070C0"/>
                </a:solidFill>
                <a:latin typeface="+mn-lt"/>
              </a:rPr>
              <a:t>”  </a:t>
            </a:r>
            <a:r>
              <a:rPr lang="en-CA" dirty="0">
                <a:solidFill>
                  <a:srgbClr val="0070C0"/>
                </a:solidFill>
                <a:latin typeface="+mn-lt"/>
                <a:cs typeface="Times New Roman" pitchFamily="18"/>
              </a:rPr>
              <a:t>↔</a:t>
            </a:r>
            <a:r>
              <a:rPr lang="en-CA" dirty="0">
                <a:solidFill>
                  <a:srgbClr val="0070C0"/>
                </a:solidFill>
                <a:latin typeface="+mn-lt"/>
              </a:rPr>
              <a:t>  &lt; “c”, “h” </a:t>
            </a:r>
            <a:r>
              <a:rPr lang="en-CA" dirty="0" smtClean="0">
                <a:solidFill>
                  <a:srgbClr val="0070C0"/>
                </a:solidFill>
                <a:latin typeface="+mn-lt"/>
              </a:rPr>
              <a:t>&gt;</a:t>
            </a:r>
          </a:p>
          <a:p>
            <a:pPr lvl="2" hangingPunct="0">
              <a:buNone/>
            </a:pPr>
            <a:r>
              <a:rPr lang="en-CA" sz="2000" dirty="0" smtClean="0">
                <a:solidFill>
                  <a:srgbClr val="0070C0"/>
                </a:solidFill>
              </a:rPr>
              <a:t>“</a:t>
            </a:r>
            <a:r>
              <a:rPr lang="en-CA" sz="2000" dirty="0" err="1" smtClean="0">
                <a:solidFill>
                  <a:srgbClr val="0070C0"/>
                </a:solidFill>
              </a:rPr>
              <a:t>ny</a:t>
            </a:r>
            <a:r>
              <a:rPr lang="en-CA" sz="2000" dirty="0" smtClean="0">
                <a:solidFill>
                  <a:srgbClr val="0070C0"/>
                </a:solidFill>
              </a:rPr>
              <a:t>”  </a:t>
            </a:r>
            <a:r>
              <a:rPr lang="en-CA" sz="2000" dirty="0" smtClean="0">
                <a:solidFill>
                  <a:srgbClr val="0070C0"/>
                </a:solidFill>
                <a:cs typeface="Times New Roman" pitchFamily="18"/>
              </a:rPr>
              <a:t>↔</a:t>
            </a:r>
            <a:r>
              <a:rPr lang="en-CA" sz="2000" dirty="0" smtClean="0">
                <a:solidFill>
                  <a:srgbClr val="0070C0"/>
                </a:solidFill>
              </a:rPr>
              <a:t>  &lt; “n”, “y” &gt;</a:t>
            </a:r>
          </a:p>
          <a:p>
            <a:pPr lvl="2" rtl="0" hangingPunct="0">
              <a:buNone/>
            </a:pPr>
            <a:endParaRPr lang="en-CA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63713" y="350837"/>
            <a:ext cx="8077200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Design Principles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63712" y="1798637"/>
            <a:ext cx="8316913" cy="498951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Character Semantics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General Category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Letter, punctuation, number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>
                <a:solidFill>
                  <a:schemeClr val="tx1"/>
                </a:solidFill>
              </a:rPr>
              <a:t>symbol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Case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CAPITAL, small, Title</a:t>
            </a:r>
          </a:p>
          <a:p>
            <a:pPr lvl="1" rtl="0" hangingPunc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lvl="1" rtl="0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A   - U+0041</a:t>
            </a:r>
          </a:p>
          <a:p>
            <a:pPr lvl="1" rtl="0" hangingPunct="0">
              <a:buNone/>
            </a:pPr>
            <a:r>
              <a:rPr lang="en-GB" dirty="0" smtClean="0">
                <a:solidFill>
                  <a:schemeClr val="tx1"/>
                </a:solidFill>
              </a:rPr>
              <a:t>a   - U+0061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39912" y="274637"/>
            <a:ext cx="824071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GB" sz="4400" dirty="0"/>
              <a:t>Unicode Design Principles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39913" y="1722437"/>
            <a:ext cx="8077200" cy="54864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E6E6FF"/>
              </a:buClr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8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4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75000"/>
              <a:buFont typeface="StarSymbol"/>
              <a:buChar char="–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E6E6FF"/>
              </a:buClr>
              <a:buSzPct val="45000"/>
              <a:buFont typeface="StarSymbol"/>
              <a:buChar char="●"/>
              <a:tabLst/>
              <a:defRPr lang="en-GB" sz="2000" b="0" i="0" u="none" strike="noStrike" kern="1200">
                <a:ln>
                  <a:noFill/>
                </a:ln>
                <a:solidFill>
                  <a:srgbClr val="E6E6FF"/>
                </a:solidFill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en-GB" dirty="0">
                <a:solidFill>
                  <a:schemeClr val="tx1"/>
                </a:solidFill>
              </a:rPr>
              <a:t>Unification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Unify across languages within the same script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</a:rPr>
              <a:t>French </a:t>
            </a:r>
            <a:r>
              <a:rPr lang="en-GB" dirty="0">
                <a:solidFill>
                  <a:schemeClr val="tx1"/>
                </a:solidFill>
                <a:latin typeface="Arial" pitchFamily="32"/>
                <a:cs typeface="Arial" pitchFamily="32"/>
              </a:rPr>
              <a:t>é</a:t>
            </a:r>
            <a:r>
              <a:rPr lang="en-GB" dirty="0">
                <a:solidFill>
                  <a:schemeClr val="tx1"/>
                </a:solidFill>
                <a:cs typeface="Arial" pitchFamily="32"/>
              </a:rPr>
              <a:t> </a:t>
            </a:r>
            <a:r>
              <a:rPr lang="en-GB" dirty="0" smtClean="0">
                <a:solidFill>
                  <a:schemeClr val="tx1"/>
                </a:solidFill>
                <a:cs typeface="Arial" pitchFamily="32"/>
              </a:rPr>
              <a:t>= </a:t>
            </a:r>
            <a:r>
              <a:rPr lang="en-GB" dirty="0">
                <a:solidFill>
                  <a:schemeClr val="tx1"/>
                </a:solidFill>
                <a:cs typeface="Arial" pitchFamily="32"/>
              </a:rPr>
              <a:t>U+00E9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  <a:cs typeface="Arial" pitchFamily="32"/>
              </a:rPr>
              <a:t>e + high tone: </a:t>
            </a:r>
            <a:r>
              <a:rPr lang="en-GB" dirty="0">
                <a:solidFill>
                  <a:schemeClr val="tx1"/>
                </a:solidFill>
                <a:latin typeface="Arial" pitchFamily="32"/>
                <a:cs typeface="Arial" pitchFamily="32"/>
              </a:rPr>
              <a:t>é = U+00E9</a:t>
            </a:r>
          </a:p>
          <a:p>
            <a:pPr lvl="1" rtl="0" hangingPunct="0">
              <a:buNone/>
            </a:pPr>
            <a:r>
              <a:rPr lang="en-GB" dirty="0">
                <a:solidFill>
                  <a:schemeClr val="tx1"/>
                </a:solidFill>
                <a:latin typeface="Arial" pitchFamily="32"/>
                <a:cs typeface="Arial" pitchFamily="32"/>
              </a:rPr>
              <a:t>Different scripts don't unify characters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  <a:latin typeface="Arial" pitchFamily="32"/>
                <a:cs typeface="Arial" pitchFamily="32"/>
              </a:rPr>
              <a:t>Latin capital b: 	</a:t>
            </a:r>
            <a:r>
              <a:rPr lang="en-GB" dirty="0" smtClean="0">
                <a:solidFill>
                  <a:schemeClr val="tx1"/>
                </a:solidFill>
                <a:latin typeface="Arial" pitchFamily="32"/>
                <a:cs typeface="Arial" pitchFamily="32"/>
              </a:rPr>
              <a:t>B </a:t>
            </a:r>
            <a:r>
              <a:rPr lang="en-GB" dirty="0">
                <a:solidFill>
                  <a:schemeClr val="tx1"/>
                </a:solidFill>
                <a:latin typeface="Arial" pitchFamily="32"/>
                <a:cs typeface="Arial" pitchFamily="32"/>
              </a:rPr>
              <a:t>= U+0062</a:t>
            </a:r>
          </a:p>
          <a:p>
            <a:pPr lvl="2" rtl="0" hangingPunct="0">
              <a:buNone/>
            </a:pPr>
            <a:r>
              <a:rPr lang="en-GB" dirty="0">
                <a:solidFill>
                  <a:schemeClr val="tx1"/>
                </a:solidFill>
                <a:latin typeface="Arial" pitchFamily="32"/>
                <a:cs typeface="Arial" pitchFamily="32"/>
              </a:rPr>
              <a:t>Cyrillic capital </a:t>
            </a:r>
            <a:r>
              <a:rPr lang="en-GB" dirty="0" err="1">
                <a:solidFill>
                  <a:schemeClr val="tx1"/>
                </a:solidFill>
                <a:latin typeface="Arial" pitchFamily="32"/>
                <a:cs typeface="Arial" pitchFamily="32"/>
              </a:rPr>
              <a:t>ve</a:t>
            </a:r>
            <a:r>
              <a:rPr lang="en-GB" dirty="0">
                <a:solidFill>
                  <a:schemeClr val="tx1"/>
                </a:solidFill>
                <a:latin typeface="Arial" pitchFamily="32"/>
                <a:cs typeface="Arial" pitchFamily="32"/>
              </a:rPr>
              <a:t>:	B = U+0432</a:t>
            </a:r>
          </a:p>
          <a:p>
            <a:pPr lvl="2" rtl="0" hangingPunct="0">
              <a:buNone/>
            </a:pPr>
            <a:endParaRPr lang="en-GB" dirty="0">
              <a:solidFill>
                <a:schemeClr val="tx1"/>
              </a:solidFill>
              <a:latin typeface="Arial" pitchFamily="32"/>
              <a:cs typeface="Arial" pitchFamily="32"/>
            </a:endParaRPr>
          </a:p>
          <a:p>
            <a:pPr lvl="0"/>
            <a:r>
              <a:rPr lang="en-GB" dirty="0">
                <a:solidFill>
                  <a:srgbClr val="0070C0"/>
                </a:solidFill>
                <a:latin typeface="Arial" pitchFamily="32"/>
                <a:cs typeface="Arial" pitchFamily="32"/>
              </a:rPr>
              <a:t>DO NOT MIX AND MATCH ACROSS SCRIPTS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SILMasterTemplateRed</Template>
  <TotalTime>448</TotalTime>
  <Words>786</Words>
  <Application>Microsoft Office PowerPoint</Application>
  <PresentationFormat>Custom</PresentationFormat>
  <Paragraphs>173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Slide 1</vt:lpstr>
      <vt:lpstr>By the Numbers</vt:lpstr>
      <vt:lpstr>Encoding</vt:lpstr>
      <vt:lpstr>Unicode</vt:lpstr>
      <vt:lpstr>Unicode Character Set</vt:lpstr>
      <vt:lpstr>Unicode: BMP</vt:lpstr>
      <vt:lpstr>Unicode Design Principles</vt:lpstr>
      <vt:lpstr>Unicode Design Principles</vt:lpstr>
      <vt:lpstr>Unicode Design Principles</vt:lpstr>
      <vt:lpstr>Unicode Design Principles</vt:lpstr>
      <vt:lpstr>Unicode Design Principles</vt:lpstr>
      <vt:lpstr>Unicode Design Principles</vt:lpstr>
      <vt:lpstr>Unicode Design Principles</vt:lpstr>
      <vt:lpstr>Unicode Normalization</vt:lpstr>
      <vt:lpstr>Unicode Normalization</vt:lpstr>
      <vt:lpstr>Unicode Normalization</vt:lpstr>
      <vt:lpstr>Unicode Storage</vt:lpstr>
      <vt:lpstr>Unicode Storage</vt:lpstr>
      <vt:lpstr>Unicode Storage</vt:lpstr>
      <vt:lpstr>Unicode Storage</vt:lpstr>
      <vt:lpstr>Unicode Storage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Hosken</dc:creator>
  <cp:lastModifiedBy>Kent Schroeder</cp:lastModifiedBy>
  <cp:revision>77</cp:revision>
  <dcterms:created xsi:type="dcterms:W3CDTF">2012-02-14T13:04:47Z</dcterms:created>
  <dcterms:modified xsi:type="dcterms:W3CDTF">2013-02-08T06:20:48Z</dcterms:modified>
</cp:coreProperties>
</file>