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21"/>
  </p:notesMasterIdLst>
  <p:sldIdLst>
    <p:sldId id="256" r:id="rId2"/>
    <p:sldId id="257" r:id="rId3"/>
    <p:sldId id="258" r:id="rId4"/>
    <p:sldId id="261" r:id="rId5"/>
    <p:sldId id="289" r:id="rId6"/>
    <p:sldId id="280" r:id="rId7"/>
    <p:sldId id="290" r:id="rId8"/>
    <p:sldId id="263" r:id="rId9"/>
    <p:sldId id="287" r:id="rId10"/>
    <p:sldId id="288" r:id="rId11"/>
    <p:sldId id="282" r:id="rId12"/>
    <p:sldId id="283" r:id="rId13"/>
    <p:sldId id="284" r:id="rId14"/>
    <p:sldId id="285" r:id="rId15"/>
    <p:sldId id="286" r:id="rId16"/>
    <p:sldId id="279" r:id="rId17"/>
    <p:sldId id="270" r:id="rId18"/>
    <p:sldId id="294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3" autoAdjust="0"/>
    <p:restoredTop sz="77479" autoAdjust="0"/>
  </p:normalViewPr>
  <p:slideViewPr>
    <p:cSldViewPr snapToGrid="0" showGuides="1">
      <p:cViewPr varScale="1">
        <p:scale>
          <a:sx n="58" d="100"/>
          <a:sy n="58" d="100"/>
        </p:scale>
        <p:origin x="1392" y="30"/>
      </p:cViewPr>
      <p:guideLst/>
    </p:cSldViewPr>
  </p:slideViewPr>
  <p:outlineViewPr>
    <p:cViewPr>
      <p:scale>
        <a:sx n="33" d="100"/>
        <a:sy n="33" d="100"/>
      </p:scale>
      <p:origin x="0" y="-5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4C8C-1AA1-4D38-8387-E7DF7115738C}" type="datetimeFigureOut">
              <a:rPr lang="en-AU" smtClean="0"/>
              <a:t>1/03/2020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F097D-0B5A-416C-BDD7-6B3A7CCC95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1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="1" dirty="0" smtClean="0"/>
              <a:t> growth plan</a:t>
            </a:r>
            <a:r>
              <a:rPr lang="en-US" dirty="0" smtClean="0"/>
              <a:t> is “the process of creating an action </a:t>
            </a:r>
            <a:r>
              <a:rPr lang="en-US" b="1" dirty="0" smtClean="0"/>
              <a:t>plan</a:t>
            </a:r>
            <a:r>
              <a:rPr lang="en-US" dirty="0" smtClean="0"/>
              <a:t> based on awareness, values, reflection, goal-setting and </a:t>
            </a:r>
            <a:r>
              <a:rPr lang="en-US" b="0" dirty="0" smtClean="0"/>
              <a:t>planning </a:t>
            </a:r>
            <a:r>
              <a:rPr lang="en-US" dirty="0" smtClean="0"/>
              <a:t>for </a:t>
            </a:r>
            <a:r>
              <a:rPr lang="en-US" b="0" dirty="0" smtClean="0"/>
              <a:t>development </a:t>
            </a:r>
            <a:r>
              <a:rPr lang="en-US" dirty="0" smtClean="0"/>
              <a:t>within the context of a career, education, relationship or for self-improvement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8168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It gives</a:t>
            </a:r>
            <a:r>
              <a:rPr lang="en-AU" baseline="0" dirty="0" smtClean="0"/>
              <a:t> a focus path/plan to develop professionally in LT.  It also helps measure what skills and knowledge and attitudes  you have </a:t>
            </a:r>
            <a:r>
              <a:rPr lang="en-AU" baseline="0" dirty="0" err="1" smtClean="0"/>
              <a:t>availabity</a:t>
            </a:r>
            <a:r>
              <a:rPr lang="en-AU" baseline="0" dirty="0" smtClean="0"/>
              <a:t> to contribute to the work.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5580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Where</a:t>
            </a:r>
            <a:r>
              <a:rPr lang="en-US" baseline="0" dirty="0" smtClean="0"/>
              <a:t> you are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Process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Where you want to be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3454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6320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E46C07A-4D4A-4460-B47C-4FC5B8AEEA17}" type="slidenum">
              <a:rPr lang="en-US" smtClean="0">
                <a:ea typeface="ＭＳ Ｐゴシック" pitchFamily="34" charset="-128"/>
              </a:rPr>
              <a:pPr/>
              <a:t>19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BC31A2-8245-4EE5-8C44-2AC889FB8F2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21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01-Mar-20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9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2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9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01-Mar-20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92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01-Mar-20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8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01-Mar-20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5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5449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72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8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9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34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01-Mar-20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3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9334D819-9F07-4261-B09B-9E467E5D9002}" type="datetimeFigureOut">
              <a:rPr lang="en-US" smtClean="0"/>
              <a:pPr/>
              <a:t>01-Mar-20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26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94" userDrawn="1">
          <p15:clr>
            <a:srgbClr val="F26B43"/>
          </p15:clr>
        </p15:guide>
        <p15:guide id="2" pos="5400" userDrawn="1">
          <p15:clr>
            <a:srgbClr val="F26B43"/>
          </p15:clr>
        </p15:guide>
        <p15:guide id="3" orient="horz" pos="400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720" userDrawn="1">
          <p15:clr>
            <a:srgbClr val="F26B43"/>
          </p15:clr>
        </p15:guide>
        <p15:guide id="6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 smtClean="0"/>
              <a:t>Growth</a:t>
            </a:r>
            <a:br>
              <a:rPr lang="en-US" dirty="0" smtClean="0"/>
            </a:br>
            <a:r>
              <a:rPr lang="en-US" dirty="0" smtClean="0"/>
              <a:t>Plans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sz="3200" dirty="0" smtClean="0"/>
              <a:t>Kent Schroeder</a:t>
            </a:r>
          </a:p>
          <a:p>
            <a:r>
              <a:rPr lang="en-US" sz="3200" dirty="0" smtClean="0"/>
              <a:t>LTCT 2020</a:t>
            </a:r>
            <a:endParaRPr lang="en-AU" sz="3200" dirty="0" smtClean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4102100"/>
            <a:ext cx="1828800" cy="2495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66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418717" cy="4114800"/>
          </a:xfrm>
        </p:spPr>
        <p:txBody>
          <a:bodyPr/>
          <a:lstStyle/>
          <a:p>
            <a:pPr lvl="0"/>
            <a:r>
              <a:rPr lang="en-US" dirty="0" smtClean="0"/>
              <a:t>Core </a:t>
            </a:r>
            <a:r>
              <a:rPr lang="en-US" dirty="0"/>
              <a:t>Technical </a:t>
            </a:r>
            <a:r>
              <a:rPr lang="en-US" dirty="0" smtClean="0"/>
              <a:t>Competency</a:t>
            </a:r>
          </a:p>
          <a:p>
            <a:pPr lvl="1"/>
            <a:r>
              <a:rPr lang="en-US" dirty="0" smtClean="0"/>
              <a:t>Language programs</a:t>
            </a:r>
          </a:p>
          <a:p>
            <a:pPr lvl="1"/>
            <a:r>
              <a:rPr lang="en-US" dirty="0" smtClean="0"/>
              <a:t>Basics components of a computer</a:t>
            </a:r>
          </a:p>
          <a:p>
            <a:pPr lvl="1"/>
            <a:r>
              <a:rPr lang="en-US" dirty="0" smtClean="0"/>
              <a:t>Operating Systems</a:t>
            </a:r>
          </a:p>
          <a:p>
            <a:pPr lvl="1"/>
            <a:r>
              <a:rPr lang="en-US" dirty="0" smtClean="0"/>
              <a:t>Fonts and Encoding</a:t>
            </a:r>
          </a:p>
          <a:p>
            <a:pPr lvl="1"/>
            <a:r>
              <a:rPr lang="en-US" dirty="0" smtClean="0"/>
              <a:t>Keyboards</a:t>
            </a:r>
          </a:p>
          <a:p>
            <a:pPr lvl="1"/>
            <a:r>
              <a:rPr lang="en-US" dirty="0" smtClean="0"/>
              <a:t>Malware</a:t>
            </a:r>
          </a:p>
        </p:txBody>
      </p:sp>
    </p:spTree>
    <p:extLst>
      <p:ext uri="{BB962C8B-B14F-4D97-AF65-F5344CB8AC3E}">
        <p14:creationId xmlns:p14="http://schemas.microsoft.com/office/powerpoint/2010/main" val="1790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38355" y="838200"/>
            <a:ext cx="8505645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42205" y="1828800"/>
            <a:ext cx="7556738" cy="620713"/>
          </a:xfrm>
        </p:spPr>
        <p:txBody>
          <a:bodyPr/>
          <a:lstStyle/>
          <a:p>
            <a:pPr lvl="0"/>
            <a:r>
              <a:rPr lang="en-US" dirty="0" smtClean="0"/>
              <a:t>Domain Competency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3411" y="2605177"/>
            <a:ext cx="37783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Translation Tools</a:t>
            </a:r>
          </a:p>
          <a:p>
            <a:r>
              <a:rPr lang="en-US" sz="2800" dirty="0" smtClean="0"/>
              <a:t>Scripture Markup</a:t>
            </a:r>
          </a:p>
          <a:p>
            <a:r>
              <a:rPr lang="en-US" sz="2800" dirty="0" smtClean="0"/>
              <a:t>Lexical Tools</a:t>
            </a:r>
          </a:p>
          <a:p>
            <a:r>
              <a:rPr lang="en-US" sz="2800" dirty="0" smtClean="0"/>
              <a:t>Lexical Markup</a:t>
            </a:r>
          </a:p>
          <a:p>
            <a:r>
              <a:rPr lang="en-US" sz="2800" dirty="0" smtClean="0"/>
              <a:t>Lexical Import</a:t>
            </a:r>
          </a:p>
          <a:p>
            <a:r>
              <a:rPr lang="en-US" sz="2800" dirty="0" smtClean="0"/>
              <a:t>Morphological Parsing</a:t>
            </a:r>
          </a:p>
          <a:p>
            <a:r>
              <a:rPr lang="en-US" sz="2800" dirty="0" smtClean="0"/>
              <a:t>Phonology Tools</a:t>
            </a:r>
          </a:p>
          <a:p>
            <a:r>
              <a:rPr lang="en-US" sz="2800" dirty="0" smtClean="0"/>
              <a:t>Lang Documentation</a:t>
            </a:r>
          </a:p>
          <a:p>
            <a:r>
              <a:rPr lang="en-US" sz="2800" dirty="0"/>
              <a:t>Instrument Analysis</a:t>
            </a:r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20573" y="2605177"/>
            <a:ext cx="3968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 Conversion</a:t>
            </a:r>
          </a:p>
          <a:p>
            <a:r>
              <a:rPr lang="en-US" sz="2800" dirty="0" smtClean="0"/>
              <a:t>S/W Development</a:t>
            </a:r>
          </a:p>
          <a:p>
            <a:r>
              <a:rPr lang="en-US" sz="2800" dirty="0" smtClean="0"/>
              <a:t>Archiving &amp; Copyright</a:t>
            </a:r>
          </a:p>
          <a:p>
            <a:r>
              <a:rPr lang="en-US" sz="2800" dirty="0" smtClean="0"/>
              <a:t>Academic Publication</a:t>
            </a:r>
          </a:p>
          <a:p>
            <a:r>
              <a:rPr lang="en-US" sz="2800" dirty="0" smtClean="0"/>
              <a:t>Publication</a:t>
            </a:r>
          </a:p>
          <a:p>
            <a:r>
              <a:rPr lang="en-US" sz="2800" dirty="0" smtClean="0"/>
              <a:t>Collaboration</a:t>
            </a:r>
          </a:p>
          <a:p>
            <a:r>
              <a:rPr lang="en-US" sz="2800" dirty="0" smtClean="0"/>
              <a:t>Literacy Tools</a:t>
            </a:r>
          </a:p>
          <a:p>
            <a:r>
              <a:rPr lang="en-US" sz="2800" dirty="0" smtClean="0"/>
              <a:t>Digital Vitality</a:t>
            </a:r>
          </a:p>
          <a:p>
            <a:r>
              <a:rPr lang="en-US" sz="2800" dirty="0" smtClean="0"/>
              <a:t>Custom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70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24619" y="838200"/>
            <a:ext cx="8419381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31985" y="1828800"/>
            <a:ext cx="7142672" cy="4114800"/>
          </a:xfrm>
        </p:spPr>
        <p:txBody>
          <a:bodyPr/>
          <a:lstStyle/>
          <a:p>
            <a:pPr lvl="0"/>
            <a:r>
              <a:rPr lang="en-US" dirty="0" smtClean="0"/>
              <a:t>Practical Competency</a:t>
            </a:r>
          </a:p>
          <a:p>
            <a:pPr lvl="1"/>
            <a:r>
              <a:rPr lang="en-US" dirty="0" smtClean="0"/>
              <a:t>Teaching Skill</a:t>
            </a:r>
          </a:p>
          <a:p>
            <a:pPr lvl="1"/>
            <a:r>
              <a:rPr lang="en-US" dirty="0" smtClean="0"/>
              <a:t>Problem Solving</a:t>
            </a:r>
          </a:p>
          <a:p>
            <a:pPr lvl="1"/>
            <a:r>
              <a:rPr lang="en-US" dirty="0" smtClean="0"/>
              <a:t>Responsive Feedback</a:t>
            </a:r>
          </a:p>
          <a:p>
            <a:pPr lvl="1"/>
            <a:r>
              <a:rPr lang="en-US" dirty="0" smtClean="0"/>
              <a:t>LWC</a:t>
            </a:r>
          </a:p>
          <a:p>
            <a:pPr lvl="1"/>
            <a:r>
              <a:rPr lang="en-US" dirty="0" smtClean="0"/>
              <a:t>English</a:t>
            </a:r>
          </a:p>
          <a:p>
            <a:pPr lvl="1"/>
            <a:r>
              <a:rPr lang="en-US" dirty="0"/>
              <a:t>Structure of Local Languages</a:t>
            </a:r>
          </a:p>
        </p:txBody>
      </p:sp>
    </p:spTree>
    <p:extLst>
      <p:ext uri="{BB962C8B-B14F-4D97-AF65-F5344CB8AC3E}">
        <p14:creationId xmlns:p14="http://schemas.microsoft.com/office/powerpoint/2010/main" val="38057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41872" y="838200"/>
            <a:ext cx="8402128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77514" y="1828800"/>
            <a:ext cx="7442200" cy="4114800"/>
          </a:xfrm>
        </p:spPr>
        <p:txBody>
          <a:bodyPr/>
          <a:lstStyle/>
          <a:p>
            <a:pPr lvl="0"/>
            <a:r>
              <a:rPr lang="en-US" dirty="0" smtClean="0"/>
              <a:t>Consultant Competency</a:t>
            </a:r>
          </a:p>
          <a:p>
            <a:pPr lvl="1"/>
            <a:r>
              <a:rPr lang="en-US" dirty="0" smtClean="0"/>
              <a:t>Consulting</a:t>
            </a:r>
          </a:p>
          <a:p>
            <a:pPr lvl="1"/>
            <a:r>
              <a:rPr lang="en-US" dirty="0" smtClean="0"/>
              <a:t>Lang, Culture &amp; Teamwork</a:t>
            </a:r>
          </a:p>
          <a:p>
            <a:pPr lvl="1"/>
            <a:r>
              <a:rPr lang="en-US" dirty="0" smtClean="0"/>
              <a:t>Formal Mentoring</a:t>
            </a:r>
          </a:p>
          <a:p>
            <a:pPr lvl="1"/>
            <a:r>
              <a:rPr lang="en-US" dirty="0" smtClean="0"/>
              <a:t>Technology for Consulting</a:t>
            </a:r>
          </a:p>
        </p:txBody>
      </p:sp>
    </p:spTree>
    <p:extLst>
      <p:ext uri="{BB962C8B-B14F-4D97-AF65-F5344CB8AC3E}">
        <p14:creationId xmlns:p14="http://schemas.microsoft.com/office/powerpoint/2010/main" val="96828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Professional Competency</a:t>
            </a:r>
          </a:p>
          <a:p>
            <a:pPr lvl="1"/>
            <a:r>
              <a:rPr lang="en-US" dirty="0" smtClean="0"/>
              <a:t>Networking</a:t>
            </a:r>
          </a:p>
          <a:p>
            <a:pPr lvl="1"/>
            <a:r>
              <a:rPr lang="en-US" dirty="0" smtClean="0"/>
              <a:t>Professional Representation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Entity Participation and Advocacy</a:t>
            </a:r>
          </a:p>
        </p:txBody>
      </p:sp>
    </p:spTree>
    <p:extLst>
      <p:ext uri="{BB962C8B-B14F-4D97-AF65-F5344CB8AC3E}">
        <p14:creationId xmlns:p14="http://schemas.microsoft.com/office/powerpoint/2010/main" val="22920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Education Competency (only 1)</a:t>
            </a:r>
          </a:p>
          <a:p>
            <a:pPr lvl="1"/>
            <a:r>
              <a:rPr lang="en-US" dirty="0" smtClean="0"/>
              <a:t>Linguistics</a:t>
            </a:r>
          </a:p>
          <a:p>
            <a:pPr lvl="1"/>
            <a:r>
              <a:rPr lang="en-US" dirty="0" smtClean="0"/>
              <a:t>Translation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Literacy or MLE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Scripture Engagement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82600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How the plan works?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817232" y="1846263"/>
            <a:ext cx="8223250" cy="231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3192" y="4399472"/>
            <a:ext cx="7666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Five Levels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Must reach that level in all categories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Senior consultant level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42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90113" y="838200"/>
            <a:ext cx="8453887" cy="835025"/>
          </a:xfrm>
        </p:spPr>
        <p:txBody>
          <a:bodyPr anchor="ctr"/>
          <a:lstStyle/>
          <a:p>
            <a:pPr algn="ctr"/>
            <a:r>
              <a:rPr lang="en-US" dirty="0" smtClean="0"/>
              <a:t>How to fill in the plan?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4294967295"/>
          </p:nvPr>
        </p:nvSpPr>
        <p:spPr>
          <a:xfrm>
            <a:off x="1023712" y="1909344"/>
            <a:ext cx="7786687" cy="4699000"/>
          </a:xfrm>
        </p:spPr>
        <p:txBody>
          <a:bodyPr>
            <a:noAutofit/>
          </a:bodyPr>
          <a:lstStyle/>
          <a:p>
            <a:r>
              <a:rPr lang="en-AU" sz="2800" dirty="0" smtClean="0"/>
              <a:t>Give a self assessment in the </a:t>
            </a:r>
            <a:r>
              <a:rPr lang="en-AU" sz="2800" i="1" dirty="0" smtClean="0"/>
              <a:t>Current target and progress </a:t>
            </a:r>
            <a:r>
              <a:rPr lang="en-AU" sz="2800" dirty="0" smtClean="0"/>
              <a:t>column</a:t>
            </a:r>
          </a:p>
          <a:p>
            <a:r>
              <a:rPr lang="en-AU" sz="2800" dirty="0" smtClean="0"/>
              <a:t>Put your potential activities in the Plan Growth Activities &amp; Events and Expected Completion columns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913" y="4518932"/>
            <a:ext cx="7093869" cy="177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2860" y="838200"/>
            <a:ext cx="8471140" cy="817563"/>
          </a:xfrm>
        </p:spPr>
        <p:txBody>
          <a:bodyPr anchor="ctr"/>
          <a:lstStyle/>
          <a:p>
            <a:pPr algn="ctr"/>
            <a:r>
              <a:rPr lang="en-AU" dirty="0" smtClean="0"/>
              <a:t>Review the growth plan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4294967295"/>
          </p:nvPr>
        </p:nvSpPr>
        <p:spPr>
          <a:xfrm>
            <a:off x="983412" y="1897063"/>
            <a:ext cx="7763774" cy="4606925"/>
          </a:xfrm>
        </p:spPr>
        <p:txBody>
          <a:bodyPr/>
          <a:lstStyle/>
          <a:p>
            <a:r>
              <a:rPr lang="en-AU" dirty="0" smtClean="0"/>
              <a:t>Sign-up for a session with Kent or </a:t>
            </a:r>
            <a:r>
              <a:rPr lang="en-AU" dirty="0" err="1" smtClean="0"/>
              <a:t>Frans</a:t>
            </a:r>
            <a:r>
              <a:rPr lang="en-AU" dirty="0" smtClean="0"/>
              <a:t> or David to review your plan</a:t>
            </a:r>
          </a:p>
          <a:p>
            <a:r>
              <a:rPr lang="en-AU" dirty="0" smtClean="0"/>
              <a:t>Please update your growth plan before your review session.</a:t>
            </a:r>
          </a:p>
          <a:p>
            <a:r>
              <a:rPr lang="en-AU" dirty="0" smtClean="0"/>
              <a:t>Review your </a:t>
            </a:r>
            <a:r>
              <a:rPr lang="en-AU" smtClean="0"/>
              <a:t>growth plan with </a:t>
            </a:r>
            <a:r>
              <a:rPr lang="en-AU" dirty="0" smtClean="0"/>
              <a:t>Kent or </a:t>
            </a:r>
            <a:r>
              <a:rPr lang="en-AU" dirty="0" err="1" smtClean="0"/>
              <a:t>Frans</a:t>
            </a:r>
            <a:r>
              <a:rPr lang="en-AU" dirty="0" smtClean="0"/>
              <a:t> or David at appointed time.</a:t>
            </a:r>
          </a:p>
          <a:p>
            <a:r>
              <a:rPr lang="en-AU" dirty="0" smtClean="0"/>
              <a:t>Implement your plan</a:t>
            </a:r>
          </a:p>
          <a:p>
            <a:pPr marL="0" indent="0">
              <a:buNone/>
            </a:pPr>
            <a:endParaRPr lang="en-AU" i="1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94739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56388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762000" y="838200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chemeClr val="tx1"/>
                </a:solidFill>
                <a:latin typeface="Calibri" pitchFamily="34" charset="0"/>
              </a:rPr>
              <a:t>Questions?</a:t>
            </a:r>
          </a:p>
        </p:txBody>
      </p:sp>
      <p:sp>
        <p:nvSpPr>
          <p:cNvPr id="378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D825A558-E2EB-4667-97C8-F07CB34FFA13}" type="datetime4">
              <a:rPr lang="en-US"/>
              <a:pPr/>
              <a:t>1 March, 2020</a:t>
            </a:fld>
            <a:endParaRPr lang="en-US"/>
          </a:p>
        </p:txBody>
      </p:sp>
      <p:sp>
        <p:nvSpPr>
          <p:cNvPr id="378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78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48F5C5-8E2C-4652-9A62-655EFAD11B58}" type="slidenum">
              <a:rPr lang="en-US"/>
              <a:pPr/>
              <a:t>19</a:t>
            </a:fld>
            <a:endParaRPr lang="en-US"/>
          </a:p>
        </p:txBody>
      </p:sp>
      <p:pic>
        <p:nvPicPr>
          <p:cNvPr id="2050" name="Picture 2" descr="Question 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810000" cy="381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2594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411" y="838200"/>
            <a:ext cx="7855789" cy="990600"/>
          </a:xfrm>
        </p:spPr>
        <p:txBody>
          <a:bodyPr anchor="ctr"/>
          <a:lstStyle/>
          <a:p>
            <a:pPr algn="ctr"/>
            <a:r>
              <a:rPr lang="en-US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What is a growth plan?</a:t>
            </a:r>
          </a:p>
          <a:p>
            <a:pPr lvl="0"/>
            <a:r>
              <a:rPr lang="en-US" dirty="0" smtClean="0"/>
              <a:t>Why the growth plan?</a:t>
            </a:r>
          </a:p>
          <a:p>
            <a:pPr lvl="0"/>
            <a:r>
              <a:rPr lang="en-US" dirty="0" smtClean="0"/>
              <a:t>What does the plan look like?</a:t>
            </a:r>
          </a:p>
          <a:p>
            <a:pPr lvl="0"/>
            <a:r>
              <a:rPr lang="en-US" dirty="0" smtClean="0"/>
              <a:t>How to fill in the growth plan?</a:t>
            </a:r>
          </a:p>
          <a:p>
            <a:pPr lvl="0"/>
            <a:r>
              <a:rPr lang="en-US" dirty="0" smtClean="0"/>
              <a:t>Fill in the growth plan.</a:t>
            </a:r>
          </a:p>
          <a:p>
            <a:pPr lvl="0"/>
            <a:r>
              <a:rPr lang="en-US" dirty="0" smtClean="0"/>
              <a:t>Meet with your mentor to review your  growth plan.</a:t>
            </a:r>
          </a:p>
        </p:txBody>
      </p:sp>
    </p:spTree>
    <p:extLst>
      <p:ext uri="{BB962C8B-B14F-4D97-AF65-F5344CB8AC3E}">
        <p14:creationId xmlns:p14="http://schemas.microsoft.com/office/powerpoint/2010/main" val="3086168411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423" y="838200"/>
            <a:ext cx="7786777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is a growth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Plan</a:t>
            </a:r>
          </a:p>
          <a:p>
            <a:r>
              <a:rPr lang="en-US" dirty="0" smtClean="0"/>
              <a:t>Defines target competency</a:t>
            </a:r>
          </a:p>
          <a:p>
            <a:r>
              <a:rPr lang="en-US" dirty="0" smtClean="0"/>
              <a:t>Helps you evaluate your current competency</a:t>
            </a:r>
          </a:p>
          <a:p>
            <a:r>
              <a:rPr lang="en-US" dirty="0"/>
              <a:t>Sets goals</a:t>
            </a:r>
          </a:p>
          <a:p>
            <a:r>
              <a:rPr lang="en-US" dirty="0" smtClean="0"/>
              <a:t>Helps you plan activities to reach competencies and grow professionally </a:t>
            </a:r>
          </a:p>
        </p:txBody>
      </p:sp>
    </p:spTree>
    <p:extLst>
      <p:ext uri="{BB962C8B-B14F-4D97-AF65-F5344CB8AC3E}">
        <p14:creationId xmlns:p14="http://schemas.microsoft.com/office/powerpoint/2010/main" val="4172560046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653" y="838200"/>
            <a:ext cx="7907547" cy="990600"/>
          </a:xfrm>
        </p:spPr>
        <p:txBody>
          <a:bodyPr anchor="ctr"/>
          <a:lstStyle/>
          <a:p>
            <a:pPr algn="ctr"/>
            <a:r>
              <a:rPr lang="en-US" dirty="0" smtClean="0"/>
              <a:t>Why </a:t>
            </a:r>
            <a:r>
              <a:rPr lang="en-US" dirty="0" err="1" smtClean="0"/>
              <a:t>Smartsheet</a:t>
            </a:r>
            <a:r>
              <a:rPr lang="en-US" dirty="0" smtClean="0"/>
              <a:t> growth </a:t>
            </a:r>
            <a:r>
              <a:rPr lang="en-US" dirty="0" smtClean="0"/>
              <a:t>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940" y="1828800"/>
            <a:ext cx="7988060" cy="4779034"/>
          </a:xfrm>
        </p:spPr>
        <p:txBody>
          <a:bodyPr>
            <a:noAutofit/>
          </a:bodyPr>
          <a:lstStyle/>
          <a:p>
            <a:r>
              <a:rPr lang="en-US" dirty="0" smtClean="0"/>
              <a:t>One plan for all</a:t>
            </a:r>
          </a:p>
          <a:p>
            <a:r>
              <a:rPr lang="en-US" dirty="0" smtClean="0"/>
              <a:t>More levels (5 of them)</a:t>
            </a:r>
          </a:p>
          <a:p>
            <a:r>
              <a:rPr lang="en-AU" dirty="0" smtClean="0"/>
              <a:t>Can send notifications</a:t>
            </a:r>
          </a:p>
          <a:p>
            <a:r>
              <a:rPr lang="en-AU" dirty="0" smtClean="0"/>
              <a:t>Can create custom reports</a:t>
            </a:r>
          </a:p>
          <a:p>
            <a:r>
              <a:rPr lang="en-AU" dirty="0"/>
              <a:t>Can see the person’s level quickly</a:t>
            </a:r>
          </a:p>
          <a:p>
            <a:r>
              <a:rPr lang="en-US" dirty="0" smtClean="0"/>
              <a:t>Allows </a:t>
            </a:r>
            <a:r>
              <a:rPr lang="en-US" dirty="0"/>
              <a:t>for more than one mentor </a:t>
            </a:r>
            <a:endParaRPr lang="en-US" dirty="0" smtClean="0"/>
          </a:p>
          <a:p>
            <a:r>
              <a:rPr lang="en-US" dirty="0" smtClean="0"/>
              <a:t>Does </a:t>
            </a:r>
            <a:r>
              <a:rPr lang="en-US" dirty="0"/>
              <a:t>not need to be tie to a yearly </a:t>
            </a:r>
            <a:r>
              <a:rPr lang="en-US" dirty="0" smtClean="0"/>
              <a:t>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2229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653" y="838200"/>
            <a:ext cx="7907547" cy="990600"/>
          </a:xfrm>
        </p:spPr>
        <p:txBody>
          <a:bodyPr anchor="ctr"/>
          <a:lstStyle/>
          <a:p>
            <a:pPr algn="ctr"/>
            <a:r>
              <a:rPr lang="en-US" dirty="0" smtClean="0"/>
              <a:t>Why the new growth plan?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649" y="1828800"/>
            <a:ext cx="7936401" cy="4778375"/>
          </a:xfrm>
        </p:spPr>
      </p:pic>
    </p:spTree>
    <p:extLst>
      <p:ext uri="{BB962C8B-B14F-4D97-AF65-F5344CB8AC3E}">
        <p14:creationId xmlns:p14="http://schemas.microsoft.com/office/powerpoint/2010/main" val="108197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90112" y="838200"/>
            <a:ext cx="8453887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487728" cy="4114800"/>
          </a:xfrm>
        </p:spPr>
        <p:txBody>
          <a:bodyPr/>
          <a:lstStyle/>
          <a:p>
            <a:pPr lvl="0"/>
            <a:r>
              <a:rPr lang="en-US" dirty="0" smtClean="0"/>
              <a:t>Target Competencies</a:t>
            </a:r>
          </a:p>
          <a:p>
            <a:pPr lvl="0"/>
            <a:r>
              <a:rPr lang="en-US" dirty="0" smtClean="0"/>
              <a:t>Assessment Criteria (overall goal)</a:t>
            </a:r>
          </a:p>
          <a:p>
            <a:pPr lvl="0"/>
            <a:r>
              <a:rPr lang="en-US" dirty="0"/>
              <a:t>Suggested Growth </a:t>
            </a:r>
            <a:r>
              <a:rPr lang="en-US" dirty="0" smtClean="0"/>
              <a:t>Activities</a:t>
            </a:r>
          </a:p>
          <a:p>
            <a:pPr lvl="0"/>
            <a:r>
              <a:rPr lang="en-US" dirty="0"/>
              <a:t>Current target and </a:t>
            </a:r>
            <a:r>
              <a:rPr lang="en-US" dirty="0" smtClean="0"/>
              <a:t>progress</a:t>
            </a:r>
          </a:p>
          <a:p>
            <a:pPr lvl="0"/>
            <a:r>
              <a:rPr lang="en-US" dirty="0"/>
              <a:t>Planned Growth Activities &amp; </a:t>
            </a:r>
            <a:r>
              <a:rPr lang="en-US" dirty="0" smtClean="0"/>
              <a:t>Events</a:t>
            </a:r>
          </a:p>
          <a:p>
            <a:pPr lvl="0"/>
            <a:r>
              <a:rPr lang="en-US" dirty="0" smtClean="0"/>
              <a:t>Expected Completion</a:t>
            </a:r>
          </a:p>
          <a:p>
            <a:pPr lvl="0"/>
            <a:r>
              <a:rPr lang="en-US" dirty="0" smtClean="0"/>
              <a:t>Mentored by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505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90112" y="838200"/>
            <a:ext cx="8453887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820" y="2082800"/>
            <a:ext cx="7933944" cy="417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4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Current Target and Progress</a:t>
            </a:r>
          </a:p>
          <a:p>
            <a:pPr lvl="1"/>
            <a:r>
              <a:rPr lang="en-US" dirty="0" smtClean="0"/>
              <a:t>Learner</a:t>
            </a:r>
          </a:p>
          <a:p>
            <a:pPr lvl="1"/>
            <a:r>
              <a:rPr lang="en-US" dirty="0" smtClean="0"/>
              <a:t>Practitioner</a:t>
            </a:r>
          </a:p>
          <a:p>
            <a:pPr lvl="1"/>
            <a:r>
              <a:rPr lang="en-US" dirty="0" smtClean="0"/>
              <a:t>Trainer</a:t>
            </a:r>
          </a:p>
          <a:p>
            <a:pPr lvl="1"/>
            <a:r>
              <a:rPr lang="en-US" dirty="0" smtClean="0"/>
              <a:t>Expert</a:t>
            </a:r>
          </a:p>
          <a:p>
            <a:pPr lvl="1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Show Source English Growth Activities file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3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Competencies categories</a:t>
            </a:r>
          </a:p>
          <a:p>
            <a:pPr lvl="1"/>
            <a:r>
              <a:rPr lang="en-US" dirty="0" smtClean="0"/>
              <a:t>Common Technical (6)</a:t>
            </a:r>
          </a:p>
          <a:p>
            <a:pPr lvl="1"/>
            <a:r>
              <a:rPr lang="en-US" dirty="0" smtClean="0"/>
              <a:t>Domain (18)</a:t>
            </a:r>
          </a:p>
          <a:p>
            <a:pPr lvl="1"/>
            <a:r>
              <a:rPr lang="en-US" dirty="0" smtClean="0"/>
              <a:t>Practical (6)</a:t>
            </a:r>
          </a:p>
          <a:p>
            <a:pPr lvl="1"/>
            <a:r>
              <a:rPr lang="en-US" dirty="0" smtClean="0"/>
              <a:t>Consultant (4)</a:t>
            </a:r>
          </a:p>
          <a:p>
            <a:pPr lvl="1"/>
            <a:r>
              <a:rPr lang="en-US" dirty="0" smtClean="0"/>
              <a:t>Professional (3)</a:t>
            </a:r>
          </a:p>
          <a:p>
            <a:pPr lvl="1"/>
            <a:r>
              <a:rPr lang="en-US" dirty="0" smtClean="0"/>
              <a:t>Education </a:t>
            </a:r>
            <a:r>
              <a:rPr lang="en-US" dirty="0" smtClean="0"/>
              <a:t>(1)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14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561</TotalTime>
  <Words>550</Words>
  <Application>Microsoft Office PowerPoint</Application>
  <PresentationFormat>On-screen Show (4:3)</PresentationFormat>
  <Paragraphs>130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ＭＳ Ｐゴシック</vt:lpstr>
      <vt:lpstr>Arial</vt:lpstr>
      <vt:lpstr>Calibri</vt:lpstr>
      <vt:lpstr>Blank Presentation</vt:lpstr>
      <vt:lpstr>Growth Plans</vt:lpstr>
      <vt:lpstr>Objectives</vt:lpstr>
      <vt:lpstr>What is a growth plan?</vt:lpstr>
      <vt:lpstr>Why Smartsheet growth plan?</vt:lpstr>
      <vt:lpstr>Why the new growth plan?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How the plan works?</vt:lpstr>
      <vt:lpstr>How to fill in the plan?</vt:lpstr>
      <vt:lpstr>Review the growth plan</vt:lpstr>
      <vt:lpstr>PowerPoint Presentation</vt:lpstr>
    </vt:vector>
  </TitlesOfParts>
  <Company>SIl Chad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plans</dc:title>
  <dc:creator>jjpdq82@yahoo.com.au</dc:creator>
  <cp:lastModifiedBy>Kent Schroeder</cp:lastModifiedBy>
  <cp:revision>71</cp:revision>
  <dcterms:created xsi:type="dcterms:W3CDTF">2016-04-03T19:14:56Z</dcterms:created>
  <dcterms:modified xsi:type="dcterms:W3CDTF">2020-03-01T17:37:02Z</dcterms:modified>
</cp:coreProperties>
</file>