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65" r:id="rId2"/>
    <p:sldId id="290" r:id="rId3"/>
    <p:sldId id="309" r:id="rId4"/>
    <p:sldId id="291" r:id="rId5"/>
    <p:sldId id="320" r:id="rId6"/>
    <p:sldId id="294" r:id="rId7"/>
    <p:sldId id="284" r:id="rId8"/>
    <p:sldId id="293" r:id="rId9"/>
    <p:sldId id="321" r:id="rId10"/>
    <p:sldId id="295" r:id="rId11"/>
    <p:sldId id="266" r:id="rId12"/>
    <p:sldId id="267" r:id="rId13"/>
    <p:sldId id="297" r:id="rId14"/>
    <p:sldId id="268" r:id="rId15"/>
    <p:sldId id="269" r:id="rId16"/>
    <p:sldId id="272" r:id="rId17"/>
    <p:sldId id="271" r:id="rId18"/>
    <p:sldId id="273" r:id="rId19"/>
    <p:sldId id="298" r:id="rId20"/>
    <p:sldId id="277" r:id="rId21"/>
    <p:sldId id="275" r:id="rId22"/>
    <p:sldId id="274" r:id="rId23"/>
    <p:sldId id="276" r:id="rId24"/>
    <p:sldId id="327" r:id="rId25"/>
    <p:sldId id="326" r:id="rId26"/>
    <p:sldId id="279" r:id="rId27"/>
    <p:sldId id="278" r:id="rId28"/>
    <p:sldId id="300" r:id="rId29"/>
    <p:sldId id="289" r:id="rId30"/>
    <p:sldId id="302" r:id="rId31"/>
    <p:sldId id="306" r:id="rId32"/>
    <p:sldId id="304" r:id="rId33"/>
    <p:sldId id="305" r:id="rId34"/>
    <p:sldId id="303" r:id="rId35"/>
    <p:sldId id="286" r:id="rId36"/>
    <p:sldId id="288" r:id="rId37"/>
    <p:sldId id="307" r:id="rId38"/>
    <p:sldId id="283" r:id="rId39"/>
    <p:sldId id="282" r:id="rId40"/>
    <p:sldId id="301" r:id="rId41"/>
    <p:sldId id="281" r:id="rId42"/>
    <p:sldId id="310" r:id="rId43"/>
    <p:sldId id="325" r:id="rId44"/>
    <p:sldId id="313" r:id="rId45"/>
    <p:sldId id="311" r:id="rId46"/>
    <p:sldId id="312" r:id="rId47"/>
    <p:sldId id="314" r:id="rId48"/>
    <p:sldId id="331" r:id="rId49"/>
    <p:sldId id="315" r:id="rId50"/>
    <p:sldId id="316" r:id="rId51"/>
    <p:sldId id="317" r:id="rId52"/>
    <p:sldId id="322" r:id="rId53"/>
    <p:sldId id="329" r:id="rId54"/>
    <p:sldId id="330" r:id="rId55"/>
    <p:sldId id="328" r:id="rId56"/>
    <p:sldId id="296" r:id="rId57"/>
    <p:sldId id="323" r:id="rId58"/>
    <p:sldId id="319" r:id="rId59"/>
    <p:sldId id="324"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30" autoAdjust="0"/>
    <p:restoredTop sz="71444" autoAdjust="0"/>
  </p:normalViewPr>
  <p:slideViewPr>
    <p:cSldViewPr snapToGrid="0">
      <p:cViewPr varScale="1">
        <p:scale>
          <a:sx n="60" d="100"/>
          <a:sy n="60" d="100"/>
        </p:scale>
        <p:origin x="1419" y="39"/>
      </p:cViewPr>
      <p:guideLst/>
    </p:cSldViewPr>
  </p:slideViewPr>
  <p:notesTextViewPr>
    <p:cViewPr>
      <p:scale>
        <a:sx n="1" d="1"/>
        <a:sy n="1" d="1"/>
      </p:scale>
      <p:origin x="0" y="0"/>
    </p:cViewPr>
  </p:notesTextViewPr>
  <p:sorterViewPr>
    <p:cViewPr>
      <p:scale>
        <a:sx n="66" d="100"/>
        <a:sy n="66" d="100"/>
      </p:scale>
      <p:origin x="0" y="-6666"/>
    </p:cViewPr>
  </p:sorterViewPr>
  <p:notesViewPr>
    <p:cSldViewPr snapToGrid="0">
      <p:cViewPr varScale="1">
        <p:scale>
          <a:sx n="49" d="100"/>
          <a:sy n="49" d="100"/>
        </p:scale>
        <p:origin x="2733" y="3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9C3740-138C-4ACA-B73A-B645F73B3CC1}" type="datetimeFigureOut">
              <a:rPr lang="en-US" smtClean="0"/>
              <a:t>24-Apr-20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F6D429-010E-487C-87CF-5E0B59ACF872}" type="slidenum">
              <a:rPr lang="en-US" smtClean="0"/>
              <a:t>‹#›</a:t>
            </a:fld>
            <a:endParaRPr lang="en-US"/>
          </a:p>
        </p:txBody>
      </p:sp>
    </p:spTree>
    <p:extLst>
      <p:ext uri="{BB962C8B-B14F-4D97-AF65-F5344CB8AC3E}">
        <p14:creationId xmlns:p14="http://schemas.microsoft.com/office/powerpoint/2010/main" val="146302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there</a:t>
            </a:r>
            <a:r>
              <a:rPr lang="en-US" baseline="0" dirty="0" smtClean="0"/>
              <a:t> is a </a:t>
            </a:r>
            <a:r>
              <a:rPr lang="en-US" baseline="0" dirty="0" err="1" smtClean="0"/>
              <a:t>Paratext</a:t>
            </a:r>
            <a:r>
              <a:rPr lang="en-US" baseline="0" dirty="0" smtClean="0"/>
              <a:t> 7.5 server and a </a:t>
            </a:r>
            <a:r>
              <a:rPr lang="en-US" baseline="0" dirty="0" err="1" smtClean="0"/>
              <a:t>Paratext</a:t>
            </a:r>
            <a:r>
              <a:rPr lang="en-US" baseline="0" dirty="0" smtClean="0"/>
              <a:t> 8.0 server</a:t>
            </a:r>
          </a:p>
          <a:p>
            <a:r>
              <a:rPr lang="en-US" baseline="0" dirty="0" smtClean="0"/>
              <a:t>Kent &amp; Doug </a:t>
            </a:r>
            <a:r>
              <a:rPr lang="en-US" baseline="0" dirty="0" err="1" smtClean="0"/>
              <a:t>Higby</a:t>
            </a:r>
            <a:r>
              <a:rPr lang="en-US" baseline="0" dirty="0" smtClean="0"/>
              <a:t> probably get a request from Cameroon every so often when I am in search of a </a:t>
            </a:r>
            <a:r>
              <a:rPr lang="en-US" baseline="0" dirty="0" err="1" smtClean="0"/>
              <a:t>Paratext</a:t>
            </a:r>
            <a:r>
              <a:rPr lang="en-US" baseline="0" dirty="0" smtClean="0"/>
              <a:t> license for someone</a:t>
            </a:r>
            <a:endParaRPr lang="en-US" dirty="0"/>
          </a:p>
        </p:txBody>
      </p:sp>
      <p:sp>
        <p:nvSpPr>
          <p:cNvPr id="4" name="Slide Number Placeholder 3"/>
          <p:cNvSpPr>
            <a:spLocks noGrp="1"/>
          </p:cNvSpPr>
          <p:nvPr>
            <p:ph type="sldNum" sz="quarter" idx="10"/>
          </p:nvPr>
        </p:nvSpPr>
        <p:spPr/>
        <p:txBody>
          <a:bodyPr/>
          <a:lstStyle/>
          <a:p>
            <a:fld id="{04F6D429-010E-487C-87CF-5E0B59ACF872}" type="slidenum">
              <a:rPr lang="en-US" smtClean="0"/>
              <a:t>1</a:t>
            </a:fld>
            <a:endParaRPr lang="en-US"/>
          </a:p>
        </p:txBody>
      </p:sp>
    </p:spTree>
    <p:extLst>
      <p:ext uri="{BB962C8B-B14F-4D97-AF65-F5344CB8AC3E}">
        <p14:creationId xmlns:p14="http://schemas.microsoft.com/office/powerpoint/2010/main" val="1150663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there</a:t>
            </a:r>
            <a:r>
              <a:rPr lang="en-US" baseline="0" dirty="0" smtClean="0"/>
              <a:t> is a </a:t>
            </a:r>
            <a:r>
              <a:rPr lang="en-US" baseline="0" dirty="0" err="1" smtClean="0"/>
              <a:t>Paratext</a:t>
            </a:r>
            <a:r>
              <a:rPr lang="en-US" baseline="0" dirty="0" smtClean="0"/>
              <a:t> 7.5 server and a </a:t>
            </a:r>
            <a:r>
              <a:rPr lang="en-US" baseline="0" dirty="0" err="1" smtClean="0"/>
              <a:t>Paratext</a:t>
            </a:r>
            <a:r>
              <a:rPr lang="en-US" baseline="0" dirty="0" smtClean="0"/>
              <a:t> 8.0 server</a:t>
            </a:r>
          </a:p>
          <a:p>
            <a:r>
              <a:rPr lang="en-US" baseline="0" dirty="0" smtClean="0"/>
              <a:t>Kent &amp; Doug </a:t>
            </a:r>
            <a:r>
              <a:rPr lang="en-US" baseline="0" dirty="0" err="1" smtClean="0"/>
              <a:t>Higby</a:t>
            </a:r>
            <a:r>
              <a:rPr lang="en-US" baseline="0" dirty="0" smtClean="0"/>
              <a:t> probably get a request from Cameroon every so often when I am in search of a </a:t>
            </a:r>
            <a:r>
              <a:rPr lang="en-US" baseline="0" dirty="0" err="1" smtClean="0"/>
              <a:t>Paratext</a:t>
            </a:r>
            <a:r>
              <a:rPr lang="en-US" baseline="0" dirty="0" smtClean="0"/>
              <a:t> license for someone</a:t>
            </a:r>
            <a:endParaRPr lang="en-US" dirty="0"/>
          </a:p>
        </p:txBody>
      </p:sp>
      <p:sp>
        <p:nvSpPr>
          <p:cNvPr id="4" name="Slide Number Placeholder 3"/>
          <p:cNvSpPr>
            <a:spLocks noGrp="1"/>
          </p:cNvSpPr>
          <p:nvPr>
            <p:ph type="sldNum" sz="quarter" idx="10"/>
          </p:nvPr>
        </p:nvSpPr>
        <p:spPr/>
        <p:txBody>
          <a:bodyPr/>
          <a:lstStyle/>
          <a:p>
            <a:fld id="{04F6D429-010E-487C-87CF-5E0B59ACF872}" type="slidenum">
              <a:rPr lang="en-US" smtClean="0"/>
              <a:t>37</a:t>
            </a:fld>
            <a:endParaRPr lang="en-US"/>
          </a:p>
        </p:txBody>
      </p:sp>
    </p:spTree>
    <p:extLst>
      <p:ext uri="{BB962C8B-B14F-4D97-AF65-F5344CB8AC3E}">
        <p14:creationId xmlns:p14="http://schemas.microsoft.com/office/powerpoint/2010/main" val="986105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are incomplete tasks or checks that are assigned to you in other books, click a link at the lower edge of the dialog to display incomplete tasks or checks that are assigned to you in another book.</a:t>
            </a:r>
          </a:p>
        </p:txBody>
      </p:sp>
      <p:sp>
        <p:nvSpPr>
          <p:cNvPr id="4" name="Slide Number Placeholder 3"/>
          <p:cNvSpPr>
            <a:spLocks noGrp="1"/>
          </p:cNvSpPr>
          <p:nvPr>
            <p:ph type="sldNum" sz="quarter" idx="10"/>
          </p:nvPr>
        </p:nvSpPr>
        <p:spPr/>
        <p:txBody>
          <a:bodyPr/>
          <a:lstStyle/>
          <a:p>
            <a:fld id="{04F6D429-010E-487C-87CF-5E0B59ACF872}" type="slidenum">
              <a:rPr lang="en-US" smtClean="0"/>
              <a:t>45</a:t>
            </a:fld>
            <a:endParaRPr lang="en-US"/>
          </a:p>
        </p:txBody>
      </p:sp>
    </p:spTree>
    <p:extLst>
      <p:ext uri="{BB962C8B-B14F-4D97-AF65-F5344CB8AC3E}">
        <p14:creationId xmlns:p14="http://schemas.microsoft.com/office/powerpoint/2010/main" val="1983928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F6D429-010E-487C-87CF-5E0B59ACF872}" type="slidenum">
              <a:rPr lang="en-US" smtClean="0"/>
              <a:t>47</a:t>
            </a:fld>
            <a:endParaRPr lang="en-US"/>
          </a:p>
        </p:txBody>
      </p:sp>
    </p:spTree>
    <p:extLst>
      <p:ext uri="{BB962C8B-B14F-4D97-AF65-F5344CB8AC3E}">
        <p14:creationId xmlns:p14="http://schemas.microsoft.com/office/powerpoint/2010/main" val="2270095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there</a:t>
            </a:r>
            <a:r>
              <a:rPr lang="en-US" baseline="0" dirty="0" smtClean="0"/>
              <a:t> is a </a:t>
            </a:r>
            <a:r>
              <a:rPr lang="en-US" baseline="0" dirty="0" err="1" smtClean="0"/>
              <a:t>Paratext</a:t>
            </a:r>
            <a:r>
              <a:rPr lang="en-US" baseline="0" dirty="0" smtClean="0"/>
              <a:t> 7.5 server and a </a:t>
            </a:r>
            <a:r>
              <a:rPr lang="en-US" baseline="0" dirty="0" err="1" smtClean="0"/>
              <a:t>Paratext</a:t>
            </a:r>
            <a:r>
              <a:rPr lang="en-US" baseline="0" dirty="0" smtClean="0"/>
              <a:t> 8.0 server</a:t>
            </a:r>
          </a:p>
          <a:p>
            <a:r>
              <a:rPr lang="en-US" baseline="0" dirty="0" smtClean="0"/>
              <a:t>Kent &amp; Doug </a:t>
            </a:r>
            <a:r>
              <a:rPr lang="en-US" baseline="0" dirty="0" err="1" smtClean="0"/>
              <a:t>Higby</a:t>
            </a:r>
            <a:r>
              <a:rPr lang="en-US" baseline="0" dirty="0" smtClean="0"/>
              <a:t> probably get a request from Cameroon every so often when I am in search of a </a:t>
            </a:r>
            <a:r>
              <a:rPr lang="en-US" baseline="0" dirty="0" err="1" smtClean="0"/>
              <a:t>Paratext</a:t>
            </a:r>
            <a:r>
              <a:rPr lang="en-US" baseline="0" dirty="0" smtClean="0"/>
              <a:t> license for someone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F6D429-010E-487C-87CF-5E0B59ACF87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1343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Having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too many tasks set to “start anytime.”  This setting gives flexibility when needed but also opens up the possibility of merge conflicts since tasks in more than stage and in more than one book can be given editing permissions at the same 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Other problems related to causing conflicts such as assigning global checks such as Spelling and Biblical terms while others are drafting and revising.</a:t>
            </a:r>
          </a:p>
          <a:p>
            <a:endParaRPr lang="en-US" dirty="0"/>
          </a:p>
        </p:txBody>
      </p:sp>
      <p:sp>
        <p:nvSpPr>
          <p:cNvPr id="4" name="Slide Number Placeholder 3"/>
          <p:cNvSpPr>
            <a:spLocks noGrp="1"/>
          </p:cNvSpPr>
          <p:nvPr>
            <p:ph type="sldNum" sz="quarter" idx="10"/>
          </p:nvPr>
        </p:nvSpPr>
        <p:spPr/>
        <p:txBody>
          <a:bodyPr/>
          <a:lstStyle/>
          <a:p>
            <a:fld id="{04F6D429-010E-487C-87CF-5E0B59ACF872}" type="slidenum">
              <a:rPr lang="en-US" smtClean="0"/>
              <a:t>52</a:t>
            </a:fld>
            <a:endParaRPr lang="en-US"/>
          </a:p>
        </p:txBody>
      </p:sp>
    </p:spTree>
    <p:extLst>
      <p:ext uri="{BB962C8B-B14F-4D97-AF65-F5344CB8AC3E}">
        <p14:creationId xmlns:p14="http://schemas.microsoft.com/office/powerpoint/2010/main" val="1916236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F6D429-010E-487C-87CF-5E0B59ACF872}" type="slidenum">
              <a:rPr lang="en-US" smtClean="0"/>
              <a:t>53</a:t>
            </a:fld>
            <a:endParaRPr lang="en-US"/>
          </a:p>
        </p:txBody>
      </p:sp>
    </p:spTree>
    <p:extLst>
      <p:ext uri="{BB962C8B-B14F-4D97-AF65-F5344CB8AC3E}">
        <p14:creationId xmlns:p14="http://schemas.microsoft.com/office/powerpoint/2010/main" val="2127908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base plan is an </a:t>
            </a:r>
            <a:r>
              <a:rPr lang="en-US" baseline="0" dirty="0" err="1" smtClean="0"/>
              <a:t>XMl</a:t>
            </a:r>
            <a:r>
              <a:rPr lang="en-US" baseline="0" dirty="0" smtClean="0"/>
              <a:t> in the _</a:t>
            </a:r>
            <a:r>
              <a:rPr lang="en-US" baseline="0" dirty="0" err="1" smtClean="0"/>
              <a:t>StandardPlans</a:t>
            </a:r>
            <a:r>
              <a:rPr lang="en-US" baseline="0" dirty="0" smtClean="0"/>
              <a:t> subfolder under the My </a:t>
            </a:r>
            <a:r>
              <a:rPr lang="en-US" baseline="0" dirty="0" err="1" smtClean="0"/>
              <a:t>Paratext</a:t>
            </a:r>
            <a:r>
              <a:rPr lang="en-US" baseline="0" dirty="0" smtClean="0"/>
              <a:t> 9 Projects folder,</a:t>
            </a:r>
            <a:endParaRPr lang="en-US" dirty="0"/>
          </a:p>
        </p:txBody>
      </p:sp>
      <p:sp>
        <p:nvSpPr>
          <p:cNvPr id="4" name="Slide Number Placeholder 3"/>
          <p:cNvSpPr>
            <a:spLocks noGrp="1"/>
          </p:cNvSpPr>
          <p:nvPr>
            <p:ph type="sldNum" sz="quarter" idx="10"/>
          </p:nvPr>
        </p:nvSpPr>
        <p:spPr/>
        <p:txBody>
          <a:bodyPr/>
          <a:lstStyle/>
          <a:p>
            <a:fld id="{04F6D429-010E-487C-87CF-5E0B59ACF872}" type="slidenum">
              <a:rPr lang="en-US" smtClean="0"/>
              <a:t>54</a:t>
            </a:fld>
            <a:endParaRPr lang="en-US"/>
          </a:p>
        </p:txBody>
      </p:sp>
    </p:spTree>
    <p:extLst>
      <p:ext uri="{BB962C8B-B14F-4D97-AF65-F5344CB8AC3E}">
        <p14:creationId xmlns:p14="http://schemas.microsoft.com/office/powerpoint/2010/main" val="2254661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251" y="3228975"/>
            <a:ext cx="7315200" cy="3086100"/>
          </a:xfrm>
        </p:spPr>
        <p:txBody>
          <a:bodyPr>
            <a:normAutofit/>
          </a:bodyPr>
          <a:lstStyle/>
          <a:p>
            <a:r>
              <a:rPr lang="en-GB" dirty="0" smtClean="0"/>
              <a:t>You should demonstrate these in </a:t>
            </a:r>
            <a:r>
              <a:rPr lang="en-GB" dirty="0" err="1" smtClean="0"/>
              <a:t>Paratext</a:t>
            </a:r>
            <a:r>
              <a:rPr lang="en-GB"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E2DBFFE6-E4BD-4C58-B8C5-A5DE4F4CEBE9}" type="slidenum">
              <a:rPr lang="en-US" smtClean="0"/>
              <a:pPr/>
              <a:t>56</a:t>
            </a:fld>
            <a:endParaRPr lang="en-US"/>
          </a:p>
        </p:txBody>
      </p:sp>
    </p:spTree>
    <p:extLst>
      <p:ext uri="{BB962C8B-B14F-4D97-AF65-F5344CB8AC3E}">
        <p14:creationId xmlns:p14="http://schemas.microsoft.com/office/powerpoint/2010/main" val="3025462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251" y="3228975"/>
            <a:ext cx="7315200" cy="3086100"/>
          </a:xfrm>
        </p:spPr>
        <p:txBody>
          <a:bodyPr>
            <a:normAutofit/>
          </a:bodyPr>
          <a:lstStyle/>
          <a:p>
            <a:r>
              <a:rPr lang="en-GB" dirty="0" smtClean="0"/>
              <a:t>You should demonstrate these in </a:t>
            </a:r>
            <a:r>
              <a:rPr lang="en-GB" dirty="0" err="1" smtClean="0"/>
              <a:t>Paratext</a:t>
            </a:r>
            <a:r>
              <a:rPr lang="en-GB"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E2DBFFE6-E4BD-4C58-B8C5-A5DE4F4CEBE9}" type="slidenum">
              <a:rPr lang="en-US" smtClean="0"/>
              <a:pPr/>
              <a:t>57</a:t>
            </a:fld>
            <a:endParaRPr lang="en-US"/>
          </a:p>
        </p:txBody>
      </p:sp>
    </p:spTree>
    <p:extLst>
      <p:ext uri="{BB962C8B-B14F-4D97-AF65-F5344CB8AC3E}">
        <p14:creationId xmlns:p14="http://schemas.microsoft.com/office/powerpoint/2010/main" val="442540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251" y="3228975"/>
            <a:ext cx="7315200" cy="3086100"/>
          </a:xfrm>
        </p:spPr>
        <p:txBody>
          <a:bodyPr>
            <a:normAutofit/>
          </a:bodyPr>
          <a:lstStyle/>
          <a:p>
            <a:r>
              <a:rPr lang="en-GB" dirty="0" smtClean="0"/>
              <a:t>You should demonstrate these in </a:t>
            </a:r>
            <a:r>
              <a:rPr lang="en-GB" dirty="0" err="1" smtClean="0"/>
              <a:t>Paratext</a:t>
            </a:r>
            <a:r>
              <a:rPr lang="en-GB"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E2DBFFE6-E4BD-4C58-B8C5-A5DE4F4CEBE9}" type="slidenum">
              <a:rPr lang="en-US" smtClean="0"/>
              <a:pPr/>
              <a:t>58</a:t>
            </a:fld>
            <a:endParaRPr lang="en-US"/>
          </a:p>
        </p:txBody>
      </p:sp>
    </p:spTree>
    <p:extLst>
      <p:ext uri="{BB962C8B-B14F-4D97-AF65-F5344CB8AC3E}">
        <p14:creationId xmlns:p14="http://schemas.microsoft.com/office/powerpoint/2010/main" val="2906116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there</a:t>
            </a:r>
            <a:r>
              <a:rPr lang="en-US" baseline="0" dirty="0" smtClean="0"/>
              <a:t> is a </a:t>
            </a:r>
            <a:r>
              <a:rPr lang="en-US" baseline="0" dirty="0" err="1" smtClean="0"/>
              <a:t>Paratext</a:t>
            </a:r>
            <a:r>
              <a:rPr lang="en-US" baseline="0" dirty="0" smtClean="0"/>
              <a:t> 7.5 server and a </a:t>
            </a:r>
            <a:r>
              <a:rPr lang="en-US" baseline="0" dirty="0" err="1" smtClean="0"/>
              <a:t>Paratext</a:t>
            </a:r>
            <a:r>
              <a:rPr lang="en-US" baseline="0" dirty="0" smtClean="0"/>
              <a:t> 8.0 server</a:t>
            </a:r>
          </a:p>
          <a:p>
            <a:r>
              <a:rPr lang="en-US" baseline="0" dirty="0" smtClean="0"/>
              <a:t>Kent &amp; Doug </a:t>
            </a:r>
            <a:r>
              <a:rPr lang="en-US" baseline="0" dirty="0" err="1" smtClean="0"/>
              <a:t>Higby</a:t>
            </a:r>
            <a:r>
              <a:rPr lang="en-US" baseline="0" dirty="0" smtClean="0"/>
              <a:t> probably get a request from Cameroon every so often when I am in search of a </a:t>
            </a:r>
            <a:r>
              <a:rPr lang="en-US" baseline="0" dirty="0" err="1" smtClean="0"/>
              <a:t>Paratext</a:t>
            </a:r>
            <a:r>
              <a:rPr lang="en-US" baseline="0" dirty="0" smtClean="0"/>
              <a:t> license for someone</a:t>
            </a:r>
            <a:endParaRPr lang="en-US" dirty="0"/>
          </a:p>
        </p:txBody>
      </p:sp>
      <p:sp>
        <p:nvSpPr>
          <p:cNvPr id="4" name="Slide Number Placeholder 3"/>
          <p:cNvSpPr>
            <a:spLocks noGrp="1"/>
          </p:cNvSpPr>
          <p:nvPr>
            <p:ph type="sldNum" sz="quarter" idx="10"/>
          </p:nvPr>
        </p:nvSpPr>
        <p:spPr/>
        <p:txBody>
          <a:bodyPr/>
          <a:lstStyle/>
          <a:p>
            <a:fld id="{04F6D429-010E-487C-87CF-5E0B59ACF872}" type="slidenum">
              <a:rPr lang="en-US" smtClean="0"/>
              <a:t>5</a:t>
            </a:fld>
            <a:endParaRPr lang="en-US"/>
          </a:p>
        </p:txBody>
      </p:sp>
    </p:spTree>
    <p:extLst>
      <p:ext uri="{BB962C8B-B14F-4D97-AF65-F5344CB8AC3E}">
        <p14:creationId xmlns:p14="http://schemas.microsoft.com/office/powerpoint/2010/main" val="3425144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7251" y="3228975"/>
            <a:ext cx="7315200" cy="3086100"/>
          </a:xfrm>
        </p:spPr>
        <p:txBody>
          <a:bodyPr>
            <a:normAutofit/>
          </a:bodyPr>
          <a:lstStyle/>
          <a:p>
            <a:r>
              <a:rPr lang="en-GB" dirty="0" smtClean="0"/>
              <a:t>You should demonstrate these in </a:t>
            </a:r>
            <a:r>
              <a:rPr lang="en-GB" dirty="0" err="1" smtClean="0"/>
              <a:t>Paratext</a:t>
            </a:r>
            <a:r>
              <a:rPr lang="en-GB"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E2DBFFE6-E4BD-4C58-B8C5-A5DE4F4CEBE9}" type="slidenum">
              <a:rPr lang="en-US" smtClean="0"/>
              <a:pPr/>
              <a:t>59</a:t>
            </a:fld>
            <a:endParaRPr lang="en-US"/>
          </a:p>
        </p:txBody>
      </p:sp>
    </p:spTree>
    <p:extLst>
      <p:ext uri="{BB962C8B-B14F-4D97-AF65-F5344CB8AC3E}">
        <p14:creationId xmlns:p14="http://schemas.microsoft.com/office/powerpoint/2010/main" val="1081045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there</a:t>
            </a:r>
            <a:r>
              <a:rPr lang="en-US" baseline="0" dirty="0" smtClean="0"/>
              <a:t> is a </a:t>
            </a:r>
            <a:r>
              <a:rPr lang="en-US" baseline="0" dirty="0" err="1" smtClean="0"/>
              <a:t>Paratext</a:t>
            </a:r>
            <a:r>
              <a:rPr lang="en-US" baseline="0" dirty="0" smtClean="0"/>
              <a:t> 7.5 server and a </a:t>
            </a:r>
            <a:r>
              <a:rPr lang="en-US" baseline="0" dirty="0" err="1" smtClean="0"/>
              <a:t>Paratext</a:t>
            </a:r>
            <a:r>
              <a:rPr lang="en-US" baseline="0" dirty="0" smtClean="0"/>
              <a:t> 8.0 server</a:t>
            </a:r>
          </a:p>
          <a:p>
            <a:r>
              <a:rPr lang="en-US" baseline="0" dirty="0" smtClean="0"/>
              <a:t>Kent &amp; Doug </a:t>
            </a:r>
            <a:r>
              <a:rPr lang="en-US" baseline="0" dirty="0" err="1" smtClean="0"/>
              <a:t>Higby</a:t>
            </a:r>
            <a:r>
              <a:rPr lang="en-US" baseline="0" dirty="0" smtClean="0"/>
              <a:t> probably get a request from Cameroon every so often when I am in search of a </a:t>
            </a:r>
            <a:r>
              <a:rPr lang="en-US" baseline="0" dirty="0" err="1" smtClean="0"/>
              <a:t>Paratext</a:t>
            </a:r>
            <a:r>
              <a:rPr lang="en-US" baseline="0" dirty="0" smtClean="0"/>
              <a:t> license for someone</a:t>
            </a:r>
            <a:endParaRPr lang="en-US" dirty="0"/>
          </a:p>
        </p:txBody>
      </p:sp>
      <p:sp>
        <p:nvSpPr>
          <p:cNvPr id="4" name="Slide Number Placeholder 3"/>
          <p:cNvSpPr>
            <a:spLocks noGrp="1"/>
          </p:cNvSpPr>
          <p:nvPr>
            <p:ph type="sldNum" sz="quarter" idx="10"/>
          </p:nvPr>
        </p:nvSpPr>
        <p:spPr/>
        <p:txBody>
          <a:bodyPr/>
          <a:lstStyle/>
          <a:p>
            <a:fld id="{04F6D429-010E-487C-87CF-5E0B59ACF872}" type="slidenum">
              <a:rPr lang="en-US" smtClean="0"/>
              <a:t>9</a:t>
            </a:fld>
            <a:endParaRPr lang="en-US"/>
          </a:p>
        </p:txBody>
      </p:sp>
    </p:spTree>
    <p:extLst>
      <p:ext uri="{BB962C8B-B14F-4D97-AF65-F5344CB8AC3E}">
        <p14:creationId xmlns:p14="http://schemas.microsoft.com/office/powerpoint/2010/main" val="2343380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Project progress is calculated based on the total number of verses in the books that are included in the project scope. Therefore, the project scope cannot include books without verses (for example, a glossary) even though you intend to include that book in your project.</a:t>
            </a:r>
            <a:endParaRPr lang="en-US" dirty="0"/>
          </a:p>
        </p:txBody>
      </p:sp>
      <p:sp>
        <p:nvSpPr>
          <p:cNvPr id="4" name="Slide Number Placeholder 3"/>
          <p:cNvSpPr>
            <a:spLocks noGrp="1"/>
          </p:cNvSpPr>
          <p:nvPr>
            <p:ph type="sldNum" sz="quarter" idx="10"/>
          </p:nvPr>
        </p:nvSpPr>
        <p:spPr/>
        <p:txBody>
          <a:bodyPr/>
          <a:lstStyle/>
          <a:p>
            <a:fld id="{04F6D429-010E-487C-87CF-5E0B59ACF872}" type="slidenum">
              <a:rPr lang="en-US" smtClean="0"/>
              <a:t>11</a:t>
            </a:fld>
            <a:endParaRPr lang="en-US"/>
          </a:p>
        </p:txBody>
      </p:sp>
    </p:spTree>
    <p:extLst>
      <p:ext uri="{BB962C8B-B14F-4D97-AF65-F5344CB8AC3E}">
        <p14:creationId xmlns:p14="http://schemas.microsoft.com/office/powerpoint/2010/main" val="3145390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F6D429-010E-487C-87CF-5E0B59ACF872}" type="slidenum">
              <a:rPr lang="en-US" smtClean="0"/>
              <a:t>12</a:t>
            </a:fld>
            <a:endParaRPr lang="en-US"/>
          </a:p>
        </p:txBody>
      </p:sp>
    </p:spTree>
    <p:extLst>
      <p:ext uri="{BB962C8B-B14F-4D97-AF65-F5344CB8AC3E}">
        <p14:creationId xmlns:p14="http://schemas.microsoft.com/office/powerpoint/2010/main" val="1249965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add, reorder, or remove stages or tasks, a hyphen followed by the short name of your project is added at the end of the Project Plan name.</a:t>
            </a:r>
            <a:endParaRPr lang="en-US" dirty="0"/>
          </a:p>
        </p:txBody>
      </p:sp>
      <p:sp>
        <p:nvSpPr>
          <p:cNvPr id="4" name="Slide Number Placeholder 3"/>
          <p:cNvSpPr>
            <a:spLocks noGrp="1"/>
          </p:cNvSpPr>
          <p:nvPr>
            <p:ph type="sldNum" sz="quarter" idx="10"/>
          </p:nvPr>
        </p:nvSpPr>
        <p:spPr/>
        <p:txBody>
          <a:bodyPr/>
          <a:lstStyle/>
          <a:p>
            <a:fld id="{04F6D429-010E-487C-87CF-5E0B59ACF872}" type="slidenum">
              <a:rPr lang="en-US" smtClean="0"/>
              <a:t>13</a:t>
            </a:fld>
            <a:endParaRPr lang="en-US"/>
          </a:p>
        </p:txBody>
      </p:sp>
    </p:spTree>
    <p:extLst>
      <p:ext uri="{BB962C8B-B14F-4D97-AF65-F5344CB8AC3E}">
        <p14:creationId xmlns:p14="http://schemas.microsoft.com/office/powerpoint/2010/main" val="833242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you modify a project plan, a hyphen followed by the short name of your project is added at the end of the Project Plan name.</a:t>
            </a:r>
          </a:p>
          <a:p>
            <a:endParaRPr lang="en-US" dirty="0"/>
          </a:p>
        </p:txBody>
      </p:sp>
      <p:sp>
        <p:nvSpPr>
          <p:cNvPr id="4" name="Slide Number Placeholder 3"/>
          <p:cNvSpPr>
            <a:spLocks noGrp="1"/>
          </p:cNvSpPr>
          <p:nvPr>
            <p:ph type="sldNum" sz="quarter" idx="10"/>
          </p:nvPr>
        </p:nvSpPr>
        <p:spPr/>
        <p:txBody>
          <a:bodyPr/>
          <a:lstStyle/>
          <a:p>
            <a:fld id="{04F6D429-010E-487C-87CF-5E0B59ACF872}" type="slidenum">
              <a:rPr lang="en-US" smtClean="0"/>
              <a:t>14</a:t>
            </a:fld>
            <a:endParaRPr lang="en-US"/>
          </a:p>
        </p:txBody>
      </p:sp>
    </p:spTree>
    <p:extLst>
      <p:ext uri="{BB962C8B-B14F-4D97-AF65-F5344CB8AC3E}">
        <p14:creationId xmlns:p14="http://schemas.microsoft.com/office/powerpoint/2010/main" val="3954172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F6D429-010E-487C-87CF-5E0B59ACF872}" type="slidenum">
              <a:rPr lang="en-US" smtClean="0"/>
              <a:t>15</a:t>
            </a:fld>
            <a:endParaRPr lang="en-US"/>
          </a:p>
        </p:txBody>
      </p:sp>
    </p:spTree>
    <p:extLst>
      <p:ext uri="{BB962C8B-B14F-4D97-AF65-F5344CB8AC3E}">
        <p14:creationId xmlns:p14="http://schemas.microsoft.com/office/powerpoint/2010/main" val="1929142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F6D429-010E-487C-87CF-5E0B59ACF872}" type="slidenum">
              <a:rPr lang="en-US" smtClean="0"/>
              <a:t>19</a:t>
            </a:fld>
            <a:endParaRPr lang="en-US"/>
          </a:p>
        </p:txBody>
      </p:sp>
    </p:spTree>
    <p:extLst>
      <p:ext uri="{BB962C8B-B14F-4D97-AF65-F5344CB8AC3E}">
        <p14:creationId xmlns:p14="http://schemas.microsoft.com/office/powerpoint/2010/main" val="3642372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74127" y="320675"/>
            <a:ext cx="9715771" cy="1325563"/>
          </a:xfrm>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074126" y="1825625"/>
            <a:ext cx="971577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D3620C-C7FC-487E-9205-11DE4E2E8BE0}" type="datetimeFigureOut">
              <a:rPr lang="en-US" smtClean="0"/>
              <a:t>24-Apr-20</a:t>
            </a:fld>
            <a:endParaRPr lang="en-US"/>
          </a:p>
        </p:txBody>
      </p:sp>
      <p:sp>
        <p:nvSpPr>
          <p:cNvPr id="5" name="Footer Placeholder 4"/>
          <p:cNvSpPr>
            <a:spLocks noGrp="1"/>
          </p:cNvSpPr>
          <p:nvPr>
            <p:ph type="ftr" sz="quarter" idx="11"/>
          </p:nvPr>
        </p:nvSpPr>
        <p:spPr>
          <a:xfrm>
            <a:off x="4256648" y="6356350"/>
            <a:ext cx="4114800" cy="365125"/>
          </a:xfrm>
        </p:spPr>
        <p:txBody>
          <a:bodyPr/>
          <a:lstStyle/>
          <a:p>
            <a:endParaRPr lang="en-US" dirty="0"/>
          </a:p>
        </p:txBody>
      </p:sp>
      <p:sp>
        <p:nvSpPr>
          <p:cNvPr id="6" name="Slide Number Placeholder 5"/>
          <p:cNvSpPr>
            <a:spLocks noGrp="1"/>
          </p:cNvSpPr>
          <p:nvPr>
            <p:ph type="sldNum" sz="quarter" idx="12"/>
          </p:nvPr>
        </p:nvSpPr>
        <p:spPr>
          <a:xfrm>
            <a:off x="9046697" y="6336913"/>
            <a:ext cx="2743200" cy="365125"/>
          </a:xfrm>
        </p:spPr>
        <p:txBody>
          <a:bodyPr/>
          <a:lstStyle/>
          <a:p>
            <a:fld id="{7FFE1518-D98B-474C-BE05-3E7D211DE971}" type="slidenum">
              <a:rPr lang="en-US" smtClean="0"/>
              <a:t>‹#›</a:t>
            </a:fld>
            <a:endParaRPr lang="en-US"/>
          </a:p>
        </p:txBody>
      </p:sp>
    </p:spTree>
    <p:extLst>
      <p:ext uri="{BB962C8B-B14F-4D97-AF65-F5344CB8AC3E}">
        <p14:creationId xmlns:p14="http://schemas.microsoft.com/office/powerpoint/2010/main" val="12870914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36956" y="665163"/>
            <a:ext cx="9144000" cy="2387600"/>
          </a:xfrm>
        </p:spPr>
        <p:txBody>
          <a:bodyPr anchor="b"/>
          <a:lstStyle>
            <a:lvl1pPr algn="ctr">
              <a:defRPr sz="60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36956" y="351282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ED3620C-C7FC-487E-9205-11DE4E2E8BE0}" type="datetimeFigureOut">
              <a:rPr lang="en-US" smtClean="0"/>
              <a:t>24-Apr-20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FE1518-D98B-474C-BE05-3E7D211DE971}" type="slidenum">
              <a:rPr lang="en-US" smtClean="0"/>
              <a:t>‹#›</a:t>
            </a:fld>
            <a:endParaRPr lang="en-US"/>
          </a:p>
        </p:txBody>
      </p:sp>
    </p:spTree>
    <p:extLst>
      <p:ext uri="{BB962C8B-B14F-4D97-AF65-F5344CB8AC3E}">
        <p14:creationId xmlns:p14="http://schemas.microsoft.com/office/powerpoint/2010/main" val="12887489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A506A0-F6E0-4693-8A7E-9A38475F7B11}" type="datetimeFigureOut">
              <a:rPr lang="en-US" smtClean="0"/>
              <a:t>24-Apr-20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07532B-1D83-4D46-A403-3CA29F30F24C}" type="slidenum">
              <a:rPr lang="en-US" smtClean="0"/>
              <a:t>‹#›</a:t>
            </a:fld>
            <a:endParaRPr lang="en-US"/>
          </a:p>
        </p:txBody>
      </p:sp>
    </p:spTree>
    <p:extLst>
      <p:ext uri="{BB962C8B-B14F-4D97-AF65-F5344CB8AC3E}">
        <p14:creationId xmlns:p14="http://schemas.microsoft.com/office/powerpoint/2010/main" val="2815073041"/>
      </p:ext>
    </p:extLst>
  </p:cSld>
  <p:clrMap bg1="lt1" tx1="dk1" bg2="lt2" tx2="dk2" accent1="accent1" accent2="accent2" accent3="accent3" accent4="accent4" accent5="accent5" accent6="accent6" hlink="hlink" folHlink="folHlink"/>
  <p:sldLayoutIdLst>
    <p:sldLayoutId id="2147483661" r:id="rId1"/>
    <p:sldLayoutId id="214748366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721" y="743919"/>
            <a:ext cx="9819269" cy="4618495"/>
          </a:xfrm>
        </p:spPr>
        <p:txBody>
          <a:bodyPr anchor="ctr">
            <a:normAutofit/>
          </a:bodyPr>
          <a:lstStyle/>
          <a:p>
            <a:pPr algn="ctr"/>
            <a:r>
              <a:rPr lang="en-US" sz="4800" b="1" dirty="0" err="1" smtClean="0">
                <a:latin typeface="Arial" panose="020B0604020202020204" pitchFamily="34" charset="0"/>
                <a:cs typeface="Arial" panose="020B0604020202020204" pitchFamily="34" charset="0"/>
              </a:rPr>
              <a:t>Paratext</a:t>
            </a:r>
            <a:r>
              <a:rPr lang="en-US" sz="4800" b="1" dirty="0" smtClean="0">
                <a:latin typeface="Arial" panose="020B0604020202020204" pitchFamily="34" charset="0"/>
                <a:cs typeface="Arial" panose="020B0604020202020204" pitchFamily="34" charset="0"/>
              </a:rPr>
              <a:t> 9</a:t>
            </a:r>
            <a:br>
              <a:rPr lang="en-US" sz="4800" b="1" dirty="0" smtClean="0">
                <a:latin typeface="Arial" panose="020B0604020202020204" pitchFamily="34" charset="0"/>
                <a:cs typeface="Arial" panose="020B0604020202020204" pitchFamily="34" charset="0"/>
              </a:rPr>
            </a:br>
            <a:r>
              <a:rPr lang="en-US" sz="4800" b="1" dirty="0" smtClean="0">
                <a:latin typeface="Arial" panose="020B0604020202020204" pitchFamily="34" charset="0"/>
                <a:cs typeface="Arial" panose="020B0604020202020204" pitchFamily="34" charset="0"/>
              </a:rPr>
              <a:t/>
            </a:r>
            <a:br>
              <a:rPr lang="en-US" sz="4800" b="1" dirty="0" smtClean="0">
                <a:latin typeface="Arial" panose="020B0604020202020204" pitchFamily="34" charset="0"/>
                <a:cs typeface="Arial" panose="020B0604020202020204" pitchFamily="34" charset="0"/>
              </a:rPr>
            </a:br>
            <a:r>
              <a:rPr lang="en-US" sz="4800" b="1" dirty="0" smtClean="0">
                <a:latin typeface="Arial" panose="020B0604020202020204" pitchFamily="34" charset="0"/>
                <a:cs typeface="Arial" panose="020B0604020202020204" pitchFamily="34" charset="0"/>
              </a:rPr>
              <a:t>Project Plan</a:t>
            </a:r>
            <a:br>
              <a:rPr lang="en-US" sz="4800" b="1" dirty="0" smtClean="0">
                <a:latin typeface="Arial" panose="020B0604020202020204" pitchFamily="34" charset="0"/>
                <a:cs typeface="Arial" panose="020B0604020202020204" pitchFamily="34" charset="0"/>
              </a:rPr>
            </a:br>
            <a:r>
              <a:rPr lang="en-US" sz="4800" b="1" dirty="0">
                <a:latin typeface="Arial" panose="020B0604020202020204" pitchFamily="34" charset="0"/>
                <a:cs typeface="Arial" panose="020B0604020202020204" pitchFamily="34" charset="0"/>
              </a:rPr>
              <a:t/>
            </a:r>
            <a:br>
              <a:rPr lang="en-US" sz="4800" b="1" dirty="0">
                <a:latin typeface="Arial" panose="020B0604020202020204" pitchFamily="34" charset="0"/>
                <a:cs typeface="Arial" panose="020B0604020202020204" pitchFamily="34" charset="0"/>
              </a:rPr>
            </a:br>
            <a:endParaRPr lang="en-US" sz="4800" b="1" dirty="0">
              <a:latin typeface="+mn-lt"/>
            </a:endParaRPr>
          </a:p>
        </p:txBody>
      </p:sp>
    </p:spTree>
    <p:extLst>
      <p:ext uri="{BB962C8B-B14F-4D97-AF65-F5344CB8AC3E}">
        <p14:creationId xmlns:p14="http://schemas.microsoft.com/office/powerpoint/2010/main" val="2210972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8511" y="653052"/>
            <a:ext cx="9144000" cy="636695"/>
          </a:xfrm>
        </p:spPr>
        <p:txBody>
          <a:bodyPr>
            <a:noAutofit/>
          </a:bodyPr>
          <a:lstStyle/>
          <a:p>
            <a:r>
              <a:rPr lang="en-US" sz="4800" b="1" dirty="0" smtClean="0">
                <a:latin typeface="Arial" panose="020B0604020202020204" pitchFamily="34" charset="0"/>
                <a:cs typeface="Arial" panose="020B0604020202020204" pitchFamily="34" charset="0"/>
              </a:rPr>
              <a:t>Setting up the project plan</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036956" y="1472339"/>
            <a:ext cx="9144000" cy="3874576"/>
          </a:xfrm>
        </p:spPr>
        <p:txBody>
          <a:bodyPr/>
          <a:lstStyle/>
          <a:p>
            <a:pPr marL="342900" indent="-3429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Setting project scope</a:t>
            </a:r>
          </a:p>
          <a:p>
            <a:pPr marL="342900" indent="-3429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Creating </a:t>
            </a:r>
            <a:r>
              <a:rPr lang="en-US" sz="3200" dirty="0">
                <a:latin typeface="Arial" panose="020B0604020202020204" pitchFamily="34" charset="0"/>
                <a:cs typeface="Arial" panose="020B0604020202020204" pitchFamily="34" charset="0"/>
              </a:rPr>
              <a:t>a project </a:t>
            </a:r>
            <a:r>
              <a:rPr lang="en-US" sz="3200" dirty="0" smtClean="0">
                <a:latin typeface="Arial" panose="020B0604020202020204" pitchFamily="34" charset="0"/>
                <a:cs typeface="Arial" panose="020B0604020202020204" pitchFamily="34" charset="0"/>
              </a:rPr>
              <a:t>plan</a:t>
            </a:r>
          </a:p>
          <a:p>
            <a:pPr marL="342900" indent="-342900" algn="l">
              <a:buFont typeface="Wingdings" panose="05000000000000000000" pitchFamily="2" charset="2"/>
              <a:buChar char="q"/>
            </a:pPr>
            <a:r>
              <a:rPr lang="en-US" sz="3200" dirty="0">
                <a:latin typeface="Arial" panose="020B0604020202020204" pitchFamily="34" charset="0"/>
                <a:cs typeface="Arial" panose="020B0604020202020204" pitchFamily="34" charset="0"/>
              </a:rPr>
              <a:t>Modifying a project </a:t>
            </a:r>
            <a:r>
              <a:rPr lang="en-US" sz="3200" dirty="0" smtClean="0">
                <a:latin typeface="Arial" panose="020B0604020202020204" pitchFamily="34" charset="0"/>
                <a:cs typeface="Arial" panose="020B0604020202020204" pitchFamily="34" charset="0"/>
              </a:rPr>
              <a:t>plan</a:t>
            </a:r>
          </a:p>
          <a:p>
            <a:pPr marL="342900" indent="-342900" algn="l">
              <a:buFont typeface="Wingdings" panose="05000000000000000000" pitchFamily="2" charset="2"/>
              <a:buChar char="q"/>
            </a:pPr>
            <a:r>
              <a:rPr lang="en-US" sz="3200" dirty="0">
                <a:latin typeface="Arial" panose="020B0604020202020204" pitchFamily="34" charset="0"/>
                <a:cs typeface="Arial" panose="020B0604020202020204" pitchFamily="34" charset="0"/>
              </a:rPr>
              <a:t>Configuring task </a:t>
            </a:r>
            <a:r>
              <a:rPr lang="en-US" sz="3200" dirty="0" smtClean="0">
                <a:latin typeface="Arial" panose="020B0604020202020204" pitchFamily="34" charset="0"/>
                <a:cs typeface="Arial" panose="020B0604020202020204" pitchFamily="34" charset="0"/>
              </a:rPr>
              <a:t>settings</a:t>
            </a:r>
          </a:p>
          <a:p>
            <a:pPr marL="342900" indent="-3429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Assigning checks to stages</a:t>
            </a:r>
          </a:p>
          <a:p>
            <a:pPr marL="342900" indent="-3429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Marking Progress to date</a:t>
            </a:r>
          </a:p>
          <a:p>
            <a:pPr algn="l"/>
            <a:endParaRPr lang="en-US" sz="3200" dirty="0" smtClean="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49763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956" y="665163"/>
            <a:ext cx="9144000" cy="636695"/>
          </a:xfrm>
        </p:spPr>
        <p:txBody>
          <a:bodyPr>
            <a:noAutofit/>
          </a:bodyPr>
          <a:lstStyle/>
          <a:p>
            <a:r>
              <a:rPr lang="en-US" sz="4800" b="1" dirty="0" smtClean="0">
                <a:latin typeface="Arial" panose="020B0604020202020204" pitchFamily="34" charset="0"/>
                <a:cs typeface="Arial" panose="020B0604020202020204" pitchFamily="34" charset="0"/>
              </a:rPr>
              <a:t>Setting project </a:t>
            </a:r>
            <a:r>
              <a:rPr lang="en-US" sz="4800" b="1" dirty="0">
                <a:latin typeface="Arial" panose="020B0604020202020204" pitchFamily="34" charset="0"/>
                <a:cs typeface="Arial" panose="020B0604020202020204" pitchFamily="34" charset="0"/>
              </a:rPr>
              <a:t>s</a:t>
            </a:r>
            <a:r>
              <a:rPr lang="en-US" sz="4800" b="1" dirty="0" smtClean="0">
                <a:latin typeface="Arial" panose="020B0604020202020204" pitchFamily="34" charset="0"/>
                <a:cs typeface="Arial" panose="020B0604020202020204" pitchFamily="34" charset="0"/>
              </a:rPr>
              <a:t>cope</a:t>
            </a:r>
            <a:endParaRPr lang="en-US" sz="48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2345169" y="1472339"/>
            <a:ext cx="6115924" cy="4974956"/>
          </a:xfrm>
          <a:prstGeom prst="rect">
            <a:avLst/>
          </a:prstGeom>
        </p:spPr>
      </p:pic>
      <p:sp>
        <p:nvSpPr>
          <p:cNvPr id="3" name="Subtitle 2"/>
          <p:cNvSpPr>
            <a:spLocks noGrp="1"/>
          </p:cNvSpPr>
          <p:nvPr>
            <p:ph type="subTitle" idx="1"/>
          </p:nvPr>
        </p:nvSpPr>
        <p:spPr>
          <a:xfrm>
            <a:off x="1881972" y="1286360"/>
            <a:ext cx="9144000" cy="3874576"/>
          </a:xfrm>
        </p:spPr>
        <p:txBody>
          <a:bodyPr/>
          <a:lstStyle/>
          <a:p>
            <a:pPr algn="l"/>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3375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956" y="665163"/>
            <a:ext cx="9144000" cy="636695"/>
          </a:xfrm>
        </p:spPr>
        <p:txBody>
          <a:bodyPr>
            <a:noAutofit/>
          </a:bodyPr>
          <a:lstStyle/>
          <a:p>
            <a:r>
              <a:rPr lang="en-US" sz="4800" b="1" dirty="0" smtClean="0">
                <a:latin typeface="Arial" panose="020B0604020202020204" pitchFamily="34" charset="0"/>
                <a:cs typeface="Arial" panose="020B0604020202020204" pitchFamily="34" charset="0"/>
              </a:rPr>
              <a:t>Creating a project plan</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036956" y="1472339"/>
            <a:ext cx="9144000" cy="3874576"/>
          </a:xfrm>
        </p:spPr>
        <p:txBody>
          <a:bodyPr>
            <a:normAutofit/>
          </a:bodyPr>
          <a:lstStyle/>
          <a:p>
            <a:pPr marL="457200" indent="-4572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Selecting a base plan and applying it to project</a:t>
            </a:r>
          </a:p>
          <a:p>
            <a:pPr marL="514350" indent="-514350" algn="l">
              <a:buFont typeface="+mj-lt"/>
              <a:buAutoNum type="arabicPeriod"/>
            </a:pPr>
            <a:r>
              <a:rPr lang="en-US" sz="3200" dirty="0" smtClean="0">
                <a:latin typeface="Arial" panose="020B0604020202020204" pitchFamily="34" charset="0"/>
                <a:cs typeface="Arial" panose="020B0604020202020204" pitchFamily="34" charset="0"/>
              </a:rPr>
              <a:t>In the Project Settings menu, click </a:t>
            </a:r>
            <a:r>
              <a:rPr lang="en-US" sz="3200" dirty="0">
                <a:latin typeface="Arial" panose="020B0604020202020204" pitchFamily="34" charset="0"/>
                <a:cs typeface="Arial" panose="020B0604020202020204" pitchFamily="34" charset="0"/>
              </a:rPr>
              <a:t>P</a:t>
            </a:r>
            <a:r>
              <a:rPr lang="en-US" sz="3200" dirty="0" smtClean="0">
                <a:latin typeface="Arial" panose="020B0604020202020204" pitchFamily="34" charset="0"/>
                <a:cs typeface="Arial" panose="020B0604020202020204" pitchFamily="34" charset="0"/>
              </a:rPr>
              <a:t>roject Plan</a:t>
            </a:r>
          </a:p>
          <a:p>
            <a:pPr marL="514350" indent="-514350" algn="l">
              <a:buFont typeface="+mj-lt"/>
              <a:buAutoNum type="arabicPeriod"/>
            </a:pPr>
            <a:r>
              <a:rPr lang="en-US" sz="3200" dirty="0" smtClean="0">
                <a:latin typeface="Arial" panose="020B0604020202020204" pitchFamily="34" charset="0"/>
                <a:cs typeface="Arial" panose="020B0604020202020204" pitchFamily="34" charset="0"/>
              </a:rPr>
              <a:t>Click Manage Plans</a:t>
            </a:r>
          </a:p>
          <a:p>
            <a:pPr marL="514350" indent="-514350" algn="l">
              <a:buFont typeface="+mj-lt"/>
              <a:buAutoNum type="arabicPeriod"/>
            </a:pPr>
            <a:r>
              <a:rPr lang="en-US" sz="3200" dirty="0" smtClean="0">
                <a:latin typeface="Arial" panose="020B0604020202020204" pitchFamily="34" charset="0"/>
                <a:cs typeface="Arial" panose="020B0604020202020204" pitchFamily="34" charset="0"/>
              </a:rPr>
              <a:t>Select a base plan</a:t>
            </a:r>
          </a:p>
          <a:p>
            <a:pPr marL="514350" indent="-514350" algn="l">
              <a:buFont typeface="+mj-lt"/>
              <a:buAutoNum type="arabicPeriod"/>
            </a:pPr>
            <a:r>
              <a:rPr lang="en-US" sz="3200" dirty="0" smtClean="0">
                <a:latin typeface="Arial" panose="020B0604020202020204" pitchFamily="34" charset="0"/>
                <a:cs typeface="Arial" panose="020B0604020202020204" pitchFamily="34" charset="0"/>
              </a:rPr>
              <a:t>Click Copy Plan</a:t>
            </a:r>
          </a:p>
          <a:p>
            <a:pPr marL="514350" indent="-514350" algn="l">
              <a:buFont typeface="+mj-lt"/>
              <a:buAutoNum type="arabicPeriod"/>
            </a:pPr>
            <a:r>
              <a:rPr lang="en-US" sz="3200" dirty="0" smtClean="0">
                <a:latin typeface="Arial" panose="020B0604020202020204" pitchFamily="34" charset="0"/>
                <a:cs typeface="Arial" panose="020B0604020202020204" pitchFamily="34" charset="0"/>
              </a:rPr>
              <a:t>Click OK</a:t>
            </a:r>
          </a:p>
        </p:txBody>
      </p:sp>
    </p:spTree>
    <p:extLst>
      <p:ext uri="{BB962C8B-B14F-4D97-AF65-F5344CB8AC3E}">
        <p14:creationId xmlns:p14="http://schemas.microsoft.com/office/powerpoint/2010/main" val="27698564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956" y="665163"/>
            <a:ext cx="9144000" cy="636695"/>
          </a:xfrm>
        </p:spPr>
        <p:txBody>
          <a:bodyPr>
            <a:noAutofit/>
          </a:bodyPr>
          <a:lstStyle/>
          <a:p>
            <a:r>
              <a:rPr lang="en-US" sz="4800" b="1" dirty="0" smtClean="0">
                <a:latin typeface="Arial" panose="020B0604020202020204" pitchFamily="34" charset="0"/>
                <a:cs typeface="Arial" panose="020B0604020202020204" pitchFamily="34" charset="0"/>
              </a:rPr>
              <a:t>Creating a project plan</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036956" y="1472339"/>
            <a:ext cx="9144000" cy="3874576"/>
          </a:xfrm>
        </p:spPr>
        <p:txBody>
          <a:bodyPr>
            <a:normAutofit/>
          </a:bodyPr>
          <a:lstStyle/>
          <a:p>
            <a:pPr marL="457200" indent="-457200" algn="l">
              <a:buFont typeface="Wingdings" panose="05000000000000000000" pitchFamily="2" charset="2"/>
              <a:buChar char="q"/>
            </a:pPr>
            <a:r>
              <a:rPr lang="en-US" sz="3200" dirty="0" smtClean="0">
                <a:solidFill>
                  <a:srgbClr val="FFFF00"/>
                </a:solidFill>
                <a:latin typeface="Arial" panose="020B0604020202020204" pitchFamily="34" charset="0"/>
                <a:cs typeface="Arial" panose="020B0604020202020204" pitchFamily="34" charset="0"/>
              </a:rPr>
              <a:t>Demo creating a project</a:t>
            </a:r>
          </a:p>
        </p:txBody>
      </p:sp>
      <p:pic>
        <p:nvPicPr>
          <p:cNvPr id="4" name="Picture 3"/>
          <p:cNvPicPr>
            <a:picLocks noChangeAspect="1"/>
          </p:cNvPicPr>
          <p:nvPr/>
        </p:nvPicPr>
        <p:blipFill>
          <a:blip r:embed="rId3"/>
          <a:stretch>
            <a:fillRect/>
          </a:stretch>
        </p:blipFill>
        <p:spPr>
          <a:xfrm>
            <a:off x="2198192" y="2264558"/>
            <a:ext cx="5674125" cy="4326430"/>
          </a:xfrm>
          <a:prstGeom prst="rect">
            <a:avLst/>
          </a:prstGeom>
        </p:spPr>
      </p:pic>
    </p:spTree>
    <p:extLst>
      <p:ext uri="{BB962C8B-B14F-4D97-AF65-F5344CB8AC3E}">
        <p14:creationId xmlns:p14="http://schemas.microsoft.com/office/powerpoint/2010/main" val="1161978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956" y="665163"/>
            <a:ext cx="9144000" cy="636695"/>
          </a:xfrm>
        </p:spPr>
        <p:txBody>
          <a:bodyPr>
            <a:noAutofit/>
          </a:bodyPr>
          <a:lstStyle/>
          <a:p>
            <a:r>
              <a:rPr lang="en-US" sz="4800" b="1" dirty="0" smtClean="0">
                <a:latin typeface="Arial" panose="020B0604020202020204" pitchFamily="34" charset="0"/>
                <a:cs typeface="Arial" panose="020B0604020202020204" pitchFamily="34" charset="0"/>
              </a:rPr>
              <a:t>Modifying a project plan</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036956" y="1472339"/>
            <a:ext cx="9144000" cy="3874576"/>
          </a:xfrm>
        </p:spPr>
        <p:txBody>
          <a:bodyPr>
            <a:normAutofit/>
          </a:bodyPr>
          <a:lstStyle/>
          <a:p>
            <a:pPr marL="457200" indent="-4572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Reorder tasks</a:t>
            </a:r>
          </a:p>
          <a:p>
            <a:pPr marL="457200" indent="-4572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Add tasks</a:t>
            </a:r>
          </a:p>
          <a:p>
            <a:pPr marL="457200" indent="-4572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Delete tasks</a:t>
            </a:r>
          </a:p>
          <a:p>
            <a:pPr marL="457200" indent="-4572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Combine tasks</a:t>
            </a:r>
          </a:p>
        </p:txBody>
      </p:sp>
    </p:spTree>
    <p:extLst>
      <p:ext uri="{BB962C8B-B14F-4D97-AF65-F5344CB8AC3E}">
        <p14:creationId xmlns:p14="http://schemas.microsoft.com/office/powerpoint/2010/main" val="532521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956" y="665163"/>
            <a:ext cx="9144000" cy="636695"/>
          </a:xfrm>
        </p:spPr>
        <p:txBody>
          <a:bodyPr>
            <a:noAutofit/>
          </a:bodyPr>
          <a:lstStyle/>
          <a:p>
            <a:r>
              <a:rPr lang="en-US" sz="4800" b="1" dirty="0" smtClean="0">
                <a:latin typeface="Arial" panose="020B0604020202020204" pitchFamily="34" charset="0"/>
                <a:cs typeface="Arial" panose="020B0604020202020204" pitchFamily="34" charset="0"/>
              </a:rPr>
              <a:t>Modifying a project plan</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036956" y="1472338"/>
            <a:ext cx="9144000" cy="4711485"/>
          </a:xfrm>
        </p:spPr>
        <p:txBody>
          <a:bodyPr>
            <a:normAutofit/>
          </a:bodyPr>
          <a:lstStyle/>
          <a:p>
            <a:pPr marL="457200" indent="-457200" algn="l">
              <a:buFont typeface="Wingdings" panose="05000000000000000000" pitchFamily="2" charset="2"/>
              <a:buChar char="q"/>
            </a:pPr>
            <a:r>
              <a:rPr lang="en-US" sz="3200" dirty="0" smtClean="0">
                <a:solidFill>
                  <a:srgbClr val="FFFF00"/>
                </a:solidFill>
                <a:latin typeface="Arial" panose="020B0604020202020204" pitchFamily="34" charset="0"/>
                <a:cs typeface="Arial" panose="020B0604020202020204" pitchFamily="34" charset="0"/>
              </a:rPr>
              <a:t>Reorder tasks</a:t>
            </a:r>
          </a:p>
          <a:p>
            <a:pPr marL="514350" indent="-514350" algn="l">
              <a:buFont typeface="+mj-lt"/>
              <a:buAutoNum type="alphaLcPeriod"/>
            </a:pPr>
            <a:r>
              <a:rPr lang="en-US" sz="2800" dirty="0" smtClean="0">
                <a:latin typeface="Arial" panose="020B0604020202020204" pitchFamily="34" charset="0"/>
                <a:cs typeface="Arial" panose="020B0604020202020204" pitchFamily="34" charset="0"/>
              </a:rPr>
              <a:t>Tasks can be moved earlier or later in a stage</a:t>
            </a:r>
          </a:p>
          <a:p>
            <a:pPr marL="514350" indent="-514350" algn="l">
              <a:buFont typeface="+mj-lt"/>
              <a:buAutoNum type="alphaLcPeriod"/>
            </a:pPr>
            <a:r>
              <a:rPr lang="en-US" sz="2800" dirty="0" smtClean="0">
                <a:latin typeface="Arial" panose="020B0604020202020204" pitchFamily="34" charset="0"/>
                <a:cs typeface="Arial" panose="020B0604020202020204" pitchFamily="34" charset="0"/>
              </a:rPr>
              <a:t>Tasks can be moved to different stage</a:t>
            </a:r>
          </a:p>
          <a:p>
            <a:pPr marL="514350" indent="-514350" algn="l">
              <a:buFont typeface="+mj-lt"/>
              <a:buAutoNum type="alphaLcPeriod"/>
            </a:pPr>
            <a:r>
              <a:rPr lang="en-US" sz="2800" dirty="0" smtClean="0">
                <a:latin typeface="Arial" panose="020B0604020202020204" pitchFamily="34" charset="0"/>
                <a:cs typeface="Arial" panose="020B0604020202020204" pitchFamily="34" charset="0"/>
              </a:rPr>
              <a:t>Tasks should be placed where they must be completed</a:t>
            </a:r>
          </a:p>
          <a:p>
            <a:pPr marL="457200" indent="-4572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Add tasks</a:t>
            </a:r>
          </a:p>
          <a:p>
            <a:pPr marL="457200" indent="-4572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Delete tasks</a:t>
            </a:r>
          </a:p>
          <a:p>
            <a:pPr marL="457200" indent="-4572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Combine tasks</a:t>
            </a:r>
          </a:p>
        </p:txBody>
      </p:sp>
    </p:spTree>
    <p:extLst>
      <p:ext uri="{BB962C8B-B14F-4D97-AF65-F5344CB8AC3E}">
        <p14:creationId xmlns:p14="http://schemas.microsoft.com/office/powerpoint/2010/main" val="41097169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956" y="665163"/>
            <a:ext cx="9144000" cy="636695"/>
          </a:xfrm>
        </p:spPr>
        <p:txBody>
          <a:bodyPr>
            <a:noAutofit/>
          </a:bodyPr>
          <a:lstStyle/>
          <a:p>
            <a:r>
              <a:rPr lang="en-US" sz="4800" b="1" dirty="0" smtClean="0">
                <a:latin typeface="Arial" panose="020B0604020202020204" pitchFamily="34" charset="0"/>
                <a:cs typeface="Arial" panose="020B0604020202020204" pitchFamily="34" charset="0"/>
              </a:rPr>
              <a:t>Modifying a project plan</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036956" y="1472339"/>
            <a:ext cx="9144000" cy="3874576"/>
          </a:xfrm>
        </p:spPr>
        <p:txBody>
          <a:bodyPr>
            <a:normAutofit/>
          </a:bodyPr>
          <a:lstStyle/>
          <a:p>
            <a:pPr marL="457200" indent="-4572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Reorder tasks</a:t>
            </a:r>
          </a:p>
          <a:p>
            <a:pPr marL="457200" indent="-457200" algn="l">
              <a:buFont typeface="Wingdings" panose="05000000000000000000" pitchFamily="2" charset="2"/>
              <a:buChar char="q"/>
            </a:pPr>
            <a:r>
              <a:rPr lang="en-US" sz="3200" dirty="0" smtClean="0">
                <a:solidFill>
                  <a:srgbClr val="FFFF00"/>
                </a:solidFill>
                <a:latin typeface="Arial" panose="020B0604020202020204" pitchFamily="34" charset="0"/>
                <a:cs typeface="Arial" panose="020B0604020202020204" pitchFamily="34" charset="0"/>
              </a:rPr>
              <a:t>Add tasks</a:t>
            </a:r>
          </a:p>
          <a:p>
            <a:pPr marL="514350" indent="-514350" algn="l">
              <a:buFont typeface="+mj-lt"/>
              <a:buAutoNum type="alphaLcPeriod"/>
            </a:pPr>
            <a:r>
              <a:rPr lang="en-US" sz="2800" dirty="0" smtClean="0">
                <a:latin typeface="Arial" panose="020B0604020202020204" pitchFamily="34" charset="0"/>
                <a:cs typeface="Arial" panose="020B0604020202020204" pitchFamily="34" charset="0"/>
              </a:rPr>
              <a:t>Select preceding task</a:t>
            </a:r>
          </a:p>
          <a:p>
            <a:pPr marL="514350" indent="-514350" algn="l">
              <a:buFont typeface="+mj-lt"/>
              <a:buAutoNum type="alphaLcPeriod"/>
            </a:pPr>
            <a:r>
              <a:rPr lang="en-US" sz="2800" dirty="0" smtClean="0">
                <a:latin typeface="Arial" panose="020B0604020202020204" pitchFamily="34" charset="0"/>
                <a:cs typeface="Arial" panose="020B0604020202020204" pitchFamily="34" charset="0"/>
              </a:rPr>
              <a:t>Click Add task button</a:t>
            </a:r>
          </a:p>
          <a:p>
            <a:pPr marL="514350" indent="-514350" algn="l">
              <a:buFont typeface="+mj-lt"/>
              <a:buAutoNum type="alphaLcPeriod"/>
            </a:pPr>
            <a:r>
              <a:rPr lang="en-US" sz="2800" dirty="0" smtClean="0">
                <a:latin typeface="Arial" panose="020B0604020202020204" pitchFamily="34" charset="0"/>
                <a:cs typeface="Arial" panose="020B0604020202020204" pitchFamily="34" charset="0"/>
              </a:rPr>
              <a:t>Give the task a name and description</a:t>
            </a:r>
          </a:p>
          <a:p>
            <a:pPr marL="457200" indent="-4572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Delete tasks</a:t>
            </a:r>
          </a:p>
          <a:p>
            <a:pPr marL="457200" indent="-4572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Combine tasks</a:t>
            </a:r>
          </a:p>
        </p:txBody>
      </p:sp>
    </p:spTree>
    <p:extLst>
      <p:ext uri="{BB962C8B-B14F-4D97-AF65-F5344CB8AC3E}">
        <p14:creationId xmlns:p14="http://schemas.microsoft.com/office/powerpoint/2010/main" val="9634517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956" y="665163"/>
            <a:ext cx="9144000" cy="636695"/>
          </a:xfrm>
        </p:spPr>
        <p:txBody>
          <a:bodyPr>
            <a:noAutofit/>
          </a:bodyPr>
          <a:lstStyle/>
          <a:p>
            <a:r>
              <a:rPr lang="en-US" sz="4800" b="1" dirty="0" smtClean="0">
                <a:latin typeface="Arial" panose="020B0604020202020204" pitchFamily="34" charset="0"/>
                <a:cs typeface="Arial" panose="020B0604020202020204" pitchFamily="34" charset="0"/>
              </a:rPr>
              <a:t>Modifying a project plan</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036956" y="1472339"/>
            <a:ext cx="9144000" cy="3874576"/>
          </a:xfrm>
        </p:spPr>
        <p:txBody>
          <a:bodyPr>
            <a:normAutofit lnSpcReduction="10000"/>
          </a:bodyPr>
          <a:lstStyle/>
          <a:p>
            <a:pPr marL="457200" indent="-4572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Reorder tasks</a:t>
            </a:r>
          </a:p>
          <a:p>
            <a:pPr marL="457200" indent="-4572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Add tasks</a:t>
            </a:r>
          </a:p>
          <a:p>
            <a:pPr marL="457200" indent="-457200" algn="l">
              <a:buFont typeface="Wingdings" panose="05000000000000000000" pitchFamily="2" charset="2"/>
              <a:buChar char="q"/>
            </a:pPr>
            <a:r>
              <a:rPr lang="en-US" sz="3200" dirty="0" smtClean="0">
                <a:solidFill>
                  <a:srgbClr val="FFFF00"/>
                </a:solidFill>
                <a:latin typeface="Arial" panose="020B0604020202020204" pitchFamily="34" charset="0"/>
                <a:cs typeface="Arial" panose="020B0604020202020204" pitchFamily="34" charset="0"/>
              </a:rPr>
              <a:t>Delete tasks</a:t>
            </a:r>
          </a:p>
          <a:p>
            <a:pPr marL="514350" indent="-514350" algn="l">
              <a:buFont typeface="+mj-lt"/>
              <a:buAutoNum type="alphaLcPeriod"/>
            </a:pPr>
            <a:r>
              <a:rPr lang="en-US" sz="2800" dirty="0" smtClean="0">
                <a:latin typeface="Arial" panose="020B0604020202020204" pitchFamily="34" charset="0"/>
                <a:cs typeface="Arial" panose="020B0604020202020204" pitchFamily="34" charset="0"/>
              </a:rPr>
              <a:t>Select task and click on Delete icon or Remove task button</a:t>
            </a:r>
          </a:p>
          <a:p>
            <a:pPr marL="514350" indent="-514350" algn="l">
              <a:buFont typeface="+mj-lt"/>
              <a:buAutoNum type="alphaLcPeriod"/>
            </a:pPr>
            <a:r>
              <a:rPr lang="en-US" sz="2800" dirty="0" smtClean="0">
                <a:latin typeface="Arial" panose="020B0604020202020204" pitchFamily="34" charset="0"/>
                <a:cs typeface="Arial" panose="020B0604020202020204" pitchFamily="34" charset="0"/>
              </a:rPr>
              <a:t>No undo function</a:t>
            </a:r>
          </a:p>
          <a:p>
            <a:pPr marL="514350" indent="-514350" algn="l">
              <a:buFont typeface="+mj-lt"/>
              <a:buAutoNum type="alphaLcPeriod"/>
            </a:pPr>
            <a:r>
              <a:rPr lang="en-US" sz="2800" dirty="0" smtClean="0">
                <a:latin typeface="Arial" panose="020B0604020202020204" pitchFamily="34" charset="0"/>
                <a:cs typeface="Arial" panose="020B0604020202020204" pitchFamily="34" charset="0"/>
              </a:rPr>
              <a:t>Can cancel if you delete the wrong task</a:t>
            </a:r>
          </a:p>
          <a:p>
            <a:pPr marL="457200" indent="-4572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Combine tasks</a:t>
            </a:r>
          </a:p>
        </p:txBody>
      </p:sp>
    </p:spTree>
    <p:extLst>
      <p:ext uri="{BB962C8B-B14F-4D97-AF65-F5344CB8AC3E}">
        <p14:creationId xmlns:p14="http://schemas.microsoft.com/office/powerpoint/2010/main" val="40816968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956" y="665163"/>
            <a:ext cx="9144000" cy="636695"/>
          </a:xfrm>
        </p:spPr>
        <p:txBody>
          <a:bodyPr>
            <a:noAutofit/>
          </a:bodyPr>
          <a:lstStyle/>
          <a:p>
            <a:r>
              <a:rPr lang="en-US" sz="4800" b="1" dirty="0" smtClean="0">
                <a:latin typeface="Arial" panose="020B0604020202020204" pitchFamily="34" charset="0"/>
                <a:cs typeface="Arial" panose="020B0604020202020204" pitchFamily="34" charset="0"/>
              </a:rPr>
              <a:t>Modifying a project plan</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036956" y="1472339"/>
            <a:ext cx="9144000" cy="4293030"/>
          </a:xfrm>
        </p:spPr>
        <p:txBody>
          <a:bodyPr>
            <a:normAutofit/>
          </a:bodyPr>
          <a:lstStyle/>
          <a:p>
            <a:pPr marL="457200" indent="-4572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Reorder tasks</a:t>
            </a:r>
          </a:p>
          <a:p>
            <a:pPr marL="457200" indent="-4572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Add tasks</a:t>
            </a:r>
          </a:p>
          <a:p>
            <a:pPr marL="457200" indent="-4572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Delete tasks</a:t>
            </a:r>
          </a:p>
          <a:p>
            <a:pPr marL="457200" indent="-457200" algn="l">
              <a:buFont typeface="Wingdings" panose="05000000000000000000" pitchFamily="2" charset="2"/>
              <a:buChar char="q"/>
            </a:pPr>
            <a:r>
              <a:rPr lang="en-US" sz="3200" dirty="0" smtClean="0">
                <a:solidFill>
                  <a:srgbClr val="FFFF00"/>
                </a:solidFill>
                <a:latin typeface="Arial" panose="020B0604020202020204" pitchFamily="34" charset="0"/>
                <a:cs typeface="Arial" panose="020B0604020202020204" pitchFamily="34" charset="0"/>
              </a:rPr>
              <a:t>Combine tasks</a:t>
            </a:r>
          </a:p>
          <a:p>
            <a:pPr marL="514350" indent="-514350" algn="l">
              <a:buFont typeface="+mj-lt"/>
              <a:buAutoNum type="arabicPeriod"/>
            </a:pPr>
            <a:r>
              <a:rPr lang="en-US" sz="2800" dirty="0" smtClean="0">
                <a:latin typeface="Arial" panose="020B0604020202020204" pitchFamily="34" charset="0"/>
                <a:cs typeface="Arial" panose="020B0604020202020204" pitchFamily="34" charset="0"/>
              </a:rPr>
              <a:t>Select the task you wish to edit</a:t>
            </a:r>
          </a:p>
          <a:p>
            <a:pPr marL="514350" indent="-514350" algn="l">
              <a:buFont typeface="+mj-lt"/>
              <a:buAutoNum type="arabicPeriod"/>
            </a:pPr>
            <a:r>
              <a:rPr lang="en-US" sz="2800" dirty="0" smtClean="0">
                <a:latin typeface="Arial" panose="020B0604020202020204" pitchFamily="34" charset="0"/>
                <a:cs typeface="Arial" panose="020B0604020202020204" pitchFamily="34" charset="0"/>
              </a:rPr>
              <a:t>Edit  the name and description</a:t>
            </a:r>
          </a:p>
          <a:p>
            <a:pPr marL="514350" indent="-514350" algn="l">
              <a:buFont typeface="+mj-lt"/>
              <a:buAutoNum type="arabicPeriod"/>
            </a:pPr>
            <a:r>
              <a:rPr lang="en-US" sz="2800" dirty="0" smtClean="0">
                <a:latin typeface="Arial" panose="020B0604020202020204" pitchFamily="34" charset="0"/>
                <a:cs typeface="Arial" panose="020B0604020202020204" pitchFamily="34" charset="0"/>
              </a:rPr>
              <a:t>Delete the other task</a:t>
            </a:r>
          </a:p>
        </p:txBody>
      </p:sp>
    </p:spTree>
    <p:extLst>
      <p:ext uri="{BB962C8B-B14F-4D97-AF65-F5344CB8AC3E}">
        <p14:creationId xmlns:p14="http://schemas.microsoft.com/office/powerpoint/2010/main" val="2556161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956" y="665163"/>
            <a:ext cx="9144000" cy="636695"/>
          </a:xfrm>
        </p:spPr>
        <p:txBody>
          <a:bodyPr>
            <a:noAutofit/>
          </a:bodyPr>
          <a:lstStyle/>
          <a:p>
            <a:r>
              <a:rPr lang="en-US" sz="4800" b="1" dirty="0" smtClean="0">
                <a:latin typeface="Arial" panose="020B0604020202020204" pitchFamily="34" charset="0"/>
                <a:cs typeface="Arial" panose="020B0604020202020204" pitchFamily="34" charset="0"/>
              </a:rPr>
              <a:t>Modifying a project plan</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036956" y="1472339"/>
            <a:ext cx="9144000" cy="3874576"/>
          </a:xfrm>
        </p:spPr>
        <p:txBody>
          <a:bodyPr>
            <a:normAutofit/>
          </a:bodyPr>
          <a:lstStyle/>
          <a:p>
            <a:pPr marL="457200" indent="-457200" algn="l">
              <a:buFont typeface="Wingdings" panose="05000000000000000000" pitchFamily="2" charset="2"/>
              <a:buChar char="q"/>
            </a:pPr>
            <a:r>
              <a:rPr lang="en-US" sz="3200" dirty="0" smtClean="0">
                <a:solidFill>
                  <a:srgbClr val="FFFF00"/>
                </a:solidFill>
                <a:latin typeface="Arial" panose="020B0604020202020204" pitchFamily="34" charset="0"/>
                <a:cs typeface="Arial" panose="020B0604020202020204" pitchFamily="34" charset="0"/>
              </a:rPr>
              <a:t>Demo reordering a task</a:t>
            </a:r>
          </a:p>
          <a:p>
            <a:pPr marL="457200" indent="-457200" algn="l">
              <a:buFont typeface="Wingdings" panose="05000000000000000000" pitchFamily="2" charset="2"/>
              <a:buChar char="q"/>
            </a:pPr>
            <a:r>
              <a:rPr lang="en-US" sz="3200" dirty="0" smtClean="0">
                <a:solidFill>
                  <a:srgbClr val="FFFF00"/>
                </a:solidFill>
                <a:latin typeface="Arial" panose="020B0604020202020204" pitchFamily="34" charset="0"/>
                <a:cs typeface="Arial" panose="020B0604020202020204" pitchFamily="34" charset="0"/>
              </a:rPr>
              <a:t>Demo adding a task</a:t>
            </a:r>
          </a:p>
          <a:p>
            <a:pPr marL="457200" indent="-457200" algn="l">
              <a:buFont typeface="Wingdings" panose="05000000000000000000" pitchFamily="2" charset="2"/>
              <a:buChar char="q"/>
            </a:pPr>
            <a:r>
              <a:rPr lang="en-US" sz="3200" dirty="0" smtClean="0">
                <a:solidFill>
                  <a:srgbClr val="FFFF00"/>
                </a:solidFill>
                <a:latin typeface="Arial" panose="020B0604020202020204" pitchFamily="34" charset="0"/>
                <a:cs typeface="Arial" panose="020B0604020202020204" pitchFamily="34" charset="0"/>
              </a:rPr>
              <a:t>Demo deleting a task</a:t>
            </a:r>
          </a:p>
        </p:txBody>
      </p:sp>
      <p:pic>
        <p:nvPicPr>
          <p:cNvPr id="4" name="Picture 3"/>
          <p:cNvPicPr>
            <a:picLocks noChangeAspect="1"/>
          </p:cNvPicPr>
          <p:nvPr/>
        </p:nvPicPr>
        <p:blipFill>
          <a:blip r:embed="rId3"/>
          <a:stretch>
            <a:fillRect/>
          </a:stretch>
        </p:blipFill>
        <p:spPr>
          <a:xfrm>
            <a:off x="2718977" y="3267607"/>
            <a:ext cx="4430939" cy="3333007"/>
          </a:xfrm>
          <a:prstGeom prst="rect">
            <a:avLst/>
          </a:prstGeom>
        </p:spPr>
      </p:pic>
    </p:spTree>
    <p:extLst>
      <p:ext uri="{BB962C8B-B14F-4D97-AF65-F5344CB8AC3E}">
        <p14:creationId xmlns:p14="http://schemas.microsoft.com/office/powerpoint/2010/main" val="1247699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347662"/>
            <a:ext cx="12209341" cy="5968077"/>
          </a:xfrm>
          <a:prstGeom prst="rect">
            <a:avLst/>
          </a:prstGeom>
        </p:spPr>
      </p:pic>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1066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956" y="665163"/>
            <a:ext cx="9144000" cy="636695"/>
          </a:xfrm>
        </p:spPr>
        <p:txBody>
          <a:bodyPr>
            <a:noAutofit/>
          </a:bodyPr>
          <a:lstStyle/>
          <a:p>
            <a:r>
              <a:rPr lang="en-US" sz="4800" b="1" dirty="0" smtClean="0">
                <a:latin typeface="Arial" panose="020B0604020202020204" pitchFamily="34" charset="0"/>
                <a:cs typeface="Arial" panose="020B0604020202020204" pitchFamily="34" charset="0"/>
              </a:rPr>
              <a:t>Configuring task settings</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036956" y="1472339"/>
            <a:ext cx="9144000" cy="3874576"/>
          </a:xfrm>
        </p:spPr>
        <p:txBody>
          <a:bodyPr>
            <a:normAutofit/>
          </a:bodyPr>
          <a:lstStyle/>
          <a:p>
            <a:pPr marL="457200" indent="-4572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Three task settings</a:t>
            </a:r>
          </a:p>
          <a:p>
            <a:pPr marL="514350" indent="-514350" algn="l">
              <a:buFont typeface="+mj-lt"/>
              <a:buAutoNum type="arabicPeriod"/>
            </a:pPr>
            <a:r>
              <a:rPr lang="en-US" sz="3200" dirty="0" smtClean="0">
                <a:latin typeface="Arial" panose="020B0604020202020204" pitchFamily="34" charset="0"/>
                <a:cs typeface="Arial" panose="020B0604020202020204" pitchFamily="34" charset="0"/>
              </a:rPr>
              <a:t>Mark task as complete</a:t>
            </a:r>
          </a:p>
          <a:p>
            <a:pPr marL="514350" indent="-514350" algn="l">
              <a:buFont typeface="+mj-lt"/>
              <a:buAutoNum type="arabicPeriod"/>
            </a:pPr>
            <a:r>
              <a:rPr lang="en-US" sz="3200" dirty="0" smtClean="0">
                <a:latin typeface="Arial" panose="020B0604020202020204" pitchFamily="34" charset="0"/>
                <a:cs typeface="Arial" panose="020B0604020202020204" pitchFamily="34" charset="0"/>
              </a:rPr>
              <a:t>When can this task start</a:t>
            </a:r>
          </a:p>
          <a:p>
            <a:pPr marL="514350" indent="-514350" algn="l">
              <a:buFont typeface="+mj-lt"/>
              <a:buAutoNum type="arabicPeriod"/>
            </a:pPr>
            <a:r>
              <a:rPr lang="en-US" sz="3200" dirty="0" smtClean="0">
                <a:latin typeface="Arial" panose="020B0604020202020204" pitchFamily="34" charset="0"/>
                <a:cs typeface="Arial" panose="020B0604020202020204" pitchFamily="34" charset="0"/>
              </a:rPr>
              <a:t>Requires Editing</a:t>
            </a:r>
          </a:p>
        </p:txBody>
      </p:sp>
    </p:spTree>
    <p:extLst>
      <p:ext uri="{BB962C8B-B14F-4D97-AF65-F5344CB8AC3E}">
        <p14:creationId xmlns:p14="http://schemas.microsoft.com/office/powerpoint/2010/main" val="35023684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956" y="665163"/>
            <a:ext cx="9144000" cy="636695"/>
          </a:xfrm>
        </p:spPr>
        <p:txBody>
          <a:bodyPr>
            <a:noAutofit/>
          </a:bodyPr>
          <a:lstStyle/>
          <a:p>
            <a:r>
              <a:rPr lang="en-US" sz="4800" b="1" dirty="0" smtClean="0">
                <a:latin typeface="Arial" panose="020B0604020202020204" pitchFamily="34" charset="0"/>
                <a:cs typeface="Arial" panose="020B0604020202020204" pitchFamily="34" charset="0"/>
              </a:rPr>
              <a:t>Configuring task settings</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036956" y="1472339"/>
            <a:ext cx="9144000" cy="3874576"/>
          </a:xfrm>
        </p:spPr>
        <p:txBody>
          <a:bodyPr>
            <a:normAutofit/>
          </a:bodyPr>
          <a:lstStyle/>
          <a:p>
            <a:pPr marL="457200" indent="-4572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Three task settings</a:t>
            </a:r>
          </a:p>
          <a:p>
            <a:pPr marL="514350" indent="-514350" algn="l">
              <a:buFont typeface="+mj-lt"/>
              <a:buAutoNum type="arabicPeriod"/>
            </a:pPr>
            <a:r>
              <a:rPr lang="en-US" sz="3200" dirty="0" smtClean="0">
                <a:solidFill>
                  <a:srgbClr val="FFFF00"/>
                </a:solidFill>
                <a:latin typeface="Arial" panose="020B0604020202020204" pitchFamily="34" charset="0"/>
                <a:cs typeface="Arial" panose="020B0604020202020204" pitchFamily="34" charset="0"/>
              </a:rPr>
              <a:t>Mark task as complete</a:t>
            </a:r>
          </a:p>
          <a:p>
            <a:pPr marL="971550" lvl="1" indent="-514350" algn="l">
              <a:buFont typeface="+mj-lt"/>
              <a:buAutoNum type="alphaLcPeriod"/>
            </a:pPr>
            <a:r>
              <a:rPr lang="en-US" sz="2800" dirty="0" smtClean="0">
                <a:solidFill>
                  <a:schemeClr val="bg1"/>
                </a:solidFill>
                <a:latin typeface="Arial" panose="020B0604020202020204" pitchFamily="34" charset="0"/>
                <a:cs typeface="Arial" panose="020B0604020202020204" pitchFamily="34" charset="0"/>
              </a:rPr>
              <a:t>By chapter of a book</a:t>
            </a:r>
            <a:endParaRPr lang="en-US" sz="2800" dirty="0">
              <a:solidFill>
                <a:schemeClr val="bg1"/>
              </a:solidFill>
              <a:latin typeface="Arial" panose="020B0604020202020204" pitchFamily="34" charset="0"/>
              <a:cs typeface="Arial" panose="020B0604020202020204" pitchFamily="34" charset="0"/>
            </a:endParaRPr>
          </a:p>
          <a:p>
            <a:pPr marL="971550" lvl="1" indent="-514350" algn="l">
              <a:buFont typeface="+mj-lt"/>
              <a:buAutoNum type="alphaLcPeriod"/>
            </a:pPr>
            <a:r>
              <a:rPr lang="en-US" sz="2800" dirty="0" smtClean="0">
                <a:solidFill>
                  <a:schemeClr val="bg1"/>
                </a:solidFill>
                <a:latin typeface="Arial" panose="020B0604020202020204" pitchFamily="34" charset="0"/>
                <a:cs typeface="Arial" panose="020B0604020202020204" pitchFamily="34" charset="0"/>
              </a:rPr>
              <a:t>By entire book</a:t>
            </a:r>
          </a:p>
          <a:p>
            <a:pPr marL="971550" lvl="1" indent="-514350" algn="l">
              <a:buFont typeface="+mj-lt"/>
              <a:buAutoNum type="alphaLcPeriod"/>
            </a:pPr>
            <a:r>
              <a:rPr lang="en-US" sz="2800" dirty="0" smtClean="0">
                <a:solidFill>
                  <a:schemeClr val="bg1"/>
                </a:solidFill>
                <a:latin typeface="Arial" panose="020B0604020202020204" pitchFamily="34" charset="0"/>
                <a:cs typeface="Arial" panose="020B0604020202020204" pitchFamily="34" charset="0"/>
              </a:rPr>
              <a:t>By </a:t>
            </a:r>
            <a:r>
              <a:rPr lang="en-US" sz="2800" dirty="0">
                <a:solidFill>
                  <a:schemeClr val="bg1"/>
                </a:solidFill>
                <a:latin typeface="Arial" panose="020B0604020202020204" pitchFamily="34" charset="0"/>
                <a:cs typeface="Arial" panose="020B0604020202020204" pitchFamily="34" charset="0"/>
              </a:rPr>
              <a:t>entire </a:t>
            </a:r>
            <a:r>
              <a:rPr lang="en-US" sz="2800" dirty="0" smtClean="0">
                <a:solidFill>
                  <a:schemeClr val="bg1"/>
                </a:solidFill>
                <a:latin typeface="Arial" panose="020B0604020202020204" pitchFamily="34" charset="0"/>
                <a:cs typeface="Arial" panose="020B0604020202020204" pitchFamily="34" charset="0"/>
              </a:rPr>
              <a:t>project</a:t>
            </a:r>
          </a:p>
          <a:p>
            <a:pPr marL="514350" indent="-514350" algn="l">
              <a:buFont typeface="+mj-lt"/>
              <a:buAutoNum type="arabicPeriod"/>
            </a:pPr>
            <a:r>
              <a:rPr lang="en-US" sz="3200" dirty="0" smtClean="0">
                <a:latin typeface="Arial" panose="020B0604020202020204" pitchFamily="34" charset="0"/>
                <a:cs typeface="Arial" panose="020B0604020202020204" pitchFamily="34" charset="0"/>
              </a:rPr>
              <a:t>When can this task start</a:t>
            </a:r>
          </a:p>
          <a:p>
            <a:pPr marL="514350" indent="-514350" algn="l">
              <a:buFont typeface="+mj-lt"/>
              <a:buAutoNum type="arabicPeriod"/>
            </a:pPr>
            <a:r>
              <a:rPr lang="en-US" sz="3200" dirty="0" smtClean="0">
                <a:latin typeface="Arial" panose="020B0604020202020204" pitchFamily="34" charset="0"/>
                <a:cs typeface="Arial" panose="020B0604020202020204" pitchFamily="34" charset="0"/>
              </a:rPr>
              <a:t>Requires Editing</a:t>
            </a:r>
          </a:p>
        </p:txBody>
      </p:sp>
    </p:spTree>
    <p:extLst>
      <p:ext uri="{BB962C8B-B14F-4D97-AF65-F5344CB8AC3E}">
        <p14:creationId xmlns:p14="http://schemas.microsoft.com/office/powerpoint/2010/main" val="15086432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956" y="665163"/>
            <a:ext cx="9144000" cy="636695"/>
          </a:xfrm>
        </p:spPr>
        <p:txBody>
          <a:bodyPr>
            <a:noAutofit/>
          </a:bodyPr>
          <a:lstStyle/>
          <a:p>
            <a:r>
              <a:rPr lang="en-US" sz="4800" b="1" dirty="0" smtClean="0">
                <a:latin typeface="Arial" panose="020B0604020202020204" pitchFamily="34" charset="0"/>
                <a:cs typeface="Arial" panose="020B0604020202020204" pitchFamily="34" charset="0"/>
              </a:rPr>
              <a:t>Configuring task settings</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036956" y="1472339"/>
            <a:ext cx="9144000" cy="3874576"/>
          </a:xfrm>
        </p:spPr>
        <p:txBody>
          <a:bodyPr>
            <a:normAutofit fontScale="92500" lnSpcReduction="20000"/>
          </a:bodyPr>
          <a:lstStyle/>
          <a:p>
            <a:pPr marL="457200" indent="-4572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Three task settings</a:t>
            </a:r>
          </a:p>
          <a:p>
            <a:pPr marL="514350" indent="-514350" algn="l">
              <a:buFont typeface="+mj-lt"/>
              <a:buAutoNum type="arabicPeriod"/>
            </a:pPr>
            <a:r>
              <a:rPr lang="en-US" sz="3200" dirty="0" smtClean="0">
                <a:latin typeface="Arial" panose="020B0604020202020204" pitchFamily="34" charset="0"/>
                <a:cs typeface="Arial" panose="020B0604020202020204" pitchFamily="34" charset="0"/>
              </a:rPr>
              <a:t>Mark task as complete</a:t>
            </a:r>
          </a:p>
          <a:p>
            <a:pPr marL="514350" indent="-514350" algn="l">
              <a:buFont typeface="+mj-lt"/>
              <a:buAutoNum type="arabicPeriod"/>
            </a:pPr>
            <a:r>
              <a:rPr lang="en-US" sz="3200" dirty="0" smtClean="0">
                <a:solidFill>
                  <a:srgbClr val="FFFF00"/>
                </a:solidFill>
                <a:latin typeface="Arial" panose="020B0604020202020204" pitchFamily="34" charset="0"/>
                <a:cs typeface="Arial" panose="020B0604020202020204" pitchFamily="34" charset="0"/>
              </a:rPr>
              <a:t>When can this task start</a:t>
            </a:r>
          </a:p>
          <a:p>
            <a:pPr marL="971550" lvl="1" indent="-514350" algn="l">
              <a:buFont typeface="+mj-lt"/>
              <a:buAutoNum type="alphaLcPeriod"/>
            </a:pPr>
            <a:r>
              <a:rPr lang="en-US" sz="2800" dirty="0" smtClean="0">
                <a:solidFill>
                  <a:schemeClr val="bg1"/>
                </a:solidFill>
                <a:latin typeface="Arial" panose="020B0604020202020204" pitchFamily="34" charset="0"/>
                <a:cs typeface="Arial" panose="020B0604020202020204" pitchFamily="34" charset="0"/>
              </a:rPr>
              <a:t>Dependent tasks: After previous task is complete {for book}</a:t>
            </a:r>
          </a:p>
          <a:p>
            <a:pPr marL="971550" lvl="1" indent="-514350" algn="l">
              <a:buFont typeface="+mj-lt"/>
              <a:buAutoNum type="alphaLcPeriod"/>
            </a:pPr>
            <a:r>
              <a:rPr lang="en-US" sz="2800" dirty="0" smtClean="0">
                <a:solidFill>
                  <a:schemeClr val="bg1"/>
                </a:solidFill>
                <a:latin typeface="Arial" panose="020B0604020202020204" pitchFamily="34" charset="0"/>
                <a:cs typeface="Arial" panose="020B0604020202020204" pitchFamily="34" charset="0"/>
              </a:rPr>
              <a:t>Dependent tasks:  After previous stage is complete {for book}</a:t>
            </a:r>
          </a:p>
          <a:p>
            <a:pPr marL="971550" lvl="1" indent="-514350" algn="l">
              <a:buFont typeface="+mj-lt"/>
              <a:buAutoNum type="alphaLcPeriod"/>
            </a:pPr>
            <a:r>
              <a:rPr lang="en-US" sz="2800" dirty="0" smtClean="0">
                <a:solidFill>
                  <a:schemeClr val="bg1"/>
                </a:solidFill>
                <a:latin typeface="Arial" panose="020B0604020202020204" pitchFamily="34" charset="0"/>
                <a:cs typeface="Arial" panose="020B0604020202020204" pitchFamily="34" charset="0"/>
              </a:rPr>
              <a:t>Independent tasks: Any time</a:t>
            </a:r>
          </a:p>
          <a:p>
            <a:pPr lvl="1" algn="l"/>
            <a:r>
              <a:rPr lang="en-US" sz="2800" dirty="0" smtClean="0">
                <a:solidFill>
                  <a:srgbClr val="FFFF00"/>
                </a:solidFill>
                <a:latin typeface="Arial" panose="020B0604020202020204" pitchFamily="34" charset="0"/>
                <a:cs typeface="Arial" panose="020B0604020202020204" pitchFamily="34" charset="0"/>
              </a:rPr>
              <a:t>Effects the task shown on the translator’s to do list</a:t>
            </a:r>
          </a:p>
          <a:p>
            <a:pPr marL="514350" indent="-514350" algn="l">
              <a:buFont typeface="+mj-lt"/>
              <a:buAutoNum type="arabicPeriod"/>
            </a:pPr>
            <a:r>
              <a:rPr lang="en-US" sz="3200" dirty="0" smtClean="0">
                <a:latin typeface="Arial" panose="020B0604020202020204" pitchFamily="34" charset="0"/>
                <a:cs typeface="Arial" panose="020B0604020202020204" pitchFamily="34" charset="0"/>
              </a:rPr>
              <a:t>Requires Editing</a:t>
            </a:r>
          </a:p>
        </p:txBody>
      </p:sp>
    </p:spTree>
    <p:extLst>
      <p:ext uri="{BB962C8B-B14F-4D97-AF65-F5344CB8AC3E}">
        <p14:creationId xmlns:p14="http://schemas.microsoft.com/office/powerpoint/2010/main" val="7068402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956" y="665163"/>
            <a:ext cx="9144000" cy="636695"/>
          </a:xfrm>
        </p:spPr>
        <p:txBody>
          <a:bodyPr>
            <a:noAutofit/>
          </a:bodyPr>
          <a:lstStyle/>
          <a:p>
            <a:r>
              <a:rPr lang="en-US" sz="4800" b="1" dirty="0" smtClean="0">
                <a:latin typeface="Arial" panose="020B0604020202020204" pitchFamily="34" charset="0"/>
                <a:cs typeface="Arial" panose="020B0604020202020204" pitchFamily="34" charset="0"/>
              </a:rPr>
              <a:t>Configuring task settings</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036956" y="1472339"/>
            <a:ext cx="9144000" cy="3874576"/>
          </a:xfrm>
        </p:spPr>
        <p:txBody>
          <a:bodyPr>
            <a:normAutofit/>
          </a:bodyPr>
          <a:lstStyle/>
          <a:p>
            <a:pPr marL="457200" indent="-4572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Three task settings</a:t>
            </a:r>
          </a:p>
          <a:p>
            <a:pPr marL="514350" indent="-514350" algn="l">
              <a:buFont typeface="+mj-lt"/>
              <a:buAutoNum type="arabicPeriod"/>
            </a:pPr>
            <a:r>
              <a:rPr lang="en-US" sz="3200" dirty="0" smtClean="0">
                <a:latin typeface="Arial" panose="020B0604020202020204" pitchFamily="34" charset="0"/>
                <a:cs typeface="Arial" panose="020B0604020202020204" pitchFamily="34" charset="0"/>
              </a:rPr>
              <a:t>Mark task as complete</a:t>
            </a:r>
          </a:p>
          <a:p>
            <a:pPr marL="514350" indent="-514350" algn="l">
              <a:buFont typeface="+mj-lt"/>
              <a:buAutoNum type="arabicPeriod"/>
            </a:pPr>
            <a:r>
              <a:rPr lang="en-US" sz="3200" dirty="0" smtClean="0">
                <a:latin typeface="Arial" panose="020B0604020202020204" pitchFamily="34" charset="0"/>
                <a:cs typeface="Arial" panose="020B0604020202020204" pitchFamily="34" charset="0"/>
              </a:rPr>
              <a:t>When can this task start</a:t>
            </a:r>
          </a:p>
          <a:p>
            <a:pPr marL="514350" indent="-514350" algn="l">
              <a:buFont typeface="+mj-lt"/>
              <a:buAutoNum type="arabicPeriod"/>
            </a:pPr>
            <a:r>
              <a:rPr lang="en-US" sz="3200" dirty="0" smtClean="0">
                <a:solidFill>
                  <a:srgbClr val="FFFF00"/>
                </a:solidFill>
                <a:latin typeface="Arial" panose="020B0604020202020204" pitchFamily="34" charset="0"/>
                <a:cs typeface="Arial" panose="020B0604020202020204" pitchFamily="34" charset="0"/>
              </a:rPr>
              <a:t>Requires Editing</a:t>
            </a:r>
          </a:p>
          <a:p>
            <a:pPr marL="971550" lvl="1" indent="-514350" algn="l">
              <a:buFont typeface="+mj-lt"/>
              <a:buAutoNum type="alphaLcPeriod"/>
            </a:pPr>
            <a:r>
              <a:rPr lang="en-US" sz="2800" dirty="0" smtClean="0">
                <a:solidFill>
                  <a:schemeClr val="bg1"/>
                </a:solidFill>
                <a:latin typeface="Arial" panose="020B0604020202020204" pitchFamily="34" charset="0"/>
                <a:cs typeface="Arial" panose="020B0604020202020204" pitchFamily="34" charset="0"/>
              </a:rPr>
              <a:t>Project name</a:t>
            </a:r>
          </a:p>
          <a:p>
            <a:pPr marL="971550" lvl="1" indent="-514350" algn="l">
              <a:buFont typeface="+mj-lt"/>
              <a:buAutoNum type="alphaLcPeriod"/>
            </a:pPr>
            <a:r>
              <a:rPr lang="en-US" sz="2800" dirty="0" smtClean="0">
                <a:solidFill>
                  <a:schemeClr val="bg1"/>
                </a:solidFill>
                <a:latin typeface="Arial" panose="020B0604020202020204" pitchFamily="34" charset="0"/>
                <a:cs typeface="Arial" panose="020B0604020202020204" pitchFamily="34" charset="0"/>
              </a:rPr>
              <a:t>No</a:t>
            </a:r>
          </a:p>
          <a:p>
            <a:pPr algn="l"/>
            <a:endParaRPr lang="en-US" sz="3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06895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956" y="665163"/>
            <a:ext cx="9144000" cy="636695"/>
          </a:xfrm>
        </p:spPr>
        <p:txBody>
          <a:bodyPr>
            <a:noAutofit/>
          </a:bodyPr>
          <a:lstStyle/>
          <a:p>
            <a:r>
              <a:rPr lang="en-US" sz="4800" b="1" dirty="0" smtClean="0">
                <a:latin typeface="Arial" panose="020B0604020202020204" pitchFamily="34" charset="0"/>
                <a:cs typeface="Arial" panose="020B0604020202020204" pitchFamily="34" charset="0"/>
              </a:rPr>
              <a:t>Configuring effort settings</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036956" y="1472339"/>
            <a:ext cx="9144000" cy="3874576"/>
          </a:xfrm>
        </p:spPr>
        <p:txBody>
          <a:bodyPr>
            <a:normAutofit/>
          </a:bodyPr>
          <a:lstStyle/>
          <a:p>
            <a:pPr marL="457200" indent="-4572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Estimate how many verses the team can complete each day for this task.</a:t>
            </a:r>
          </a:p>
          <a:p>
            <a:pPr marL="514350" indent="-514350" algn="l">
              <a:buFont typeface="+mj-lt"/>
              <a:buAutoNum type="arabicPeriod"/>
            </a:pPr>
            <a:r>
              <a:rPr lang="en-US" sz="3200" dirty="0" smtClean="0">
                <a:latin typeface="Arial" panose="020B0604020202020204" pitchFamily="34" charset="0"/>
                <a:cs typeface="Arial" panose="020B0604020202020204" pitchFamily="34" charset="0"/>
              </a:rPr>
              <a:t>Easiest books</a:t>
            </a:r>
          </a:p>
          <a:p>
            <a:pPr marL="514350" indent="-514350" algn="l">
              <a:buFont typeface="+mj-lt"/>
              <a:buAutoNum type="arabicPeriod"/>
            </a:pPr>
            <a:r>
              <a:rPr lang="en-US" sz="3200" dirty="0" smtClean="0">
                <a:latin typeface="Arial" panose="020B0604020202020204" pitchFamily="34" charset="0"/>
                <a:cs typeface="Arial" panose="020B0604020202020204" pitchFamily="34" charset="0"/>
              </a:rPr>
              <a:t>Easy books</a:t>
            </a:r>
          </a:p>
          <a:p>
            <a:pPr marL="514350" indent="-514350" algn="l">
              <a:buFont typeface="+mj-lt"/>
              <a:buAutoNum type="arabicPeriod"/>
            </a:pPr>
            <a:r>
              <a:rPr lang="en-US" sz="3200" dirty="0" smtClean="0">
                <a:latin typeface="Arial" panose="020B0604020202020204" pitchFamily="34" charset="0"/>
                <a:cs typeface="Arial" panose="020B0604020202020204" pitchFamily="34" charset="0"/>
              </a:rPr>
              <a:t>Moderate books</a:t>
            </a:r>
          </a:p>
          <a:p>
            <a:pPr marL="514350" indent="-514350" algn="l">
              <a:buFont typeface="+mj-lt"/>
              <a:buAutoNum type="arabicPeriod"/>
            </a:pPr>
            <a:r>
              <a:rPr lang="en-US" sz="3200" dirty="0" smtClean="0">
                <a:latin typeface="Arial" panose="020B0604020202020204" pitchFamily="34" charset="0"/>
                <a:cs typeface="Arial" panose="020B0604020202020204" pitchFamily="34" charset="0"/>
              </a:rPr>
              <a:t>Difficult books</a:t>
            </a:r>
          </a:p>
        </p:txBody>
      </p:sp>
    </p:spTree>
    <p:extLst>
      <p:ext uri="{BB962C8B-B14F-4D97-AF65-F5344CB8AC3E}">
        <p14:creationId xmlns:p14="http://schemas.microsoft.com/office/powerpoint/2010/main" val="10103373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956" y="665163"/>
            <a:ext cx="9144000" cy="636695"/>
          </a:xfrm>
        </p:spPr>
        <p:txBody>
          <a:bodyPr>
            <a:noAutofit/>
          </a:bodyPr>
          <a:lstStyle/>
          <a:p>
            <a:r>
              <a:rPr lang="en-US" sz="4800" b="1" dirty="0" smtClean="0">
                <a:latin typeface="Arial" panose="020B0604020202020204" pitchFamily="34" charset="0"/>
                <a:cs typeface="Arial" panose="020B0604020202020204" pitchFamily="34" charset="0"/>
              </a:rPr>
              <a:t>Configuring task settings</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036956" y="1472339"/>
            <a:ext cx="9144000" cy="3874576"/>
          </a:xfrm>
        </p:spPr>
        <p:txBody>
          <a:bodyPr>
            <a:normAutofit/>
          </a:bodyPr>
          <a:lstStyle/>
          <a:p>
            <a:pPr marL="457200" indent="-457200" algn="l">
              <a:buFont typeface="Wingdings" panose="05000000000000000000" pitchFamily="2" charset="2"/>
              <a:buChar char="q"/>
            </a:pPr>
            <a:r>
              <a:rPr lang="en-US" sz="3200" dirty="0" smtClean="0">
                <a:solidFill>
                  <a:srgbClr val="FFFF00"/>
                </a:solidFill>
                <a:latin typeface="Arial" panose="020B0604020202020204" pitchFamily="34" charset="0"/>
                <a:cs typeface="Arial" panose="020B0604020202020204" pitchFamily="34" charset="0"/>
              </a:rPr>
              <a:t>Demo configuring task settings</a:t>
            </a:r>
            <a:endParaRPr lang="en-US" sz="2800" dirty="0" smtClean="0">
              <a:solidFill>
                <a:srgbClr val="FFFF00"/>
              </a:solidFill>
              <a:latin typeface="Arial" panose="020B0604020202020204" pitchFamily="34" charset="0"/>
              <a:cs typeface="Arial" panose="020B0604020202020204" pitchFamily="34" charset="0"/>
            </a:endParaRPr>
          </a:p>
          <a:p>
            <a:pPr algn="l"/>
            <a:endParaRPr lang="en-US" sz="3200"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658421" y="2391566"/>
            <a:ext cx="5139999" cy="4229728"/>
          </a:xfrm>
          <a:prstGeom prst="rect">
            <a:avLst/>
          </a:prstGeom>
        </p:spPr>
      </p:pic>
    </p:spTree>
    <p:extLst>
      <p:ext uri="{BB962C8B-B14F-4D97-AF65-F5344CB8AC3E}">
        <p14:creationId xmlns:p14="http://schemas.microsoft.com/office/powerpoint/2010/main" val="10873202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956" y="665163"/>
            <a:ext cx="9144000" cy="636695"/>
          </a:xfrm>
        </p:spPr>
        <p:txBody>
          <a:bodyPr>
            <a:noAutofit/>
          </a:bodyPr>
          <a:lstStyle/>
          <a:p>
            <a:r>
              <a:rPr lang="en-US" sz="4800" b="1" dirty="0" smtClean="0">
                <a:latin typeface="Arial" panose="020B0604020202020204" pitchFamily="34" charset="0"/>
                <a:cs typeface="Arial" panose="020B0604020202020204" pitchFamily="34" charset="0"/>
              </a:rPr>
              <a:t>Assigning checks to stages</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036956" y="1472339"/>
            <a:ext cx="9144000" cy="3874576"/>
          </a:xfrm>
        </p:spPr>
        <p:txBody>
          <a:bodyPr>
            <a:normAutofit/>
          </a:bodyPr>
          <a:lstStyle/>
          <a:p>
            <a:pPr marL="457200" indent="-4572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Automatic checks are set at the stage level</a:t>
            </a:r>
          </a:p>
          <a:p>
            <a:pPr marL="457200" indent="-457200" algn="l">
              <a:buFont typeface="Wingdings" panose="05000000000000000000" pitchFamily="2" charset="2"/>
              <a:buChar char="q"/>
            </a:pPr>
            <a:r>
              <a:rPr lang="en-US" sz="3200" dirty="0">
                <a:latin typeface="Arial" panose="020B0604020202020204" pitchFamily="34" charset="0"/>
                <a:cs typeface="Arial" panose="020B0604020202020204" pitchFamily="34" charset="0"/>
              </a:rPr>
              <a:t>I</a:t>
            </a:r>
            <a:r>
              <a:rPr lang="en-US" sz="3200" dirty="0" smtClean="0">
                <a:latin typeface="Arial" panose="020B0604020202020204" pitchFamily="34" charset="0"/>
                <a:cs typeface="Arial" panose="020B0604020202020204" pitchFamily="34" charset="0"/>
              </a:rPr>
              <a:t>n Checks tab in the Project Plan dialog box</a:t>
            </a:r>
          </a:p>
          <a:p>
            <a:pPr marL="457200" indent="-4572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At least 20 checks available to you</a:t>
            </a:r>
          </a:p>
          <a:p>
            <a:pPr marL="457200" indent="-4572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There are five categories of checks: Basic, Spelling, Unresolved Notes, Back Translation and Other</a:t>
            </a:r>
          </a:p>
          <a:p>
            <a:pPr marL="457200" indent="-4572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Each Note tag will have a potential check</a:t>
            </a:r>
          </a:p>
          <a:p>
            <a:pPr algn="l"/>
            <a:endParaRPr lang="en-US" sz="3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18851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956" y="665163"/>
            <a:ext cx="9144000" cy="636695"/>
          </a:xfrm>
        </p:spPr>
        <p:txBody>
          <a:bodyPr>
            <a:noAutofit/>
          </a:bodyPr>
          <a:lstStyle/>
          <a:p>
            <a:r>
              <a:rPr lang="en-US" sz="4800" b="1" dirty="0" smtClean="0">
                <a:latin typeface="Arial" panose="020B0604020202020204" pitchFamily="34" charset="0"/>
                <a:cs typeface="Arial" panose="020B0604020202020204" pitchFamily="34" charset="0"/>
              </a:rPr>
              <a:t>Assigning checks to stages</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036956" y="1472339"/>
            <a:ext cx="9144000" cy="3874576"/>
          </a:xfrm>
        </p:spPr>
        <p:txBody>
          <a:bodyPr>
            <a:normAutofit/>
          </a:bodyPr>
          <a:lstStyle/>
          <a:p>
            <a:pPr algn="l"/>
            <a:endParaRPr lang="en-US" sz="3200"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672385" y="1472339"/>
            <a:ext cx="5872107" cy="5201010"/>
          </a:xfrm>
          <a:prstGeom prst="rect">
            <a:avLst/>
          </a:prstGeom>
        </p:spPr>
      </p:pic>
    </p:spTree>
    <p:extLst>
      <p:ext uri="{BB962C8B-B14F-4D97-AF65-F5344CB8AC3E}">
        <p14:creationId xmlns:p14="http://schemas.microsoft.com/office/powerpoint/2010/main" val="1927031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956" y="665163"/>
            <a:ext cx="9144000" cy="636695"/>
          </a:xfrm>
        </p:spPr>
        <p:txBody>
          <a:bodyPr>
            <a:noAutofit/>
          </a:bodyPr>
          <a:lstStyle/>
          <a:p>
            <a:r>
              <a:rPr lang="en-US" sz="4800" b="1" dirty="0" smtClean="0">
                <a:latin typeface="Arial" panose="020B0604020202020204" pitchFamily="34" charset="0"/>
                <a:cs typeface="Arial" panose="020B0604020202020204" pitchFamily="34" charset="0"/>
              </a:rPr>
              <a:t>Assigning checks to stages</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036956" y="1472339"/>
            <a:ext cx="9144000" cy="3874576"/>
          </a:xfrm>
        </p:spPr>
        <p:txBody>
          <a:bodyPr>
            <a:normAutofit/>
          </a:bodyPr>
          <a:lstStyle/>
          <a:p>
            <a:pPr marL="457200" indent="-457200" algn="l">
              <a:buFont typeface="Wingdings" panose="05000000000000000000" pitchFamily="2" charset="2"/>
              <a:buChar char="q"/>
            </a:pPr>
            <a:r>
              <a:rPr lang="en-US" sz="3200" dirty="0" smtClean="0">
                <a:solidFill>
                  <a:srgbClr val="FFFF00"/>
                </a:solidFill>
                <a:latin typeface="Arial" panose="020B0604020202020204" pitchFamily="34" charset="0"/>
                <a:cs typeface="Arial" panose="020B0604020202020204" pitchFamily="34" charset="0"/>
              </a:rPr>
              <a:t>Demo</a:t>
            </a:r>
          </a:p>
          <a:p>
            <a:pPr algn="l"/>
            <a:endParaRPr lang="en-US" sz="3200" dirty="0" smtClean="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2204249" y="2193497"/>
            <a:ext cx="6441666" cy="3704685"/>
          </a:xfrm>
          <a:prstGeom prst="rect">
            <a:avLst/>
          </a:prstGeom>
        </p:spPr>
      </p:pic>
    </p:spTree>
    <p:extLst>
      <p:ext uri="{BB962C8B-B14F-4D97-AF65-F5344CB8AC3E}">
        <p14:creationId xmlns:p14="http://schemas.microsoft.com/office/powerpoint/2010/main" val="33649733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956" y="665163"/>
            <a:ext cx="9144000" cy="636695"/>
          </a:xfrm>
        </p:spPr>
        <p:txBody>
          <a:bodyPr>
            <a:noAutofit/>
          </a:bodyPr>
          <a:lstStyle/>
          <a:p>
            <a:r>
              <a:rPr lang="en-US" sz="4800" b="1" dirty="0" smtClean="0">
                <a:latin typeface="Arial" panose="020B0604020202020204" pitchFamily="34" charset="0"/>
                <a:cs typeface="Arial" panose="020B0604020202020204" pitchFamily="34" charset="0"/>
              </a:rPr>
              <a:t>Marking progress to date</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036956" y="1472339"/>
            <a:ext cx="9144000" cy="3874576"/>
          </a:xfrm>
        </p:spPr>
        <p:txBody>
          <a:bodyPr>
            <a:normAutofit/>
          </a:bodyPr>
          <a:lstStyle/>
          <a:p>
            <a:pPr marL="457200" indent="-4572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In the Assignment and Progress dialog box, select Stages Table  </a:t>
            </a:r>
          </a:p>
          <a:p>
            <a:pPr marL="514350" indent="-514350" algn="l">
              <a:buFont typeface="+mj-lt"/>
              <a:buAutoNum type="arabicParenR"/>
            </a:pPr>
            <a:r>
              <a:rPr lang="en-US" sz="3200" dirty="0" smtClean="0">
                <a:latin typeface="Arial" panose="020B0604020202020204" pitchFamily="34" charset="0"/>
                <a:cs typeface="Arial" panose="020B0604020202020204" pitchFamily="34" charset="0"/>
              </a:rPr>
              <a:t>Check off stages completed</a:t>
            </a:r>
          </a:p>
          <a:p>
            <a:pPr marL="514350" indent="-514350" algn="l">
              <a:buFont typeface="+mj-lt"/>
              <a:buAutoNum type="arabicParenR"/>
            </a:pPr>
            <a:r>
              <a:rPr lang="en-US" sz="3200" dirty="0" smtClean="0">
                <a:latin typeface="Arial" panose="020B0604020202020204" pitchFamily="34" charset="0"/>
                <a:cs typeface="Arial" panose="020B0604020202020204" pitchFamily="34" charset="0"/>
              </a:rPr>
              <a:t>But automatic checks won’t let you proceed</a:t>
            </a:r>
          </a:p>
          <a:p>
            <a:pPr marL="514350" indent="-514350" algn="l">
              <a:buFont typeface="+mj-lt"/>
              <a:buAutoNum type="arabicParenR"/>
            </a:pPr>
            <a:endParaRPr lang="en-US" sz="3200" dirty="0" smtClean="0">
              <a:latin typeface="Arial" panose="020B0604020202020204" pitchFamily="34" charset="0"/>
              <a:cs typeface="Arial" panose="020B0604020202020204" pitchFamily="34" charset="0"/>
            </a:endParaRPr>
          </a:p>
          <a:p>
            <a:pPr marL="514350" indent="-514350" algn="l">
              <a:buFont typeface="+mj-lt"/>
              <a:buAutoNum type="arabicParenR"/>
            </a:pPr>
            <a:endParaRPr lang="en-US" sz="3200" dirty="0">
              <a:latin typeface="Arial" panose="020B0604020202020204" pitchFamily="34" charset="0"/>
              <a:cs typeface="Arial" panose="020B0604020202020204" pitchFamily="34" charset="0"/>
            </a:endParaRPr>
          </a:p>
          <a:p>
            <a:pPr marL="514350" indent="-514350" algn="l">
              <a:buFont typeface="+mj-lt"/>
              <a:buAutoNum type="arabicParenR"/>
            </a:pPr>
            <a:endParaRPr lang="en-US" sz="3200" dirty="0" smtClean="0">
              <a:latin typeface="Arial" panose="020B0604020202020204" pitchFamily="34" charset="0"/>
              <a:cs typeface="Arial" panose="020B0604020202020204" pitchFamily="34" charset="0"/>
            </a:endParaRPr>
          </a:p>
          <a:p>
            <a:pPr marL="514350" indent="-514350" algn="l">
              <a:buFont typeface="+mj-lt"/>
              <a:buAutoNum type="arabicParenR"/>
            </a:pPr>
            <a:endParaRPr lang="en-US" sz="3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2483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latin typeface="Arial" panose="020B0604020202020204" pitchFamily="34" charset="0"/>
                <a:cs typeface="Arial" panose="020B0604020202020204" pitchFamily="34" charset="0"/>
              </a:rPr>
              <a:t>Learning Outcomes</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idx="1"/>
          </p:nvPr>
        </p:nvSpPr>
        <p:spPr>
          <a:xfrm>
            <a:off x="2223246" y="1646238"/>
            <a:ext cx="9566651" cy="4351338"/>
          </a:xfrm>
        </p:spPr>
        <p:txBody>
          <a:bodyPr>
            <a:normAutofit/>
          </a:bodyPr>
          <a:lstStyle/>
          <a:p>
            <a:pPr marL="514350" indent="-514350">
              <a:lnSpc>
                <a:spcPct val="120000"/>
              </a:lnSpc>
              <a:buFont typeface="+mj-lt"/>
              <a:buAutoNum type="arabicPeriod"/>
            </a:pPr>
            <a:r>
              <a:rPr lang="en-AU" dirty="0" smtClean="0"/>
              <a:t>Create a project plan from a base plan</a:t>
            </a:r>
          </a:p>
          <a:p>
            <a:pPr marL="514350" indent="-514350">
              <a:lnSpc>
                <a:spcPct val="120000"/>
              </a:lnSpc>
              <a:buFont typeface="+mj-lt"/>
              <a:buAutoNum type="arabicPeriod"/>
            </a:pPr>
            <a:r>
              <a:rPr lang="en-AU" dirty="0" smtClean="0"/>
              <a:t>Modify a project plan</a:t>
            </a:r>
          </a:p>
          <a:p>
            <a:pPr marL="514350" indent="-514350">
              <a:lnSpc>
                <a:spcPct val="120000"/>
              </a:lnSpc>
              <a:buFont typeface="+mj-lt"/>
              <a:buAutoNum type="arabicPeriod"/>
            </a:pPr>
            <a:r>
              <a:rPr lang="en-AU" dirty="0" smtClean="0"/>
              <a:t>Configure task settings</a:t>
            </a:r>
          </a:p>
          <a:p>
            <a:pPr marL="514350" indent="-514350">
              <a:lnSpc>
                <a:spcPct val="120000"/>
              </a:lnSpc>
              <a:buFont typeface="+mj-lt"/>
              <a:buAutoNum type="arabicPeriod"/>
            </a:pPr>
            <a:r>
              <a:rPr lang="en-AU" dirty="0" smtClean="0"/>
              <a:t>Assign automatic checks to stages</a:t>
            </a:r>
          </a:p>
          <a:p>
            <a:pPr marL="514350" indent="-514350">
              <a:lnSpc>
                <a:spcPct val="120000"/>
              </a:lnSpc>
              <a:buFont typeface="+mj-lt"/>
              <a:buAutoNum type="arabicPeriod"/>
            </a:pPr>
            <a:r>
              <a:rPr lang="en-AU" dirty="0" smtClean="0"/>
              <a:t>Assign tasks and checks to team members.</a:t>
            </a:r>
            <a:endParaRPr lang="en-AU" dirty="0"/>
          </a:p>
          <a:p>
            <a:pPr marL="514350" indent="-514350">
              <a:lnSpc>
                <a:spcPct val="120000"/>
              </a:lnSpc>
              <a:buFont typeface="+mj-lt"/>
              <a:buAutoNum type="arabicPeriod"/>
            </a:pPr>
            <a:r>
              <a:rPr lang="en-AU" dirty="0" smtClean="0"/>
              <a:t>Mark </a:t>
            </a:r>
            <a:r>
              <a:rPr lang="en-AU" dirty="0"/>
              <a:t>individual tasks as </a:t>
            </a:r>
            <a:r>
              <a:rPr lang="en-AU" dirty="0" smtClean="0"/>
              <a:t>completed.</a:t>
            </a:r>
          </a:p>
          <a:p>
            <a:pPr marL="514350" lvl="0" indent="-514350">
              <a:buFont typeface="+mj-lt"/>
              <a:buAutoNum type="arabicPeriod"/>
            </a:pPr>
            <a:r>
              <a:rPr lang="en-AU" dirty="0" smtClean="0"/>
              <a:t>Generate progress charts</a:t>
            </a:r>
          </a:p>
          <a:p>
            <a:pPr lvl="0"/>
            <a:endParaRPr lang="en-AU" dirty="0"/>
          </a:p>
          <a:p>
            <a:pPr>
              <a:lnSpc>
                <a:spcPct val="120000"/>
              </a:lnSpc>
            </a:pPr>
            <a:endParaRPr lang="en-AU" dirty="0"/>
          </a:p>
        </p:txBody>
      </p:sp>
    </p:spTree>
    <p:extLst>
      <p:ext uri="{BB962C8B-B14F-4D97-AF65-F5344CB8AC3E}">
        <p14:creationId xmlns:p14="http://schemas.microsoft.com/office/powerpoint/2010/main" val="333349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956" y="665163"/>
            <a:ext cx="9144000" cy="636695"/>
          </a:xfrm>
        </p:spPr>
        <p:txBody>
          <a:bodyPr>
            <a:noAutofit/>
          </a:bodyPr>
          <a:lstStyle/>
          <a:p>
            <a:r>
              <a:rPr lang="en-US" sz="4800" b="1" dirty="0" smtClean="0">
                <a:latin typeface="Arial" panose="020B0604020202020204" pitchFamily="34" charset="0"/>
                <a:cs typeface="Arial" panose="020B0604020202020204" pitchFamily="34" charset="0"/>
              </a:rPr>
              <a:t>Marking progress to date</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036956" y="1472339"/>
            <a:ext cx="9144000" cy="3874576"/>
          </a:xfrm>
        </p:spPr>
        <p:txBody>
          <a:bodyPr>
            <a:normAutofit/>
          </a:bodyPr>
          <a:lstStyle/>
          <a:p>
            <a:pPr marL="457200" indent="-4572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The Solution</a:t>
            </a:r>
          </a:p>
          <a:p>
            <a:pPr marL="514350" indent="-514350" algn="l">
              <a:buFont typeface="+mj-lt"/>
              <a:buAutoNum type="arabicParenR"/>
            </a:pPr>
            <a:r>
              <a:rPr lang="en-US" sz="3200" dirty="0" smtClean="0">
                <a:latin typeface="Arial" panose="020B0604020202020204" pitchFamily="34" charset="0"/>
                <a:cs typeface="Arial" panose="020B0604020202020204" pitchFamily="34" charset="0"/>
              </a:rPr>
              <a:t>First take a screenshot of your check</a:t>
            </a:r>
          </a:p>
          <a:p>
            <a:pPr marL="514350" indent="-514350" algn="l">
              <a:buFont typeface="+mj-lt"/>
              <a:buAutoNum type="arabicParenR"/>
            </a:pPr>
            <a:r>
              <a:rPr lang="en-US" sz="3200" dirty="0" smtClean="0">
                <a:latin typeface="Arial" panose="020B0604020202020204" pitchFamily="34" charset="0"/>
                <a:cs typeface="Arial" panose="020B0604020202020204" pitchFamily="34" charset="0"/>
              </a:rPr>
              <a:t>Temporarily </a:t>
            </a:r>
            <a:r>
              <a:rPr lang="en-US" sz="3200" dirty="0">
                <a:latin typeface="Arial" panose="020B0604020202020204" pitchFamily="34" charset="0"/>
                <a:cs typeface="Arial" panose="020B0604020202020204" pitchFamily="34" charset="0"/>
              </a:rPr>
              <a:t>turn off automated checks</a:t>
            </a:r>
          </a:p>
          <a:p>
            <a:pPr marL="514350" indent="-514350" algn="l">
              <a:buFont typeface="+mj-lt"/>
              <a:buAutoNum type="arabicParenR"/>
            </a:pPr>
            <a:r>
              <a:rPr lang="en-US" sz="3200" dirty="0" smtClean="0">
                <a:latin typeface="Arial" panose="020B0604020202020204" pitchFamily="34" charset="0"/>
                <a:cs typeface="Arial" panose="020B0604020202020204" pitchFamily="34" charset="0"/>
              </a:rPr>
              <a:t>Use </a:t>
            </a:r>
            <a:r>
              <a:rPr lang="en-US" sz="3200" dirty="0">
                <a:latin typeface="Arial" panose="020B0604020202020204" pitchFamily="34" charset="0"/>
                <a:cs typeface="Arial" panose="020B0604020202020204" pitchFamily="34" charset="0"/>
              </a:rPr>
              <a:t>the Stages Table to mark the completed stages for existing books</a:t>
            </a:r>
          </a:p>
          <a:p>
            <a:pPr marL="514350" indent="-514350" algn="l">
              <a:buFont typeface="+mj-lt"/>
              <a:buAutoNum type="arabicParenR"/>
            </a:pPr>
            <a:r>
              <a:rPr lang="en-US" sz="3200" dirty="0" smtClean="0">
                <a:latin typeface="Arial" panose="020B0604020202020204" pitchFamily="34" charset="0"/>
                <a:cs typeface="Arial" panose="020B0604020202020204" pitchFamily="34" charset="0"/>
              </a:rPr>
              <a:t>Turn </a:t>
            </a:r>
            <a:r>
              <a:rPr lang="en-US" sz="3200" dirty="0">
                <a:latin typeface="Arial" panose="020B0604020202020204" pitchFamily="34" charset="0"/>
                <a:cs typeface="Arial" panose="020B0604020202020204" pitchFamily="34" charset="0"/>
              </a:rPr>
              <a:t>the automated checks back </a:t>
            </a:r>
            <a:r>
              <a:rPr lang="en-US" sz="3200" dirty="0" smtClean="0">
                <a:latin typeface="Arial" panose="020B0604020202020204" pitchFamily="34" charset="0"/>
                <a:cs typeface="Arial" panose="020B0604020202020204" pitchFamily="34" charset="0"/>
              </a:rPr>
              <a:t>on.</a:t>
            </a:r>
          </a:p>
          <a:p>
            <a:pPr marL="514350" indent="-514350" algn="l">
              <a:buFont typeface="+mj-lt"/>
              <a:buAutoNum type="arabicParenR"/>
            </a:pPr>
            <a:endParaRPr lang="en-US" sz="3200" dirty="0" smtClean="0">
              <a:latin typeface="Arial" panose="020B0604020202020204" pitchFamily="34" charset="0"/>
              <a:cs typeface="Arial" panose="020B0604020202020204" pitchFamily="34" charset="0"/>
            </a:endParaRPr>
          </a:p>
          <a:p>
            <a:pPr marL="514350" indent="-514350" algn="l">
              <a:buFont typeface="+mj-lt"/>
              <a:buAutoNum type="arabicParenR"/>
            </a:pPr>
            <a:endParaRPr lang="en-US" sz="3200" dirty="0">
              <a:latin typeface="Arial" panose="020B0604020202020204" pitchFamily="34" charset="0"/>
              <a:cs typeface="Arial" panose="020B0604020202020204" pitchFamily="34" charset="0"/>
            </a:endParaRPr>
          </a:p>
          <a:p>
            <a:pPr marL="514350" indent="-514350" algn="l">
              <a:buFont typeface="+mj-lt"/>
              <a:buAutoNum type="arabicParenR"/>
            </a:pPr>
            <a:endParaRPr lang="en-US" sz="3200" dirty="0" smtClean="0">
              <a:latin typeface="Arial" panose="020B0604020202020204" pitchFamily="34" charset="0"/>
              <a:cs typeface="Arial" panose="020B0604020202020204" pitchFamily="34" charset="0"/>
            </a:endParaRPr>
          </a:p>
          <a:p>
            <a:pPr marL="514350" indent="-514350" algn="l">
              <a:buFont typeface="+mj-lt"/>
              <a:buAutoNum type="arabicParenR"/>
            </a:pPr>
            <a:endParaRPr lang="en-US" sz="3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4632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956" y="665163"/>
            <a:ext cx="9144000" cy="636695"/>
          </a:xfrm>
        </p:spPr>
        <p:txBody>
          <a:bodyPr>
            <a:noAutofit/>
          </a:bodyPr>
          <a:lstStyle/>
          <a:p>
            <a:r>
              <a:rPr lang="en-US" sz="4800" b="1" dirty="0" smtClean="0">
                <a:latin typeface="Arial" panose="020B0604020202020204" pitchFamily="34" charset="0"/>
                <a:cs typeface="Arial" panose="020B0604020202020204" pitchFamily="34" charset="0"/>
              </a:rPr>
              <a:t>Marking progress to date</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036956" y="1472339"/>
            <a:ext cx="9144000" cy="3874576"/>
          </a:xfrm>
        </p:spPr>
        <p:txBody>
          <a:bodyPr>
            <a:normAutofit/>
          </a:bodyPr>
          <a:lstStyle/>
          <a:p>
            <a:pPr marL="514350" indent="-514350" algn="l">
              <a:buFont typeface="+mj-lt"/>
              <a:buAutoNum type="arabicParenR"/>
            </a:pPr>
            <a:endParaRPr lang="en-US" sz="3200" dirty="0">
              <a:latin typeface="Arial" panose="020B0604020202020204" pitchFamily="34" charset="0"/>
              <a:cs typeface="Arial" panose="020B0604020202020204" pitchFamily="34" charset="0"/>
            </a:endParaRPr>
          </a:p>
          <a:p>
            <a:pPr marL="514350" indent="-514350" algn="l">
              <a:buFont typeface="+mj-lt"/>
              <a:buAutoNum type="arabicParenR"/>
            </a:pPr>
            <a:endParaRPr lang="en-US" sz="3200" dirty="0" smtClean="0">
              <a:latin typeface="Arial" panose="020B0604020202020204" pitchFamily="34" charset="0"/>
              <a:cs typeface="Arial" panose="020B0604020202020204" pitchFamily="34" charset="0"/>
            </a:endParaRPr>
          </a:p>
          <a:p>
            <a:pPr marL="514350" indent="-514350" algn="l">
              <a:buFont typeface="+mj-lt"/>
              <a:buAutoNum type="arabicParenR"/>
            </a:pPr>
            <a:endParaRPr lang="en-US" sz="3200"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894655" y="1472339"/>
            <a:ext cx="6741913" cy="4801293"/>
          </a:xfrm>
          <a:prstGeom prst="rect">
            <a:avLst/>
          </a:prstGeom>
        </p:spPr>
      </p:pic>
    </p:spTree>
    <p:extLst>
      <p:ext uri="{BB962C8B-B14F-4D97-AF65-F5344CB8AC3E}">
        <p14:creationId xmlns:p14="http://schemas.microsoft.com/office/powerpoint/2010/main" val="31190918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956" y="665163"/>
            <a:ext cx="9144000" cy="636695"/>
          </a:xfrm>
        </p:spPr>
        <p:txBody>
          <a:bodyPr>
            <a:noAutofit/>
          </a:bodyPr>
          <a:lstStyle/>
          <a:p>
            <a:r>
              <a:rPr lang="en-US" sz="4800" b="1" dirty="0" smtClean="0">
                <a:latin typeface="Arial" panose="020B0604020202020204" pitchFamily="34" charset="0"/>
                <a:cs typeface="Arial" panose="020B0604020202020204" pitchFamily="34" charset="0"/>
              </a:rPr>
              <a:t>Marking progress to date</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036956" y="1472339"/>
            <a:ext cx="9144000" cy="3874576"/>
          </a:xfrm>
        </p:spPr>
        <p:txBody>
          <a:bodyPr>
            <a:normAutofit/>
          </a:bodyPr>
          <a:lstStyle/>
          <a:p>
            <a:pPr marL="514350" indent="-514350" algn="l">
              <a:buFont typeface="+mj-lt"/>
              <a:buAutoNum type="arabicParenR"/>
            </a:pPr>
            <a:endParaRPr lang="en-US" sz="3200" dirty="0">
              <a:latin typeface="Arial" panose="020B0604020202020204" pitchFamily="34" charset="0"/>
              <a:cs typeface="Arial" panose="020B0604020202020204" pitchFamily="34" charset="0"/>
            </a:endParaRPr>
          </a:p>
          <a:p>
            <a:pPr marL="514350" indent="-514350" algn="l">
              <a:buFont typeface="+mj-lt"/>
              <a:buAutoNum type="arabicParenR"/>
            </a:pPr>
            <a:endParaRPr lang="en-US" sz="3200" dirty="0" smtClean="0">
              <a:latin typeface="Arial" panose="020B0604020202020204" pitchFamily="34" charset="0"/>
              <a:cs typeface="Arial" panose="020B0604020202020204" pitchFamily="34" charset="0"/>
            </a:endParaRPr>
          </a:p>
          <a:p>
            <a:pPr marL="514350" indent="-514350" algn="l">
              <a:buFont typeface="+mj-lt"/>
              <a:buAutoNum type="arabicParenR"/>
            </a:pPr>
            <a:endParaRPr lang="en-US" sz="3200" dirty="0" smtClean="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1872608" y="1472339"/>
            <a:ext cx="7028623" cy="4974227"/>
          </a:xfrm>
          <a:prstGeom prst="rect">
            <a:avLst/>
          </a:prstGeom>
        </p:spPr>
      </p:pic>
    </p:spTree>
    <p:extLst>
      <p:ext uri="{BB962C8B-B14F-4D97-AF65-F5344CB8AC3E}">
        <p14:creationId xmlns:p14="http://schemas.microsoft.com/office/powerpoint/2010/main" val="886301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956" y="665163"/>
            <a:ext cx="9144000" cy="636695"/>
          </a:xfrm>
        </p:spPr>
        <p:txBody>
          <a:bodyPr>
            <a:noAutofit/>
          </a:bodyPr>
          <a:lstStyle/>
          <a:p>
            <a:r>
              <a:rPr lang="en-US" sz="4800" b="1" dirty="0" smtClean="0">
                <a:latin typeface="Arial" panose="020B0604020202020204" pitchFamily="34" charset="0"/>
                <a:cs typeface="Arial" panose="020B0604020202020204" pitchFamily="34" charset="0"/>
              </a:rPr>
              <a:t>Marking progress to date</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036956" y="1472339"/>
            <a:ext cx="9144000" cy="3874576"/>
          </a:xfrm>
        </p:spPr>
        <p:txBody>
          <a:bodyPr>
            <a:normAutofit/>
          </a:bodyPr>
          <a:lstStyle/>
          <a:p>
            <a:pPr marL="514350" indent="-514350" algn="l">
              <a:buFont typeface="+mj-lt"/>
              <a:buAutoNum type="arabicParenR"/>
            </a:pPr>
            <a:endParaRPr lang="en-US" sz="3200" dirty="0">
              <a:latin typeface="Arial" panose="020B0604020202020204" pitchFamily="34" charset="0"/>
              <a:cs typeface="Arial" panose="020B0604020202020204" pitchFamily="34" charset="0"/>
            </a:endParaRPr>
          </a:p>
          <a:p>
            <a:pPr marL="514350" indent="-514350" algn="l">
              <a:buFont typeface="+mj-lt"/>
              <a:buAutoNum type="arabicParenR"/>
            </a:pPr>
            <a:endParaRPr lang="en-US" sz="3200" dirty="0" smtClean="0">
              <a:latin typeface="Arial" panose="020B0604020202020204" pitchFamily="34" charset="0"/>
              <a:cs typeface="Arial" panose="020B0604020202020204" pitchFamily="34" charset="0"/>
            </a:endParaRPr>
          </a:p>
          <a:p>
            <a:pPr marL="514350" indent="-514350" algn="l">
              <a:buFont typeface="+mj-lt"/>
              <a:buAutoNum type="arabicParenR"/>
            </a:pPr>
            <a:endParaRPr lang="en-US" sz="3200"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886935" y="1404116"/>
            <a:ext cx="9955508" cy="3716524"/>
          </a:xfrm>
          <a:prstGeom prst="rect">
            <a:avLst/>
          </a:prstGeom>
        </p:spPr>
      </p:pic>
    </p:spTree>
    <p:extLst>
      <p:ext uri="{BB962C8B-B14F-4D97-AF65-F5344CB8AC3E}">
        <p14:creationId xmlns:p14="http://schemas.microsoft.com/office/powerpoint/2010/main" val="27547765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956" y="665163"/>
            <a:ext cx="9144000" cy="636695"/>
          </a:xfrm>
        </p:spPr>
        <p:txBody>
          <a:bodyPr>
            <a:noAutofit/>
          </a:bodyPr>
          <a:lstStyle/>
          <a:p>
            <a:r>
              <a:rPr lang="en-US" sz="4800" b="1" dirty="0" smtClean="0">
                <a:latin typeface="Arial" panose="020B0604020202020204" pitchFamily="34" charset="0"/>
                <a:cs typeface="Arial" panose="020B0604020202020204" pitchFamily="34" charset="0"/>
              </a:rPr>
              <a:t>Marking progress to date</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036956" y="1472339"/>
            <a:ext cx="9144000" cy="3874576"/>
          </a:xfrm>
        </p:spPr>
        <p:txBody>
          <a:bodyPr>
            <a:normAutofit/>
          </a:bodyPr>
          <a:lstStyle/>
          <a:p>
            <a:pPr marL="514350" indent="-514350" algn="l">
              <a:buFont typeface="+mj-lt"/>
              <a:buAutoNum type="arabicParenR"/>
            </a:pPr>
            <a:endParaRPr lang="en-US" sz="3200" dirty="0">
              <a:latin typeface="Arial" panose="020B0604020202020204" pitchFamily="34" charset="0"/>
              <a:cs typeface="Arial" panose="020B0604020202020204" pitchFamily="34" charset="0"/>
            </a:endParaRPr>
          </a:p>
          <a:p>
            <a:pPr marL="514350" indent="-514350" algn="l">
              <a:buFont typeface="+mj-lt"/>
              <a:buAutoNum type="arabicParenR"/>
            </a:pPr>
            <a:endParaRPr lang="en-US" sz="3200" dirty="0" smtClean="0">
              <a:latin typeface="Arial" panose="020B0604020202020204" pitchFamily="34" charset="0"/>
              <a:cs typeface="Arial" panose="020B0604020202020204" pitchFamily="34" charset="0"/>
            </a:endParaRPr>
          </a:p>
          <a:p>
            <a:pPr marL="514350" indent="-514350" algn="l">
              <a:buFont typeface="+mj-lt"/>
              <a:buAutoNum type="arabicParenR"/>
            </a:pPr>
            <a:endParaRPr lang="en-US" sz="3200"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894655" y="1472339"/>
            <a:ext cx="6741913" cy="4638375"/>
          </a:xfrm>
          <a:prstGeom prst="rect">
            <a:avLst/>
          </a:prstGeom>
        </p:spPr>
      </p:pic>
    </p:spTree>
    <p:extLst>
      <p:ext uri="{BB962C8B-B14F-4D97-AF65-F5344CB8AC3E}">
        <p14:creationId xmlns:p14="http://schemas.microsoft.com/office/powerpoint/2010/main" val="7376812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956" y="665163"/>
            <a:ext cx="9144000" cy="636695"/>
          </a:xfrm>
        </p:spPr>
        <p:txBody>
          <a:bodyPr>
            <a:noAutofit/>
          </a:bodyPr>
          <a:lstStyle/>
          <a:p>
            <a:r>
              <a:rPr lang="en-US" sz="4800" b="1" dirty="0" smtClean="0">
                <a:latin typeface="Arial" panose="020B0604020202020204" pitchFamily="34" charset="0"/>
                <a:cs typeface="Arial" panose="020B0604020202020204" pitchFamily="34" charset="0"/>
              </a:rPr>
              <a:t>Your Turn</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036956" y="1472339"/>
            <a:ext cx="9850244" cy="4897464"/>
          </a:xfrm>
        </p:spPr>
        <p:txBody>
          <a:bodyPr>
            <a:normAutofit lnSpcReduction="10000"/>
          </a:bodyPr>
          <a:lstStyle/>
          <a:p>
            <a:pPr marL="514350" indent="-514350" algn="l">
              <a:buClr>
                <a:srgbClr val="FFFF00"/>
              </a:buClr>
              <a:buFont typeface="+mj-lt"/>
              <a:buAutoNum type="arabicPeriod"/>
            </a:pPr>
            <a:r>
              <a:rPr lang="en-US" sz="3200" dirty="0" smtClean="0">
                <a:latin typeface="Arial" panose="020B0604020202020204" pitchFamily="34" charset="0"/>
                <a:cs typeface="Arial" panose="020B0604020202020204" pitchFamily="34" charset="0"/>
              </a:rPr>
              <a:t>Apply SIL Compact Base plan to your project and save it.</a:t>
            </a:r>
          </a:p>
          <a:p>
            <a:pPr marL="514350" indent="-514350" algn="l">
              <a:buClr>
                <a:srgbClr val="FFFF00"/>
              </a:buClr>
              <a:buFont typeface="+mj-lt"/>
              <a:buAutoNum type="arabicPeriod"/>
            </a:pPr>
            <a:r>
              <a:rPr lang="en-US" sz="3200" dirty="0" smtClean="0">
                <a:latin typeface="Arial" panose="020B0604020202020204" pitchFamily="34" charset="0"/>
                <a:cs typeface="Arial" panose="020B0604020202020204" pitchFamily="34" charset="0"/>
              </a:rPr>
              <a:t>Move tasks to a new location in same stage</a:t>
            </a:r>
          </a:p>
          <a:p>
            <a:pPr marL="514350" indent="-514350" algn="l">
              <a:buClr>
                <a:srgbClr val="FFFF00"/>
              </a:buClr>
              <a:buFont typeface="+mj-lt"/>
              <a:buAutoNum type="arabicPeriod"/>
            </a:pPr>
            <a:r>
              <a:rPr lang="en-US" sz="3200" dirty="0" smtClean="0">
                <a:latin typeface="Arial" panose="020B0604020202020204" pitchFamily="34" charset="0"/>
                <a:cs typeface="Arial" panose="020B0604020202020204" pitchFamily="34" charset="0"/>
              </a:rPr>
              <a:t>Move tasks to new location in different stage</a:t>
            </a:r>
          </a:p>
          <a:p>
            <a:pPr marL="514350" indent="-514350" algn="l">
              <a:buClr>
                <a:srgbClr val="FFFF00"/>
              </a:buClr>
              <a:buFont typeface="+mj-lt"/>
              <a:buAutoNum type="arabicPeriod"/>
            </a:pPr>
            <a:r>
              <a:rPr lang="en-US" sz="3200" dirty="0" smtClean="0">
                <a:latin typeface="Arial" panose="020B0604020202020204" pitchFamily="34" charset="0"/>
                <a:cs typeface="Arial" panose="020B0604020202020204" pitchFamily="34" charset="0"/>
              </a:rPr>
              <a:t>Add new tasks</a:t>
            </a:r>
          </a:p>
          <a:p>
            <a:pPr marL="514350" indent="-514350" algn="l">
              <a:buClr>
                <a:srgbClr val="FFFF00"/>
              </a:buClr>
              <a:buFont typeface="+mj-lt"/>
              <a:buAutoNum type="arabicPeriod"/>
            </a:pPr>
            <a:r>
              <a:rPr lang="en-US" sz="3200" dirty="0" smtClean="0">
                <a:latin typeface="Arial" panose="020B0604020202020204" pitchFamily="34" charset="0"/>
                <a:cs typeface="Arial" panose="020B0604020202020204" pitchFamily="34" charset="0"/>
              </a:rPr>
              <a:t>Delete a task</a:t>
            </a:r>
          </a:p>
          <a:p>
            <a:pPr marL="514350" indent="-514350" algn="l">
              <a:buClr>
                <a:srgbClr val="FFFF00"/>
              </a:buClr>
              <a:buFont typeface="+mj-lt"/>
              <a:buAutoNum type="arabicPeriod"/>
            </a:pPr>
            <a:r>
              <a:rPr lang="en-US" sz="3200" dirty="0" smtClean="0">
                <a:latin typeface="Arial" panose="020B0604020202020204" pitchFamily="34" charset="0"/>
                <a:cs typeface="Arial" panose="020B0604020202020204" pitchFamily="34" charset="0"/>
              </a:rPr>
              <a:t>Combine two tasks into one task</a:t>
            </a:r>
          </a:p>
          <a:p>
            <a:pPr marL="514350" indent="-514350" algn="l">
              <a:buClr>
                <a:srgbClr val="FFFF00"/>
              </a:buClr>
              <a:buFont typeface="+mj-lt"/>
              <a:buAutoNum type="arabicPeriod"/>
            </a:pPr>
            <a:r>
              <a:rPr lang="en-US" sz="3200" dirty="0" smtClean="0">
                <a:latin typeface="Arial" panose="020B0604020202020204" pitchFamily="34" charset="0"/>
                <a:cs typeface="Arial" panose="020B0604020202020204" pitchFamily="34" charset="0"/>
              </a:rPr>
              <a:t>Update description for task</a:t>
            </a:r>
          </a:p>
          <a:p>
            <a:pPr marL="514350" indent="-514350" algn="l">
              <a:buClr>
                <a:srgbClr val="FFFF00"/>
              </a:buClr>
              <a:buFont typeface="+mj-lt"/>
              <a:buAutoNum type="arabicPeriod"/>
            </a:pPr>
            <a:r>
              <a:rPr lang="en-US" sz="3200" dirty="0" smtClean="0">
                <a:latin typeface="Arial" panose="020B0604020202020204" pitchFamily="34" charset="0"/>
                <a:cs typeface="Arial" panose="020B0604020202020204" pitchFamily="34" charset="0"/>
              </a:rPr>
              <a:t>Change task features</a:t>
            </a:r>
          </a:p>
        </p:txBody>
      </p:sp>
    </p:spTree>
    <p:extLst>
      <p:ext uri="{BB962C8B-B14F-4D97-AF65-F5344CB8AC3E}">
        <p14:creationId xmlns:p14="http://schemas.microsoft.com/office/powerpoint/2010/main" val="30575105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956" y="665163"/>
            <a:ext cx="9144000" cy="636695"/>
          </a:xfrm>
        </p:spPr>
        <p:txBody>
          <a:bodyPr>
            <a:noAutofit/>
          </a:bodyPr>
          <a:lstStyle/>
          <a:p>
            <a:r>
              <a:rPr lang="en-US" sz="4800" b="1" dirty="0" smtClean="0">
                <a:latin typeface="Arial" panose="020B0604020202020204" pitchFamily="34" charset="0"/>
                <a:cs typeface="Arial" panose="020B0604020202020204" pitchFamily="34" charset="0"/>
              </a:rPr>
              <a:t>Your Turn</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036956" y="1472339"/>
            <a:ext cx="9850244" cy="4897464"/>
          </a:xfrm>
        </p:spPr>
        <p:txBody>
          <a:bodyPr>
            <a:normAutofit/>
          </a:bodyPr>
          <a:lstStyle/>
          <a:p>
            <a:pPr marL="514350" indent="-514350" algn="l">
              <a:buClr>
                <a:srgbClr val="FFFF00"/>
              </a:buClr>
              <a:buFont typeface="+mj-lt"/>
              <a:buAutoNum type="arabicPeriod" startAt="9"/>
            </a:pPr>
            <a:r>
              <a:rPr lang="en-US" sz="3200" dirty="0" smtClean="0">
                <a:latin typeface="Arial" panose="020B0604020202020204" pitchFamily="34" charset="0"/>
                <a:cs typeface="Arial" panose="020B0604020202020204" pitchFamily="34" charset="0"/>
              </a:rPr>
              <a:t>Change stage for a basic check</a:t>
            </a:r>
          </a:p>
          <a:p>
            <a:pPr marL="514350" indent="-514350" algn="l">
              <a:buClr>
                <a:srgbClr val="FFFF00"/>
              </a:buClr>
              <a:buFont typeface="+mj-lt"/>
              <a:buAutoNum type="arabicPeriod" startAt="9"/>
            </a:pPr>
            <a:r>
              <a:rPr lang="en-US" sz="3200" dirty="0" smtClean="0">
                <a:latin typeface="Arial" panose="020B0604020202020204" pitchFamily="34" charset="0"/>
                <a:cs typeface="Arial" panose="020B0604020202020204" pitchFamily="34" charset="0"/>
              </a:rPr>
              <a:t> Change stage for other checks.</a:t>
            </a:r>
          </a:p>
          <a:p>
            <a:pPr marL="514350" indent="-514350" algn="l">
              <a:buClr>
                <a:srgbClr val="FFFF00"/>
              </a:buClr>
              <a:buFont typeface="+mj-lt"/>
              <a:buAutoNum type="arabicPeriod" startAt="9"/>
            </a:pPr>
            <a:r>
              <a:rPr lang="en-US" sz="3200" dirty="0" smtClean="0">
                <a:latin typeface="Arial" panose="020B0604020202020204" pitchFamily="34" charset="0"/>
                <a:cs typeface="Arial" panose="020B0604020202020204" pitchFamily="34" charset="0"/>
              </a:rPr>
              <a:t> Assign tasks for two books to the team.</a:t>
            </a:r>
          </a:p>
          <a:p>
            <a:pPr marL="514350" indent="-514350" algn="l">
              <a:buClr>
                <a:srgbClr val="FFFF00"/>
              </a:buClr>
              <a:buFont typeface="+mj-lt"/>
              <a:buAutoNum type="arabicPeriod" startAt="9"/>
            </a:pP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Assign </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task to yourself and another task to your partner for the first draft.</a:t>
            </a:r>
          </a:p>
          <a:p>
            <a:pPr marL="514350" indent="-514350" algn="l">
              <a:buClr>
                <a:srgbClr val="FFFF00"/>
              </a:buClr>
              <a:buFont typeface="+mj-lt"/>
              <a:buAutoNum type="arabicPeriod" startAt="9"/>
            </a:pP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Mark tasks as completed.</a:t>
            </a:r>
          </a:p>
        </p:txBody>
      </p:sp>
    </p:spTree>
    <p:extLst>
      <p:ext uri="{BB962C8B-B14F-4D97-AF65-F5344CB8AC3E}">
        <p14:creationId xmlns:p14="http://schemas.microsoft.com/office/powerpoint/2010/main" val="14065417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7950" y="1953109"/>
            <a:ext cx="8533007" cy="2387600"/>
          </a:xfrm>
        </p:spPr>
        <p:txBody>
          <a:bodyPr anchor="ctr">
            <a:normAutofit fontScale="90000"/>
          </a:bodyPr>
          <a:lstStyle/>
          <a:p>
            <a:pPr algn="l"/>
            <a:r>
              <a:rPr lang="en-US" sz="4800" b="1" dirty="0" smtClean="0">
                <a:latin typeface="Arial" panose="020B0604020202020204" pitchFamily="34" charset="0"/>
                <a:cs typeface="Arial" panose="020B0604020202020204" pitchFamily="34" charset="0"/>
              </a:rPr>
              <a:t/>
            </a:r>
            <a:br>
              <a:rPr lang="en-US" sz="4800" b="1" dirty="0" smtClean="0">
                <a:latin typeface="Arial" panose="020B0604020202020204" pitchFamily="34" charset="0"/>
                <a:cs typeface="Arial" panose="020B0604020202020204" pitchFamily="34" charset="0"/>
              </a:rPr>
            </a:br>
            <a:r>
              <a:rPr lang="en-US" sz="4800" b="1" dirty="0">
                <a:latin typeface="Arial" panose="020B0604020202020204" pitchFamily="34" charset="0"/>
                <a:cs typeface="Arial" panose="020B0604020202020204" pitchFamily="34" charset="0"/>
              </a:rPr>
              <a:t/>
            </a:r>
            <a:br>
              <a:rPr lang="en-US" sz="4800" b="1" dirty="0">
                <a:latin typeface="Arial" panose="020B0604020202020204" pitchFamily="34" charset="0"/>
                <a:cs typeface="Arial" panose="020B0604020202020204" pitchFamily="34" charset="0"/>
              </a:rPr>
            </a:br>
            <a:r>
              <a:rPr lang="en-US" sz="4800" b="1" dirty="0" smtClean="0">
                <a:latin typeface="Arial" panose="020B0604020202020204" pitchFamily="34" charset="0"/>
                <a:cs typeface="Arial" panose="020B0604020202020204" pitchFamily="34" charset="0"/>
              </a:rPr>
              <a:t/>
            </a:r>
            <a:br>
              <a:rPr lang="en-US" sz="4800" b="1" dirty="0" smtClean="0">
                <a:latin typeface="Arial" panose="020B0604020202020204" pitchFamily="34" charset="0"/>
                <a:cs typeface="Arial" panose="020B0604020202020204" pitchFamily="34" charset="0"/>
              </a:rPr>
            </a:br>
            <a:r>
              <a:rPr lang="en-US" sz="4800" b="1" dirty="0" smtClean="0">
                <a:latin typeface="Arial" panose="020B0604020202020204" pitchFamily="34" charset="0"/>
                <a:cs typeface="Arial" panose="020B0604020202020204" pitchFamily="34" charset="0"/>
              </a:rPr>
              <a:t>Using the Project Plan</a:t>
            </a:r>
            <a:r>
              <a:rPr lang="en-US" sz="4800" b="1" dirty="0" smtClean="0">
                <a:latin typeface="+mn-lt"/>
              </a:rPr>
              <a:t/>
            </a:r>
            <a:br>
              <a:rPr lang="en-US" sz="4800" b="1" dirty="0" smtClean="0">
                <a:latin typeface="+mn-lt"/>
              </a:rPr>
            </a:br>
            <a:endParaRPr lang="en-US" sz="4800" b="1" dirty="0">
              <a:latin typeface="+mn-lt"/>
            </a:endParaRPr>
          </a:p>
        </p:txBody>
      </p:sp>
      <p:sp>
        <p:nvSpPr>
          <p:cNvPr id="5" name="Subtitle 4"/>
          <p:cNvSpPr>
            <a:spLocks noGrp="1"/>
          </p:cNvSpPr>
          <p:nvPr>
            <p:ph type="subTitle" idx="1"/>
          </p:nvPr>
        </p:nvSpPr>
        <p:spPr>
          <a:xfrm>
            <a:off x="2647950" y="4340709"/>
            <a:ext cx="8533005" cy="1655762"/>
          </a:xfrm>
        </p:spPr>
        <p:txBody>
          <a:bodyPr>
            <a:normAutofit/>
          </a:bodyPr>
          <a:lstStyle/>
          <a:p>
            <a:pPr algn="l"/>
            <a:r>
              <a:rPr lang="fr-FR" sz="3200" dirty="0" err="1"/>
              <a:t>What</a:t>
            </a:r>
            <a:r>
              <a:rPr lang="fr-FR" sz="3200" dirty="0"/>
              <a:t> do </a:t>
            </a:r>
            <a:r>
              <a:rPr lang="fr-FR" sz="3200" dirty="0" err="1"/>
              <a:t>we</a:t>
            </a:r>
            <a:r>
              <a:rPr lang="fr-FR" sz="3200" dirty="0"/>
              <a:t> do </a:t>
            </a:r>
            <a:r>
              <a:rPr lang="fr-FR" sz="3200" dirty="0" err="1"/>
              <a:t>next</a:t>
            </a:r>
            <a:r>
              <a:rPr lang="fr-FR" sz="3200" dirty="0"/>
              <a:t>?</a:t>
            </a:r>
            <a:endParaRPr lang="en-AU" sz="3200" dirty="0"/>
          </a:p>
          <a:p>
            <a:pPr algn="l"/>
            <a:r>
              <a:rPr lang="fr-FR" sz="3200" dirty="0" smtClean="0"/>
              <a:t>Are </a:t>
            </a:r>
            <a:r>
              <a:rPr lang="fr-FR" sz="3200" dirty="0" err="1" smtClean="0"/>
              <a:t>we</a:t>
            </a:r>
            <a:r>
              <a:rPr lang="fr-FR" sz="3200" dirty="0" smtClean="0"/>
              <a:t> </a:t>
            </a:r>
            <a:r>
              <a:rPr lang="fr-FR" sz="3200" dirty="0" err="1" smtClean="0"/>
              <a:t>there</a:t>
            </a:r>
            <a:r>
              <a:rPr lang="fr-FR" sz="3200" dirty="0" smtClean="0"/>
              <a:t> </a:t>
            </a:r>
            <a:r>
              <a:rPr lang="fr-FR" sz="3200" dirty="0" err="1" smtClean="0"/>
              <a:t>yet</a:t>
            </a:r>
            <a:r>
              <a:rPr lang="fr-FR" sz="3200" dirty="0" smtClean="0"/>
              <a:t>?</a:t>
            </a:r>
          </a:p>
        </p:txBody>
      </p:sp>
    </p:spTree>
    <p:extLst>
      <p:ext uri="{BB962C8B-B14F-4D97-AF65-F5344CB8AC3E}">
        <p14:creationId xmlns:p14="http://schemas.microsoft.com/office/powerpoint/2010/main" val="11618411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956" y="665163"/>
            <a:ext cx="9144000" cy="636695"/>
          </a:xfrm>
        </p:spPr>
        <p:txBody>
          <a:bodyPr>
            <a:noAutofit/>
          </a:bodyPr>
          <a:lstStyle/>
          <a:p>
            <a:r>
              <a:rPr lang="en-US" sz="4800" b="1" dirty="0" smtClean="0">
                <a:latin typeface="Arial" panose="020B0604020202020204" pitchFamily="34" charset="0"/>
                <a:cs typeface="Arial" panose="020B0604020202020204" pitchFamily="34" charset="0"/>
              </a:rPr>
              <a:t>Assigning tasks to the team</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036956" y="1472339"/>
            <a:ext cx="9144000" cy="3874576"/>
          </a:xfrm>
        </p:spPr>
        <p:txBody>
          <a:bodyPr>
            <a:normAutofit/>
          </a:bodyPr>
          <a:lstStyle/>
          <a:p>
            <a:pPr marL="457200" indent="-4572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For administrator to do, first choose a book</a:t>
            </a:r>
          </a:p>
          <a:p>
            <a:pPr marL="457200" indent="-4572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In the Assignment and Progress dialog box, there are three columns:  </a:t>
            </a:r>
          </a:p>
          <a:p>
            <a:pPr marL="514350" indent="-514350" algn="l">
              <a:buFont typeface="+mj-lt"/>
              <a:buAutoNum type="arabicParenR"/>
            </a:pPr>
            <a:r>
              <a:rPr lang="en-US" sz="3200" dirty="0" smtClean="0">
                <a:latin typeface="Arial" panose="020B0604020202020204" pitchFamily="34" charset="0"/>
                <a:cs typeface="Arial" panose="020B0604020202020204" pitchFamily="34" charset="0"/>
              </a:rPr>
              <a:t>Task/Check</a:t>
            </a:r>
          </a:p>
          <a:p>
            <a:pPr marL="514350" indent="-514350" algn="l">
              <a:buFont typeface="+mj-lt"/>
              <a:buAutoNum type="arabicParenR"/>
            </a:pPr>
            <a:r>
              <a:rPr lang="en-US" sz="3200" dirty="0" smtClean="0">
                <a:latin typeface="Arial" panose="020B0604020202020204" pitchFamily="34" charset="0"/>
                <a:cs typeface="Arial" panose="020B0604020202020204" pitchFamily="34" charset="0"/>
              </a:rPr>
              <a:t>Assigned to</a:t>
            </a:r>
          </a:p>
          <a:p>
            <a:pPr marL="514350" indent="-514350" algn="l">
              <a:buFont typeface="+mj-lt"/>
              <a:buAutoNum type="arabicParenR"/>
            </a:pPr>
            <a:r>
              <a:rPr lang="en-US" sz="3200" dirty="0" smtClean="0">
                <a:latin typeface="Arial" panose="020B0604020202020204" pitchFamily="34" charset="0"/>
                <a:cs typeface="Arial" panose="020B0604020202020204" pitchFamily="34" charset="0"/>
              </a:rPr>
              <a:t>Status</a:t>
            </a:r>
          </a:p>
        </p:txBody>
      </p:sp>
      <p:pic>
        <p:nvPicPr>
          <p:cNvPr id="6" name="Picture 5"/>
          <p:cNvPicPr>
            <a:picLocks noChangeAspect="1"/>
          </p:cNvPicPr>
          <p:nvPr/>
        </p:nvPicPr>
        <p:blipFill>
          <a:blip r:embed="rId2"/>
          <a:stretch>
            <a:fillRect/>
          </a:stretch>
        </p:blipFill>
        <p:spPr>
          <a:xfrm>
            <a:off x="5059928" y="3045981"/>
            <a:ext cx="7166728" cy="3300318"/>
          </a:xfrm>
          <a:prstGeom prst="rect">
            <a:avLst/>
          </a:prstGeom>
        </p:spPr>
      </p:pic>
    </p:spTree>
    <p:extLst>
      <p:ext uri="{BB962C8B-B14F-4D97-AF65-F5344CB8AC3E}">
        <p14:creationId xmlns:p14="http://schemas.microsoft.com/office/powerpoint/2010/main" val="34462696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956" y="665163"/>
            <a:ext cx="9144000" cy="636695"/>
          </a:xfrm>
        </p:spPr>
        <p:txBody>
          <a:bodyPr>
            <a:noAutofit/>
          </a:bodyPr>
          <a:lstStyle/>
          <a:p>
            <a:r>
              <a:rPr lang="en-US" sz="4800" b="1" dirty="0" smtClean="0">
                <a:latin typeface="Arial" panose="020B0604020202020204" pitchFamily="34" charset="0"/>
                <a:cs typeface="Arial" panose="020B0604020202020204" pitchFamily="34" charset="0"/>
              </a:rPr>
              <a:t>Assigning tasks to the team</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036956" y="1472339"/>
            <a:ext cx="9144000" cy="3874576"/>
          </a:xfrm>
        </p:spPr>
        <p:txBody>
          <a:bodyPr>
            <a:normAutofit/>
          </a:bodyPr>
          <a:lstStyle/>
          <a:p>
            <a:pPr marL="457200" indent="-4572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In the Assigned to column, there are options to select:  </a:t>
            </a:r>
          </a:p>
          <a:p>
            <a:pPr marL="514350" indent="-514350" algn="l">
              <a:buFont typeface="+mj-lt"/>
              <a:buAutoNum type="arabicParenR"/>
            </a:pPr>
            <a:r>
              <a:rPr lang="en-US" sz="3200" dirty="0" smtClean="0">
                <a:latin typeface="Arial" panose="020B0604020202020204" pitchFamily="34" charset="0"/>
                <a:cs typeface="Arial" panose="020B0604020202020204" pitchFamily="34" charset="0"/>
              </a:rPr>
              <a:t>Unassigned</a:t>
            </a:r>
          </a:p>
          <a:p>
            <a:pPr marL="514350" indent="-514350" algn="l">
              <a:buFont typeface="+mj-lt"/>
              <a:buAutoNum type="arabicParenR"/>
            </a:pPr>
            <a:r>
              <a:rPr lang="en-US" sz="3200" dirty="0" smtClean="0">
                <a:latin typeface="Arial" panose="020B0604020202020204" pitchFamily="34" charset="0"/>
                <a:cs typeface="Arial" panose="020B0604020202020204" pitchFamily="34" charset="0"/>
              </a:rPr>
              <a:t>One team member</a:t>
            </a:r>
          </a:p>
          <a:p>
            <a:pPr marL="514350" indent="-514350" algn="l">
              <a:buFont typeface="+mj-lt"/>
              <a:buAutoNum type="arabicParenR"/>
            </a:pPr>
            <a:r>
              <a:rPr lang="en-US" sz="3200" dirty="0" smtClean="0">
                <a:latin typeface="Arial" panose="020B0604020202020204" pitchFamily="34" charset="0"/>
                <a:cs typeface="Arial" panose="020B0604020202020204" pitchFamily="34" charset="0"/>
              </a:rPr>
              <a:t>(Team)</a:t>
            </a:r>
          </a:p>
          <a:p>
            <a:pPr marL="514350" indent="-514350" algn="l">
              <a:buFont typeface="+mj-lt"/>
              <a:buAutoNum type="arabicParenR"/>
            </a:pPr>
            <a:endParaRPr lang="en-US" sz="3200" dirty="0">
              <a:latin typeface="Arial" panose="020B0604020202020204" pitchFamily="34" charset="0"/>
              <a:cs typeface="Arial" panose="020B0604020202020204" pitchFamily="34" charset="0"/>
            </a:endParaRPr>
          </a:p>
          <a:p>
            <a:pPr marL="514350" indent="-514350" algn="l">
              <a:buFont typeface="+mj-lt"/>
              <a:buAutoNum type="arabicParenR"/>
            </a:pPr>
            <a:r>
              <a:rPr lang="en-US" sz="3200" dirty="0" smtClean="0">
                <a:latin typeface="Arial" panose="020B0604020202020204" pitchFamily="34" charset="0"/>
                <a:cs typeface="Arial" panose="020B0604020202020204" pitchFamily="34" charset="0"/>
              </a:rPr>
              <a:t>Assign whole book or range of chapters</a:t>
            </a:r>
          </a:p>
        </p:txBody>
      </p:sp>
    </p:spTree>
    <p:extLst>
      <p:ext uri="{BB962C8B-B14F-4D97-AF65-F5344CB8AC3E}">
        <p14:creationId xmlns:p14="http://schemas.microsoft.com/office/powerpoint/2010/main" val="1739657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956" y="665163"/>
            <a:ext cx="9144000" cy="636695"/>
          </a:xfrm>
        </p:spPr>
        <p:txBody>
          <a:bodyPr>
            <a:noAutofit/>
          </a:bodyPr>
          <a:lstStyle/>
          <a:p>
            <a:r>
              <a:rPr lang="en-US" sz="4800" b="1" dirty="0" smtClean="0">
                <a:latin typeface="Arial" panose="020B0604020202020204" pitchFamily="34" charset="0"/>
                <a:cs typeface="Arial" panose="020B0604020202020204" pitchFamily="34" charset="0"/>
              </a:rPr>
              <a:t>Project Plan - Overview</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036956" y="1472339"/>
            <a:ext cx="9144000" cy="3874576"/>
          </a:xfrm>
        </p:spPr>
        <p:txBody>
          <a:bodyPr>
            <a:normAutofit/>
          </a:bodyPr>
          <a:lstStyle/>
          <a:p>
            <a:pPr marL="342900" indent="-3429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Prerequisites</a:t>
            </a:r>
          </a:p>
          <a:p>
            <a:pPr marL="342900" indent="-3429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Setting up a plan (administrator)</a:t>
            </a:r>
          </a:p>
          <a:p>
            <a:pPr marL="342900" indent="-3429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Using a plan (administrator)</a:t>
            </a:r>
          </a:p>
          <a:p>
            <a:pPr marL="342900" indent="-3429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Using a plan (translator)</a:t>
            </a:r>
          </a:p>
          <a:p>
            <a:pPr marL="342900" indent="-3429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View progress</a:t>
            </a:r>
          </a:p>
          <a:p>
            <a:pPr algn="l"/>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72979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956" y="665163"/>
            <a:ext cx="9144000" cy="636695"/>
          </a:xfrm>
        </p:spPr>
        <p:txBody>
          <a:bodyPr>
            <a:noAutofit/>
          </a:bodyPr>
          <a:lstStyle/>
          <a:p>
            <a:r>
              <a:rPr lang="en-US" sz="4800" b="1" dirty="0" smtClean="0">
                <a:latin typeface="Arial" panose="020B0604020202020204" pitchFamily="34" charset="0"/>
                <a:cs typeface="Arial" panose="020B0604020202020204" pitchFamily="34" charset="0"/>
              </a:rPr>
              <a:t>Assigning tasks to the team</a:t>
            </a:r>
            <a:endParaRPr lang="en-US" sz="48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1164351" y="2625301"/>
            <a:ext cx="10502114" cy="2273703"/>
          </a:xfrm>
          <a:prstGeom prst="rect">
            <a:avLst/>
          </a:prstGeom>
        </p:spPr>
      </p:pic>
    </p:spTree>
    <p:extLst>
      <p:ext uri="{BB962C8B-B14F-4D97-AF65-F5344CB8AC3E}">
        <p14:creationId xmlns:p14="http://schemas.microsoft.com/office/powerpoint/2010/main" val="20103256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956" y="665163"/>
            <a:ext cx="9144000" cy="636695"/>
          </a:xfrm>
        </p:spPr>
        <p:txBody>
          <a:bodyPr>
            <a:noAutofit/>
          </a:bodyPr>
          <a:lstStyle/>
          <a:p>
            <a:r>
              <a:rPr lang="en-US" sz="4800" b="1" dirty="0" smtClean="0">
                <a:latin typeface="Arial" panose="020B0604020202020204" pitchFamily="34" charset="0"/>
                <a:cs typeface="Arial" panose="020B0604020202020204" pitchFamily="34" charset="0"/>
              </a:rPr>
              <a:t>Assigning tasks to the team</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036956" y="1472339"/>
            <a:ext cx="9144000" cy="3874576"/>
          </a:xfrm>
        </p:spPr>
        <p:txBody>
          <a:bodyPr>
            <a:normAutofit/>
          </a:bodyPr>
          <a:lstStyle/>
          <a:p>
            <a:pPr marL="457200" indent="-4572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There are three kinds of activity for the translators to do</a:t>
            </a:r>
          </a:p>
          <a:p>
            <a:pPr marL="514350" indent="-514350" algn="l">
              <a:buFont typeface="+mj-lt"/>
              <a:buAutoNum type="arabicParenR"/>
            </a:pPr>
            <a:r>
              <a:rPr lang="en-US" sz="3200" dirty="0" smtClean="0">
                <a:latin typeface="Arial" panose="020B0604020202020204" pitchFamily="34" charset="0"/>
                <a:cs typeface="Arial" panose="020B0604020202020204" pitchFamily="34" charset="0"/>
              </a:rPr>
              <a:t>Editing the text</a:t>
            </a:r>
          </a:p>
          <a:p>
            <a:pPr marL="514350" indent="-514350" algn="l">
              <a:buFont typeface="+mj-lt"/>
              <a:buAutoNum type="arabicParenR"/>
            </a:pPr>
            <a:r>
              <a:rPr lang="en-US" sz="3200" dirty="0" smtClean="0">
                <a:latin typeface="Arial" panose="020B0604020202020204" pitchFamily="34" charset="0"/>
                <a:cs typeface="Arial" panose="020B0604020202020204" pitchFamily="34" charset="0"/>
              </a:rPr>
              <a:t>Resolving issues</a:t>
            </a:r>
          </a:p>
          <a:p>
            <a:pPr marL="514350" indent="-514350" algn="l">
              <a:buFont typeface="+mj-lt"/>
              <a:buAutoNum type="arabicParenR"/>
            </a:pPr>
            <a:r>
              <a:rPr lang="en-US" sz="3200" dirty="0" smtClean="0">
                <a:latin typeface="Arial" panose="020B0604020202020204" pitchFamily="34" charset="0"/>
                <a:cs typeface="Arial" panose="020B0604020202020204" pitchFamily="34" charset="0"/>
              </a:rPr>
              <a:t>Marking progress</a:t>
            </a:r>
          </a:p>
        </p:txBody>
      </p:sp>
    </p:spTree>
    <p:extLst>
      <p:ext uri="{BB962C8B-B14F-4D97-AF65-F5344CB8AC3E}">
        <p14:creationId xmlns:p14="http://schemas.microsoft.com/office/powerpoint/2010/main" val="14171642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latin typeface="Arial" panose="020B0604020202020204" pitchFamily="34" charset="0"/>
                <a:cs typeface="Arial" panose="020B0604020202020204" pitchFamily="34" charset="0"/>
              </a:rPr>
              <a:t>Getting Info on Task</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idx="1"/>
          </p:nvPr>
        </p:nvSpPr>
        <p:spPr>
          <a:xfrm>
            <a:off x="2074127" y="1825625"/>
            <a:ext cx="9127274" cy="2193925"/>
          </a:xfrm>
        </p:spPr>
        <p:txBody>
          <a:bodyPr>
            <a:normAutofit/>
          </a:bodyPr>
          <a:lstStyle/>
          <a:p>
            <a:r>
              <a:rPr lang="en-AU" sz="3200" i="1" dirty="0">
                <a:latin typeface="Arial" panose="020B0604020202020204" pitchFamily="34" charset="0"/>
                <a:cs typeface="Arial" panose="020B0604020202020204" pitchFamily="34" charset="0"/>
              </a:rPr>
              <a:t> </a:t>
            </a:r>
            <a:r>
              <a:rPr lang="en-AU" sz="3200" i="1" dirty="0" smtClean="0">
                <a:latin typeface="Arial" panose="020B0604020202020204" pitchFamily="34" charset="0"/>
                <a:cs typeface="Arial" panose="020B0604020202020204" pitchFamily="34" charset="0"/>
              </a:rPr>
              <a:t>Assignments and Progress dialog box</a:t>
            </a:r>
          </a:p>
          <a:p>
            <a:pPr lvl="1">
              <a:buFont typeface="Courier New" panose="02070309020205020404" pitchFamily="49" charset="0"/>
              <a:buChar char="o"/>
            </a:pPr>
            <a:r>
              <a:rPr lang="en-AU" sz="2800" i="1" dirty="0" smtClean="0">
                <a:latin typeface="Arial" panose="020B0604020202020204" pitchFamily="34" charset="0"/>
                <a:cs typeface="Arial" panose="020B0604020202020204" pitchFamily="34" charset="0"/>
              </a:rPr>
              <a:t>Hover over the task you want information on</a:t>
            </a:r>
          </a:p>
          <a:p>
            <a:pPr lvl="1">
              <a:buFont typeface="Courier New" panose="02070309020205020404" pitchFamily="49" charset="0"/>
              <a:buChar char="o"/>
            </a:pPr>
            <a:r>
              <a:rPr lang="en-AU" sz="2800" i="1" dirty="0" smtClean="0">
                <a:latin typeface="Arial" panose="020B0604020202020204" pitchFamily="34" charset="0"/>
                <a:cs typeface="Arial" panose="020B0604020202020204" pitchFamily="34" charset="0"/>
              </a:rPr>
              <a:t>The description for the task is displayed</a:t>
            </a:r>
          </a:p>
        </p:txBody>
      </p:sp>
      <p:pic>
        <p:nvPicPr>
          <p:cNvPr id="4" name="Picture 3"/>
          <p:cNvPicPr>
            <a:picLocks noChangeAspect="1"/>
          </p:cNvPicPr>
          <p:nvPr/>
        </p:nvPicPr>
        <p:blipFill>
          <a:blip r:embed="rId2"/>
          <a:stretch>
            <a:fillRect/>
          </a:stretch>
        </p:blipFill>
        <p:spPr>
          <a:xfrm>
            <a:off x="1202471" y="4110295"/>
            <a:ext cx="7404602" cy="2435840"/>
          </a:xfrm>
          <a:prstGeom prst="rect">
            <a:avLst/>
          </a:prstGeom>
        </p:spPr>
      </p:pic>
    </p:spTree>
    <p:extLst>
      <p:ext uri="{BB962C8B-B14F-4D97-AF65-F5344CB8AC3E}">
        <p14:creationId xmlns:p14="http://schemas.microsoft.com/office/powerpoint/2010/main" val="4887142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latin typeface="Arial" panose="020B0604020202020204" pitchFamily="34" charset="0"/>
                <a:cs typeface="Arial" panose="020B0604020202020204" pitchFamily="34" charset="0"/>
              </a:rPr>
              <a:t>Marking tasks as completed</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idx="1"/>
          </p:nvPr>
        </p:nvSpPr>
        <p:spPr/>
        <p:txBody>
          <a:bodyPr>
            <a:normAutofit/>
          </a:bodyPr>
          <a:lstStyle/>
          <a:p>
            <a:r>
              <a:rPr lang="en-AU" sz="3200" i="1" dirty="0">
                <a:latin typeface="Arial" panose="020B0604020202020204" pitchFamily="34" charset="0"/>
                <a:cs typeface="Arial" panose="020B0604020202020204" pitchFamily="34" charset="0"/>
              </a:rPr>
              <a:t> </a:t>
            </a:r>
            <a:r>
              <a:rPr lang="en-AU" sz="3200" i="1" dirty="0" smtClean="0">
                <a:latin typeface="Arial" panose="020B0604020202020204" pitchFamily="34" charset="0"/>
                <a:cs typeface="Arial" panose="020B0604020202020204" pitchFamily="34" charset="0"/>
              </a:rPr>
              <a:t>Check the Status column</a:t>
            </a:r>
          </a:p>
          <a:p>
            <a:pPr lvl="1">
              <a:buFont typeface="Courier New" panose="02070309020205020404" pitchFamily="49" charset="0"/>
              <a:buChar char="o"/>
            </a:pPr>
            <a:r>
              <a:rPr lang="en-AU" sz="2800" i="1" dirty="0" smtClean="0">
                <a:latin typeface="Arial" panose="020B0604020202020204" pitchFamily="34" charset="0"/>
                <a:cs typeface="Arial" panose="020B0604020202020204" pitchFamily="34" charset="0"/>
              </a:rPr>
              <a:t>Set the checkbox to mark book as completed </a:t>
            </a:r>
          </a:p>
          <a:p>
            <a:pPr lvl="1">
              <a:buFont typeface="Courier New" panose="02070309020205020404" pitchFamily="49" charset="0"/>
              <a:buChar char="o"/>
            </a:pPr>
            <a:r>
              <a:rPr lang="en-AU" sz="2800" i="1" dirty="0" smtClean="0">
                <a:latin typeface="Arial" panose="020B0604020202020204" pitchFamily="34" charset="0"/>
                <a:cs typeface="Arial" panose="020B0604020202020204" pitchFamily="34" charset="0"/>
              </a:rPr>
              <a:t>Click the number range to mark a range of chapters as completed</a:t>
            </a:r>
          </a:p>
          <a:p>
            <a:pPr lvl="1">
              <a:buFont typeface="Courier New" panose="02070309020205020404" pitchFamily="49" charset="0"/>
              <a:buChar char="o"/>
            </a:pPr>
            <a:r>
              <a:rPr lang="en-AU" sz="2800" i="1" dirty="0" smtClean="0">
                <a:latin typeface="Arial" panose="020B0604020202020204" pitchFamily="34" charset="0"/>
                <a:cs typeface="Arial" panose="020B0604020202020204" pitchFamily="34" charset="0"/>
              </a:rPr>
              <a:t>Click plus sign to mark next chapter as completed</a:t>
            </a:r>
          </a:p>
          <a:p>
            <a:pPr marL="0" indent="0">
              <a:buNone/>
            </a:pPr>
            <a:endParaRPr lang="en-AU" sz="3200" i="1"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202471" y="4110295"/>
            <a:ext cx="7404602" cy="2435840"/>
          </a:xfrm>
          <a:prstGeom prst="rect">
            <a:avLst/>
          </a:prstGeom>
        </p:spPr>
      </p:pic>
    </p:spTree>
    <p:extLst>
      <p:ext uri="{BB962C8B-B14F-4D97-AF65-F5344CB8AC3E}">
        <p14:creationId xmlns:p14="http://schemas.microsoft.com/office/powerpoint/2010/main" val="2659277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latin typeface="Arial" panose="020B0604020202020204" pitchFamily="34" charset="0"/>
                <a:cs typeface="Arial" panose="020B0604020202020204" pitchFamily="34" charset="0"/>
              </a:rPr>
              <a:t>Task Table</a:t>
            </a:r>
            <a:endParaRPr lang="en-US" sz="48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2308737" y="1476682"/>
            <a:ext cx="5981700" cy="5143500"/>
          </a:xfrm>
          <a:prstGeom prst="rect">
            <a:avLst/>
          </a:prstGeom>
        </p:spPr>
      </p:pic>
      <p:sp>
        <p:nvSpPr>
          <p:cNvPr id="3" name="TextBox 2"/>
          <p:cNvSpPr txBox="1"/>
          <p:nvPr/>
        </p:nvSpPr>
        <p:spPr>
          <a:xfrm>
            <a:off x="8829108" y="1646238"/>
            <a:ext cx="2960790" cy="3539430"/>
          </a:xfrm>
          <a:prstGeom prst="rect">
            <a:avLst/>
          </a:prstGeom>
          <a:noFill/>
        </p:spPr>
        <p:txBody>
          <a:bodyPr wrap="square" rtlCol="0">
            <a:spAutoFit/>
          </a:bodyPr>
          <a:lstStyle/>
          <a:p>
            <a:r>
              <a:rPr lang="en-US" sz="3200" dirty="0" smtClean="0">
                <a:solidFill>
                  <a:schemeClr val="bg1"/>
                </a:solidFill>
                <a:latin typeface="Arial" panose="020B0604020202020204" pitchFamily="34" charset="0"/>
                <a:cs typeface="Arial" panose="020B0604020202020204" pitchFamily="34" charset="0"/>
              </a:rPr>
              <a:t>To see the completion status for tasks by current book, assigned books or by range of books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3309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latin typeface="Arial" panose="020B0604020202020204" pitchFamily="34" charset="0"/>
                <a:cs typeface="Arial" panose="020B0604020202020204" pitchFamily="34" charset="0"/>
              </a:rPr>
              <a:t>Checking My Tasks</a:t>
            </a:r>
            <a:endParaRPr lang="en-US" sz="48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558133" y="2689123"/>
            <a:ext cx="11134725" cy="2286000"/>
          </a:xfrm>
          <a:prstGeom prst="rect">
            <a:avLst/>
          </a:prstGeom>
        </p:spPr>
      </p:pic>
    </p:spTree>
    <p:extLst>
      <p:ext uri="{BB962C8B-B14F-4D97-AF65-F5344CB8AC3E}">
        <p14:creationId xmlns:p14="http://schemas.microsoft.com/office/powerpoint/2010/main" val="21915199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latin typeface="Arial" panose="020B0604020202020204" pitchFamily="34" charset="0"/>
                <a:cs typeface="Arial" panose="020B0604020202020204" pitchFamily="34" charset="0"/>
              </a:rPr>
              <a:t>Checking All Tasks</a:t>
            </a:r>
            <a:endParaRPr lang="en-US" sz="48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1636248" y="2537951"/>
            <a:ext cx="10153650" cy="3886200"/>
          </a:xfrm>
          <a:prstGeom prst="rect">
            <a:avLst/>
          </a:prstGeom>
        </p:spPr>
      </p:pic>
    </p:spTree>
    <p:extLst>
      <p:ext uri="{BB962C8B-B14F-4D97-AF65-F5344CB8AC3E}">
        <p14:creationId xmlns:p14="http://schemas.microsoft.com/office/powerpoint/2010/main" val="9684862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543175"/>
            <a:ext cx="11408897" cy="2981325"/>
          </a:xfrm>
        </p:spPr>
        <p:txBody>
          <a:bodyPr/>
          <a:lstStyle/>
          <a:p>
            <a:pPr marL="0" indent="0" algn="ctr">
              <a:buNone/>
            </a:pPr>
            <a:endParaRPr lang="en-US" sz="6000" dirty="0">
              <a:solidFill>
                <a:srgbClr val="FFFF00"/>
              </a:solidFill>
              <a:latin typeface="Arial" panose="020B0604020202020204" pitchFamily="34" charset="0"/>
              <a:cs typeface="Arial" panose="020B0604020202020204" pitchFamily="34" charset="0"/>
            </a:endParaRPr>
          </a:p>
          <a:p>
            <a:pPr marL="0" indent="0" algn="ctr">
              <a:buNone/>
            </a:pPr>
            <a:r>
              <a:rPr lang="en-US" sz="6000" dirty="0" smtClean="0">
                <a:solidFill>
                  <a:srgbClr val="FFFF00"/>
                </a:solidFill>
                <a:latin typeface="Arial" panose="020B0604020202020204" pitchFamily="34" charset="0"/>
                <a:cs typeface="Arial" panose="020B0604020202020204" pitchFamily="34" charset="0"/>
              </a:rPr>
              <a:t>Demo</a:t>
            </a:r>
            <a:endParaRPr lang="en-US" sz="60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493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7950" y="1953109"/>
            <a:ext cx="8533007" cy="2387600"/>
          </a:xfrm>
        </p:spPr>
        <p:txBody>
          <a:bodyPr anchor="ctr">
            <a:normAutofit fontScale="90000"/>
          </a:bodyPr>
          <a:lstStyle/>
          <a:p>
            <a:pPr algn="l"/>
            <a:r>
              <a:rPr lang="en-US" sz="4800" b="1" dirty="0" smtClean="0">
                <a:latin typeface="Arial" panose="020B0604020202020204" pitchFamily="34" charset="0"/>
                <a:cs typeface="Arial" panose="020B0604020202020204" pitchFamily="34" charset="0"/>
              </a:rPr>
              <a:t/>
            </a:r>
            <a:br>
              <a:rPr lang="en-US" sz="4800" b="1" dirty="0" smtClean="0">
                <a:latin typeface="Arial" panose="020B0604020202020204" pitchFamily="34" charset="0"/>
                <a:cs typeface="Arial" panose="020B0604020202020204" pitchFamily="34" charset="0"/>
              </a:rPr>
            </a:br>
            <a:r>
              <a:rPr lang="en-US" sz="4800" b="1" dirty="0">
                <a:latin typeface="Arial" panose="020B0604020202020204" pitchFamily="34" charset="0"/>
                <a:cs typeface="Arial" panose="020B0604020202020204" pitchFamily="34" charset="0"/>
              </a:rPr>
              <a:t/>
            </a:r>
            <a:br>
              <a:rPr lang="en-US" sz="4800" b="1" dirty="0">
                <a:latin typeface="Arial" panose="020B0604020202020204" pitchFamily="34" charset="0"/>
                <a:cs typeface="Arial" panose="020B0604020202020204" pitchFamily="34" charset="0"/>
              </a:rPr>
            </a:br>
            <a:r>
              <a:rPr lang="en-US" sz="4800" b="1" dirty="0" smtClean="0">
                <a:latin typeface="Arial" panose="020B0604020202020204" pitchFamily="34" charset="0"/>
                <a:cs typeface="Arial" panose="020B0604020202020204" pitchFamily="34" charset="0"/>
              </a:rPr>
              <a:t/>
            </a:r>
            <a:br>
              <a:rPr lang="en-US" sz="4800" b="1" dirty="0" smtClean="0">
                <a:latin typeface="Arial" panose="020B0604020202020204" pitchFamily="34" charset="0"/>
                <a:cs typeface="Arial" panose="020B0604020202020204" pitchFamily="34" charset="0"/>
              </a:rPr>
            </a:br>
            <a:r>
              <a:rPr lang="en-US" sz="4800" b="1" dirty="0" smtClean="0">
                <a:latin typeface="Arial" panose="020B0604020202020204" pitchFamily="34" charset="0"/>
                <a:cs typeface="Arial" panose="020B0604020202020204" pitchFamily="34" charset="0"/>
              </a:rPr>
              <a:t>Project Plan – View Progress</a:t>
            </a:r>
            <a:r>
              <a:rPr lang="en-US" sz="4800" b="1" dirty="0" smtClean="0">
                <a:latin typeface="+mn-lt"/>
              </a:rPr>
              <a:t/>
            </a:r>
            <a:br>
              <a:rPr lang="en-US" sz="4800" b="1" dirty="0" smtClean="0">
                <a:latin typeface="+mn-lt"/>
              </a:rPr>
            </a:br>
            <a:endParaRPr lang="en-US" sz="4800" b="1" dirty="0">
              <a:latin typeface="+mn-lt"/>
            </a:endParaRPr>
          </a:p>
        </p:txBody>
      </p:sp>
      <p:sp>
        <p:nvSpPr>
          <p:cNvPr id="5" name="Subtitle 4"/>
          <p:cNvSpPr>
            <a:spLocks noGrp="1"/>
          </p:cNvSpPr>
          <p:nvPr>
            <p:ph type="subTitle" idx="1"/>
          </p:nvPr>
        </p:nvSpPr>
        <p:spPr>
          <a:xfrm>
            <a:off x="2647950" y="4340709"/>
            <a:ext cx="8533005" cy="1655762"/>
          </a:xfrm>
        </p:spPr>
        <p:txBody>
          <a:bodyPr>
            <a:normAutofit/>
          </a:bodyPr>
          <a:lstStyle/>
          <a:p>
            <a:pPr algn="l"/>
            <a:r>
              <a:rPr lang="en-US" sz="3200" dirty="0" smtClean="0"/>
              <a:t>How are we doing?</a:t>
            </a:r>
            <a:endParaRPr lang="fr-FR" sz="3200" dirty="0" smtClean="0"/>
          </a:p>
        </p:txBody>
      </p:sp>
    </p:spTree>
    <p:extLst>
      <p:ext uri="{BB962C8B-B14F-4D97-AF65-F5344CB8AC3E}">
        <p14:creationId xmlns:p14="http://schemas.microsoft.com/office/powerpoint/2010/main" val="29620153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latin typeface="Arial" panose="020B0604020202020204" pitchFamily="34" charset="0"/>
                <a:cs typeface="Arial" panose="020B0604020202020204" pitchFamily="34" charset="0"/>
              </a:rPr>
              <a:t>Charts and reports</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idx="1"/>
          </p:nvPr>
        </p:nvSpPr>
        <p:spPr/>
        <p:txBody>
          <a:bodyPr>
            <a:normAutofit/>
          </a:bodyPr>
          <a:lstStyle/>
          <a:p>
            <a:r>
              <a:rPr lang="en-AU" sz="3200" i="1" dirty="0">
                <a:latin typeface="Arial" panose="020B0604020202020204" pitchFamily="34" charset="0"/>
                <a:cs typeface="Arial" panose="020B0604020202020204" pitchFamily="34" charset="0"/>
              </a:rPr>
              <a:t> </a:t>
            </a:r>
            <a:r>
              <a:rPr lang="en-AU" sz="3200" i="1" dirty="0" smtClean="0">
                <a:latin typeface="Arial" panose="020B0604020202020204" pitchFamily="34" charset="0"/>
                <a:cs typeface="Arial" panose="020B0604020202020204" pitchFamily="34" charset="0"/>
              </a:rPr>
              <a:t>Team  Progress Report</a:t>
            </a:r>
          </a:p>
          <a:p>
            <a:pPr lvl="1">
              <a:buFont typeface="Courier New" panose="02070309020205020404" pitchFamily="49" charset="0"/>
              <a:buChar char="o"/>
            </a:pPr>
            <a:r>
              <a:rPr lang="en-AU" sz="2800" i="1" dirty="0" smtClean="0">
                <a:latin typeface="Arial" panose="020B0604020202020204" pitchFamily="34" charset="0"/>
                <a:cs typeface="Arial" panose="020B0604020202020204" pitchFamily="34" charset="0"/>
              </a:rPr>
              <a:t>By  Book</a:t>
            </a:r>
          </a:p>
          <a:p>
            <a:pPr lvl="1">
              <a:buFont typeface="Courier New" panose="02070309020205020404" pitchFamily="49" charset="0"/>
              <a:buChar char="o"/>
            </a:pPr>
            <a:r>
              <a:rPr lang="en-AU" sz="2800" i="1" dirty="0" smtClean="0">
                <a:latin typeface="Arial" panose="020B0604020202020204" pitchFamily="34" charset="0"/>
                <a:cs typeface="Arial" panose="020B0604020202020204" pitchFamily="34" charset="0"/>
              </a:rPr>
              <a:t>By and Stage</a:t>
            </a:r>
          </a:p>
          <a:p>
            <a:pPr lvl="1">
              <a:buFont typeface="Courier New" panose="02070309020205020404" pitchFamily="49" charset="0"/>
              <a:buChar char="o"/>
            </a:pPr>
            <a:r>
              <a:rPr lang="en-AU" sz="2800" i="1" dirty="0" err="1" smtClean="0">
                <a:latin typeface="Arial" panose="020B0604020202020204" pitchFamily="34" charset="0"/>
                <a:cs typeface="Arial" panose="020B0604020202020204" pitchFamily="34" charset="0"/>
              </a:rPr>
              <a:t>Forecase</a:t>
            </a:r>
            <a:r>
              <a:rPr lang="en-AU" sz="2800" i="1" dirty="0" smtClean="0">
                <a:latin typeface="Arial" panose="020B0604020202020204" pitchFamily="34" charset="0"/>
                <a:cs typeface="Arial" panose="020B0604020202020204" pitchFamily="34" charset="0"/>
              </a:rPr>
              <a:t> Line Chart</a:t>
            </a:r>
          </a:p>
          <a:p>
            <a:pPr lvl="1">
              <a:buFont typeface="Courier New" panose="02070309020205020404" pitchFamily="49" charset="0"/>
              <a:buChar char="o"/>
            </a:pPr>
            <a:endParaRPr lang="en-AU" sz="2800" i="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561975" y="3779748"/>
            <a:ext cx="7491412" cy="2930614"/>
          </a:xfrm>
          <a:prstGeom prst="rect">
            <a:avLst/>
          </a:prstGeom>
        </p:spPr>
      </p:pic>
    </p:spTree>
    <p:extLst>
      <p:ext uri="{BB962C8B-B14F-4D97-AF65-F5344CB8AC3E}">
        <p14:creationId xmlns:p14="http://schemas.microsoft.com/office/powerpoint/2010/main" val="29477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721" y="743919"/>
            <a:ext cx="9819269" cy="4618495"/>
          </a:xfrm>
        </p:spPr>
        <p:txBody>
          <a:bodyPr anchor="ctr">
            <a:normAutofit/>
          </a:bodyPr>
          <a:lstStyle/>
          <a:p>
            <a:pPr algn="ctr"/>
            <a:r>
              <a:rPr lang="en-US" sz="4800" b="1" dirty="0" smtClean="0">
                <a:latin typeface="Arial" panose="020B0604020202020204" pitchFamily="34" charset="0"/>
                <a:cs typeface="Arial" panose="020B0604020202020204" pitchFamily="34" charset="0"/>
              </a:rPr>
              <a:t>Project Plan</a:t>
            </a:r>
            <a:br>
              <a:rPr lang="en-US" sz="4800" b="1" dirty="0" smtClean="0">
                <a:latin typeface="Arial" panose="020B0604020202020204" pitchFamily="34" charset="0"/>
                <a:cs typeface="Arial" panose="020B0604020202020204" pitchFamily="34" charset="0"/>
              </a:rPr>
            </a:br>
            <a:r>
              <a:rPr lang="en-US" sz="4800" b="1" dirty="0">
                <a:latin typeface="Arial" panose="020B0604020202020204" pitchFamily="34" charset="0"/>
                <a:cs typeface="Arial" panose="020B0604020202020204" pitchFamily="34" charset="0"/>
              </a:rPr>
              <a:t/>
            </a:r>
            <a:br>
              <a:rPr lang="en-US" sz="4800" b="1" dirty="0">
                <a:latin typeface="Arial" panose="020B0604020202020204" pitchFamily="34" charset="0"/>
                <a:cs typeface="Arial" panose="020B0604020202020204" pitchFamily="34" charset="0"/>
              </a:rPr>
            </a:br>
            <a:r>
              <a:rPr lang="en-US" sz="4800" b="1" dirty="0" err="1" smtClean="0">
                <a:latin typeface="Arial" panose="020B0604020202020204" pitchFamily="34" charset="0"/>
                <a:cs typeface="Arial" panose="020B0604020202020204" pitchFamily="34" charset="0"/>
              </a:rPr>
              <a:t>Prerequistes</a:t>
            </a:r>
            <a:endParaRPr lang="en-US" sz="4800" b="1" dirty="0">
              <a:latin typeface="+mn-lt"/>
            </a:endParaRPr>
          </a:p>
        </p:txBody>
      </p:sp>
    </p:spTree>
    <p:extLst>
      <p:ext uri="{BB962C8B-B14F-4D97-AF65-F5344CB8AC3E}">
        <p14:creationId xmlns:p14="http://schemas.microsoft.com/office/powerpoint/2010/main" val="21551567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latin typeface="Arial" panose="020B0604020202020204" pitchFamily="34" charset="0"/>
                <a:cs typeface="Arial" panose="020B0604020202020204" pitchFamily="34" charset="0"/>
              </a:rPr>
              <a:t>Charts and reports</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idx="1"/>
          </p:nvPr>
        </p:nvSpPr>
        <p:spPr/>
        <p:txBody>
          <a:bodyPr>
            <a:normAutofit/>
          </a:bodyPr>
          <a:lstStyle/>
          <a:p>
            <a:r>
              <a:rPr lang="en-AU" sz="3200" i="1" dirty="0">
                <a:latin typeface="Arial" panose="020B0604020202020204" pitchFamily="34" charset="0"/>
                <a:cs typeface="Arial" panose="020B0604020202020204" pitchFamily="34" charset="0"/>
              </a:rPr>
              <a:t> </a:t>
            </a:r>
            <a:r>
              <a:rPr lang="en-AU" sz="3200" i="1" dirty="0" smtClean="0">
                <a:latin typeface="Arial" panose="020B0604020202020204" pitchFamily="34" charset="0"/>
                <a:cs typeface="Arial" panose="020B0604020202020204" pitchFamily="34" charset="0"/>
              </a:rPr>
              <a:t>Project Health Report</a:t>
            </a:r>
          </a:p>
        </p:txBody>
      </p:sp>
      <p:pic>
        <p:nvPicPr>
          <p:cNvPr id="6" name="Picture 5"/>
          <p:cNvPicPr>
            <a:picLocks noChangeAspect="1"/>
          </p:cNvPicPr>
          <p:nvPr/>
        </p:nvPicPr>
        <p:blipFill>
          <a:blip r:embed="rId2"/>
          <a:stretch>
            <a:fillRect/>
          </a:stretch>
        </p:blipFill>
        <p:spPr>
          <a:xfrm>
            <a:off x="2223246" y="2577216"/>
            <a:ext cx="5120892" cy="4052183"/>
          </a:xfrm>
          <a:prstGeom prst="rect">
            <a:avLst/>
          </a:prstGeom>
        </p:spPr>
      </p:pic>
    </p:spTree>
    <p:extLst>
      <p:ext uri="{BB962C8B-B14F-4D97-AF65-F5344CB8AC3E}">
        <p14:creationId xmlns:p14="http://schemas.microsoft.com/office/powerpoint/2010/main" val="32646746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543175"/>
            <a:ext cx="11408897" cy="2981325"/>
          </a:xfrm>
        </p:spPr>
        <p:txBody>
          <a:bodyPr/>
          <a:lstStyle/>
          <a:p>
            <a:pPr marL="0" indent="0" algn="ctr">
              <a:buNone/>
            </a:pPr>
            <a:endParaRPr lang="en-US" sz="6000" dirty="0">
              <a:solidFill>
                <a:srgbClr val="FFFF00"/>
              </a:solidFill>
              <a:latin typeface="Arial" panose="020B0604020202020204" pitchFamily="34" charset="0"/>
              <a:cs typeface="Arial" panose="020B0604020202020204" pitchFamily="34" charset="0"/>
            </a:endParaRPr>
          </a:p>
          <a:p>
            <a:pPr marL="0" indent="0" algn="ctr">
              <a:buNone/>
            </a:pPr>
            <a:r>
              <a:rPr lang="en-US" sz="6000" dirty="0" smtClean="0">
                <a:solidFill>
                  <a:srgbClr val="FFFF00"/>
                </a:solidFill>
                <a:latin typeface="Arial" panose="020B0604020202020204" pitchFamily="34" charset="0"/>
                <a:cs typeface="Arial" panose="020B0604020202020204" pitchFamily="34" charset="0"/>
              </a:rPr>
              <a:t>Demo</a:t>
            </a:r>
            <a:endParaRPr lang="en-US" sz="60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72718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956" y="665163"/>
            <a:ext cx="9144000" cy="636695"/>
          </a:xfrm>
        </p:spPr>
        <p:txBody>
          <a:bodyPr>
            <a:noAutofit/>
          </a:bodyPr>
          <a:lstStyle/>
          <a:p>
            <a:r>
              <a:rPr lang="en-US" sz="4800" b="1" dirty="0" smtClean="0">
                <a:latin typeface="Arial" panose="020B0604020202020204" pitchFamily="34" charset="0"/>
                <a:cs typeface="Arial" panose="020B0604020202020204" pitchFamily="34" charset="0"/>
              </a:rPr>
              <a:t>Notes</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036956" y="1472339"/>
            <a:ext cx="9850244" cy="4897464"/>
          </a:xfrm>
        </p:spPr>
        <p:txBody>
          <a:bodyPr>
            <a:normAutofit/>
          </a:bodyPr>
          <a:lstStyle/>
          <a:p>
            <a:pPr marL="514350" indent="-514350" algn="l">
              <a:buClr>
                <a:srgbClr val="FFFF00"/>
              </a:buClr>
              <a:buFont typeface="+mj-lt"/>
              <a:buAutoNum type="arabicPeriod"/>
            </a:pPr>
            <a:r>
              <a:rPr lang="en-US" sz="3200" dirty="0" smtClean="0">
                <a:latin typeface="Arial" panose="020B0604020202020204" pitchFamily="34" charset="0"/>
                <a:cs typeface="Arial" panose="020B0604020202020204" pitchFamily="34" charset="0"/>
              </a:rPr>
              <a:t>You need to do a Send/Receive after you have made changes to Assignments and Progress window, so that the other team members get the new editing permissions</a:t>
            </a:r>
          </a:p>
          <a:p>
            <a:pPr marL="514350" indent="-514350" algn="l">
              <a:buClr>
                <a:srgbClr val="FFFF00"/>
              </a:buClr>
              <a:buFont typeface="+mj-lt"/>
              <a:buAutoNum type="arabicPeriod"/>
            </a:pPr>
            <a:r>
              <a:rPr lang="en-US" sz="3200" dirty="0" smtClean="0">
                <a:latin typeface="Arial" panose="020B0604020202020204" pitchFamily="34" charset="0"/>
                <a:cs typeface="Arial" panose="020B0604020202020204" pitchFamily="34" charset="0"/>
              </a:rPr>
              <a:t>The blue icon on the upper right hand corner indicates a project has a plan.</a:t>
            </a:r>
          </a:p>
          <a:p>
            <a:pPr marL="514350" indent="-514350" algn="l">
              <a:buClr>
                <a:srgbClr val="FFFF00"/>
              </a:buClr>
              <a:buFont typeface="+mj-lt"/>
              <a:buAutoNum type="arabicPeriod"/>
            </a:pPr>
            <a:r>
              <a:rPr lang="en-US" sz="3200" dirty="0" smtClean="0">
                <a:latin typeface="Arial" panose="020B0604020202020204" pitchFamily="34" charset="0"/>
                <a:cs typeface="Arial" panose="020B0604020202020204" pitchFamily="34" charset="0"/>
              </a:rPr>
              <a:t>Having too many task set to “start anytime”.</a:t>
            </a:r>
          </a:p>
          <a:p>
            <a:pPr marL="514350" indent="-514350" algn="l">
              <a:buClr>
                <a:srgbClr val="FFFF00"/>
              </a:buClr>
              <a:buFont typeface="+mj-lt"/>
              <a:buAutoNum type="arabicPeriod"/>
            </a:pPr>
            <a:r>
              <a:rPr lang="en-US" sz="3200" dirty="0" smtClean="0">
                <a:latin typeface="Arial" panose="020B0604020202020204" pitchFamily="34" charset="0"/>
                <a:cs typeface="Arial" panose="020B0604020202020204" pitchFamily="34" charset="0"/>
              </a:rPr>
              <a:t>Assigning global checks while others are drafting</a:t>
            </a:r>
          </a:p>
          <a:p>
            <a:pPr marL="514350" indent="-514350" algn="l">
              <a:buClr>
                <a:srgbClr val="FFFF00"/>
              </a:buClr>
              <a:buFont typeface="+mj-lt"/>
              <a:buAutoNum type="arabicPeriod"/>
            </a:pPr>
            <a:endParaRPr lang="en-US" sz="3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62383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956" y="665163"/>
            <a:ext cx="9144000" cy="636695"/>
          </a:xfrm>
        </p:spPr>
        <p:txBody>
          <a:bodyPr>
            <a:noAutofit/>
          </a:bodyPr>
          <a:lstStyle/>
          <a:p>
            <a:r>
              <a:rPr lang="en-US" sz="4800" b="1" dirty="0" smtClean="0">
                <a:latin typeface="Arial" panose="020B0604020202020204" pitchFamily="34" charset="0"/>
                <a:cs typeface="Arial" panose="020B0604020202020204" pitchFamily="34" charset="0"/>
              </a:rPr>
              <a:t>How to make a base plan</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036956" y="1472339"/>
            <a:ext cx="9850244" cy="4897464"/>
          </a:xfrm>
        </p:spPr>
        <p:txBody>
          <a:bodyPr>
            <a:normAutofit/>
          </a:bodyPr>
          <a:lstStyle/>
          <a:p>
            <a:pPr marL="514350" indent="-514350" algn="l">
              <a:buClr>
                <a:srgbClr val="FFFF00"/>
              </a:buClr>
              <a:buFont typeface="+mj-lt"/>
              <a:buAutoNum type="arabicPeriod"/>
            </a:pPr>
            <a:r>
              <a:rPr lang="en-US" sz="3200" dirty="0">
                <a:latin typeface="Arial" panose="020B0604020202020204" pitchFamily="34" charset="0"/>
                <a:cs typeface="Arial" panose="020B0604020202020204" pitchFamily="34" charset="0"/>
              </a:rPr>
              <a:t>Open the project that has a project plan that you wish to share as a base plan</a:t>
            </a:r>
            <a:r>
              <a:rPr lang="en-US" sz="3200" dirty="0" smtClean="0">
                <a:latin typeface="Arial" panose="020B0604020202020204" pitchFamily="34" charset="0"/>
                <a:cs typeface="Arial" panose="020B0604020202020204" pitchFamily="34" charset="0"/>
              </a:rPr>
              <a:t>.</a:t>
            </a:r>
          </a:p>
          <a:p>
            <a:pPr marL="514350" indent="-514350" algn="l">
              <a:buClr>
                <a:srgbClr val="FFFF00"/>
              </a:buClr>
              <a:buFont typeface="+mj-lt"/>
              <a:buAutoNum type="arabicPeriod"/>
            </a:pPr>
            <a:r>
              <a:rPr lang="en-US" sz="3200" dirty="0" smtClean="0">
                <a:latin typeface="Arial" panose="020B0604020202020204" pitchFamily="34" charset="0"/>
                <a:cs typeface="Arial" panose="020B0604020202020204" pitchFamily="34" charset="0"/>
              </a:rPr>
              <a:t>In the Project Plan window, shift-click Manage Plans</a:t>
            </a:r>
          </a:p>
          <a:p>
            <a:pPr marL="514350" indent="-514350" algn="l">
              <a:buClr>
                <a:srgbClr val="FFFF00"/>
              </a:buClr>
              <a:buFont typeface="+mj-lt"/>
              <a:buAutoNum type="arabicPeriod"/>
            </a:pPr>
            <a:r>
              <a:rPr lang="en-US" sz="3200" dirty="0" smtClean="0">
                <a:latin typeface="Arial" panose="020B0604020202020204" pitchFamily="34" charset="0"/>
                <a:cs typeface="Arial" panose="020B0604020202020204" pitchFamily="34" charset="0"/>
              </a:rPr>
              <a:t>Make </a:t>
            </a:r>
            <a:r>
              <a:rPr lang="en-US" sz="3200" dirty="0">
                <a:latin typeface="Arial" panose="020B0604020202020204" pitchFamily="34" charset="0"/>
                <a:cs typeface="Arial" panose="020B0604020202020204" pitchFamily="34" charset="0"/>
              </a:rPr>
              <a:t>any other changes to the </a:t>
            </a:r>
            <a:r>
              <a:rPr lang="en-US" sz="3200" dirty="0" smtClean="0">
                <a:latin typeface="Arial" panose="020B0604020202020204" pitchFamily="34" charset="0"/>
                <a:cs typeface="Arial" panose="020B0604020202020204" pitchFamily="34" charset="0"/>
              </a:rPr>
              <a:t>plan</a:t>
            </a:r>
          </a:p>
          <a:p>
            <a:pPr marL="514350" indent="-514350" algn="l">
              <a:buClr>
                <a:srgbClr val="FFFF00"/>
              </a:buClr>
              <a:buFont typeface="+mj-lt"/>
              <a:buAutoNum type="arabicPeriod"/>
            </a:pPr>
            <a:r>
              <a:rPr lang="en-US" sz="3200" dirty="0" smtClean="0">
                <a:latin typeface="Arial" panose="020B0604020202020204" pitchFamily="34" charset="0"/>
                <a:cs typeface="Arial" panose="020B0604020202020204" pitchFamily="34" charset="0"/>
              </a:rPr>
              <a:t>Click Save </a:t>
            </a:r>
            <a:r>
              <a:rPr lang="en-US" sz="3200" dirty="0">
                <a:latin typeface="Arial" panose="020B0604020202020204" pitchFamily="34" charset="0"/>
                <a:cs typeface="Arial" panose="020B0604020202020204" pitchFamily="34" charset="0"/>
              </a:rPr>
              <a:t>as a Base </a:t>
            </a:r>
            <a:r>
              <a:rPr lang="en-US" sz="3200" dirty="0" smtClean="0">
                <a:latin typeface="Arial" panose="020B0604020202020204" pitchFamily="34" charset="0"/>
                <a:cs typeface="Arial" panose="020B0604020202020204" pitchFamily="34" charset="0"/>
              </a:rPr>
              <a:t>Plan.</a:t>
            </a:r>
          </a:p>
          <a:p>
            <a:pPr marL="514350" indent="-514350" algn="l">
              <a:buClr>
                <a:srgbClr val="FFFF00"/>
              </a:buClr>
              <a:buFont typeface="+mj-lt"/>
              <a:buAutoNum type="arabicPeriod"/>
            </a:pPr>
            <a:r>
              <a:rPr lang="en-US" sz="3200" dirty="0" smtClean="0">
                <a:latin typeface="Arial" panose="020B0604020202020204" pitchFamily="34" charset="0"/>
                <a:cs typeface="Arial" panose="020B0604020202020204" pitchFamily="34" charset="0"/>
              </a:rPr>
              <a:t>Give </a:t>
            </a:r>
            <a:r>
              <a:rPr lang="en-US" sz="3200" dirty="0">
                <a:latin typeface="Arial" panose="020B0604020202020204" pitchFamily="34" charset="0"/>
                <a:cs typeface="Arial" panose="020B0604020202020204" pitchFamily="34" charset="0"/>
              </a:rPr>
              <a:t>the plan a unique </a:t>
            </a:r>
            <a:r>
              <a:rPr lang="en-US" sz="3200" dirty="0" smtClean="0">
                <a:latin typeface="Arial" panose="020B0604020202020204" pitchFamily="34" charset="0"/>
                <a:cs typeface="Arial" panose="020B0604020202020204" pitchFamily="34" charset="0"/>
              </a:rPr>
              <a:t>name</a:t>
            </a:r>
            <a:r>
              <a:rPr lang="en-US" sz="3200" dirty="0" smtClean="0"/>
              <a:t>.</a:t>
            </a:r>
          </a:p>
          <a:p>
            <a:pPr algn="l">
              <a:buClr>
                <a:srgbClr val="FFFF00"/>
              </a:buClr>
            </a:pPr>
            <a:r>
              <a:rPr lang="en-US" sz="3200" dirty="0"/>
              <a:t/>
            </a:r>
            <a:br>
              <a:rPr lang="en-US" sz="3200" dirty="0"/>
            </a:br>
            <a:r>
              <a:rPr lang="en-US" sz="320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627087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956" y="665163"/>
            <a:ext cx="9144000" cy="636695"/>
          </a:xfrm>
        </p:spPr>
        <p:txBody>
          <a:bodyPr>
            <a:noAutofit/>
          </a:bodyPr>
          <a:lstStyle/>
          <a:p>
            <a:r>
              <a:rPr lang="en-US" sz="4800" b="1" dirty="0" smtClean="0">
                <a:latin typeface="Arial" panose="020B0604020202020204" pitchFamily="34" charset="0"/>
                <a:cs typeface="Arial" panose="020B0604020202020204" pitchFamily="34" charset="0"/>
              </a:rPr>
              <a:t>How to distribute a base plan</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036956" y="1472339"/>
            <a:ext cx="9850244" cy="4897464"/>
          </a:xfrm>
        </p:spPr>
        <p:txBody>
          <a:bodyPr>
            <a:normAutofit/>
          </a:bodyPr>
          <a:lstStyle/>
          <a:p>
            <a:pPr marL="514350" indent="-514350" algn="l">
              <a:buClr>
                <a:srgbClr val="FFFF00"/>
              </a:buClr>
              <a:buFont typeface="+mj-lt"/>
              <a:buAutoNum type="arabicPeriod"/>
            </a:pPr>
            <a:r>
              <a:rPr lang="en-US" sz="3200" dirty="0"/>
              <a:t>Copy the </a:t>
            </a:r>
            <a:r>
              <a:rPr lang="en-US" sz="3200" dirty="0" smtClean="0"/>
              <a:t>project plan file in the </a:t>
            </a:r>
            <a:r>
              <a:rPr lang="en-US" sz="3200" dirty="0" err="1" smtClean="0"/>
              <a:t>StandardPlans</a:t>
            </a:r>
            <a:r>
              <a:rPr lang="en-US" sz="3200" dirty="0" smtClean="0"/>
              <a:t> subfolder in the  </a:t>
            </a:r>
            <a:r>
              <a:rPr lang="en-US" sz="3200" dirty="0" err="1" smtClean="0"/>
              <a:t>MyParatextProjects</a:t>
            </a:r>
            <a:r>
              <a:rPr lang="en-US" sz="3200" dirty="0" smtClean="0"/>
              <a:t> folder to  the computer that  needs it  in the </a:t>
            </a:r>
            <a:r>
              <a:rPr lang="en-US" sz="3200" dirty="0" err="1" smtClean="0"/>
              <a:t>StandardPlans</a:t>
            </a:r>
            <a:r>
              <a:rPr lang="en-US" sz="3200" dirty="0" smtClean="0"/>
              <a:t> subfolder.</a:t>
            </a:r>
          </a:p>
          <a:p>
            <a:pPr marL="514350" indent="-514350" algn="l">
              <a:buClr>
                <a:srgbClr val="FFFF00"/>
              </a:buClr>
              <a:buFont typeface="+mj-lt"/>
              <a:buAutoNum type="arabicPeriod"/>
            </a:pPr>
            <a:r>
              <a:rPr lang="en-US" sz="3200" dirty="0" smtClean="0"/>
              <a:t>The </a:t>
            </a:r>
            <a:r>
              <a:rPr lang="en-US" sz="3200" dirty="0"/>
              <a:t>administrator for each project will need to choose the new base plan for their projects</a:t>
            </a:r>
            <a:br>
              <a:rPr lang="en-US" sz="3200" dirty="0"/>
            </a:br>
            <a:r>
              <a:rPr lang="en-US" sz="320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540108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956" y="665163"/>
            <a:ext cx="9144000" cy="636695"/>
          </a:xfrm>
        </p:spPr>
        <p:txBody>
          <a:bodyPr>
            <a:noAutofit/>
          </a:bodyPr>
          <a:lstStyle/>
          <a:p>
            <a:r>
              <a:rPr lang="en-US" sz="4800" b="1" dirty="0" smtClean="0">
                <a:latin typeface="Arial" panose="020B0604020202020204" pitchFamily="34" charset="0"/>
                <a:cs typeface="Arial" panose="020B0604020202020204" pitchFamily="34" charset="0"/>
              </a:rPr>
              <a:t>Your Turn</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036956" y="1472339"/>
            <a:ext cx="9850244" cy="4897464"/>
          </a:xfrm>
        </p:spPr>
        <p:txBody>
          <a:bodyPr>
            <a:normAutofit/>
          </a:bodyPr>
          <a:lstStyle/>
          <a:p>
            <a:pPr marL="514350" indent="-514350" algn="l">
              <a:buClr>
                <a:srgbClr val="FFFF00"/>
              </a:buClr>
              <a:buFont typeface="+mj-lt"/>
              <a:buAutoNum type="arabicPeriod"/>
            </a:pPr>
            <a:r>
              <a:rPr lang="en-US" sz="3200" dirty="0" smtClean="0">
                <a:latin typeface="Arial" panose="020B0604020202020204" pitchFamily="34" charset="0"/>
                <a:cs typeface="Arial" panose="020B0604020202020204" pitchFamily="34" charset="0"/>
              </a:rPr>
              <a:t>Assign tasks for two books to the team.</a:t>
            </a:r>
          </a:p>
          <a:p>
            <a:pPr marL="514350" indent="-514350" algn="l">
              <a:buClr>
                <a:srgbClr val="FFFF00"/>
              </a:buClr>
              <a:buFont typeface="+mj-lt"/>
              <a:buAutoNum type="arabicPeriod"/>
            </a:pPr>
            <a:r>
              <a:rPr lang="en-US" sz="3200" dirty="0" smtClean="0">
                <a:latin typeface="Arial" panose="020B0604020202020204" pitchFamily="34" charset="0"/>
                <a:cs typeface="Arial" panose="020B0604020202020204" pitchFamily="34" charset="0"/>
              </a:rPr>
              <a:t>Assign a task to yourself and another task to your partner for the first draft.</a:t>
            </a:r>
          </a:p>
          <a:p>
            <a:pPr marL="514350" indent="-514350" algn="l">
              <a:buClr>
                <a:srgbClr val="FFFF00"/>
              </a:buClr>
              <a:buFont typeface="+mj-lt"/>
              <a:buAutoNum type="arabicPeriod"/>
            </a:pPr>
            <a:r>
              <a:rPr lang="en-US" sz="3200" dirty="0" smtClean="0">
                <a:latin typeface="Arial" panose="020B0604020202020204" pitchFamily="34" charset="0"/>
                <a:cs typeface="Arial" panose="020B0604020202020204" pitchFamily="34" charset="0"/>
              </a:rPr>
              <a:t>Mark tasks as completed.</a:t>
            </a:r>
          </a:p>
          <a:p>
            <a:pPr marL="514350" indent="-514350" algn="l">
              <a:buClr>
                <a:srgbClr val="FFFF00"/>
              </a:buClr>
              <a:buFont typeface="+mj-lt"/>
              <a:buAutoNum type="arabicPeriod"/>
            </a:pPr>
            <a:r>
              <a:rPr lang="en-US" sz="3200" dirty="0" smtClean="0">
                <a:latin typeface="Arial" panose="020B0604020202020204" pitchFamily="34" charset="0"/>
                <a:cs typeface="Arial" panose="020B0604020202020204" pitchFamily="34" charset="0"/>
              </a:rPr>
              <a:t>Check the difference between My tasks and All tasks.</a:t>
            </a:r>
          </a:p>
          <a:p>
            <a:pPr marL="514350" indent="-514350" algn="l">
              <a:buClr>
                <a:srgbClr val="FFFF00"/>
              </a:buClr>
              <a:buFont typeface="+mj-lt"/>
              <a:buAutoNum type="arabicPeriod"/>
            </a:pPr>
            <a:r>
              <a:rPr lang="en-US" sz="3200" dirty="0" smtClean="0">
                <a:latin typeface="Arial" panose="020B0604020202020204" pitchFamily="34" charset="0"/>
                <a:cs typeface="Arial" panose="020B0604020202020204" pitchFamily="34" charset="0"/>
              </a:rPr>
              <a:t>Review progress reports</a:t>
            </a:r>
          </a:p>
        </p:txBody>
      </p:sp>
    </p:spTree>
    <p:extLst>
      <p:ext uri="{BB962C8B-B14F-4D97-AF65-F5344CB8AC3E}">
        <p14:creationId xmlns:p14="http://schemas.microsoft.com/office/powerpoint/2010/main" val="11281777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b="1" dirty="0" smtClean="0">
                <a:latin typeface="Arial" panose="020B0604020202020204" pitchFamily="34" charset="0"/>
                <a:cs typeface="Arial" panose="020B0604020202020204" pitchFamily="34" charset="0"/>
              </a:rPr>
              <a:t>Summary</a:t>
            </a:r>
            <a:endParaRPr lang="en-US" sz="4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074125" y="1710568"/>
            <a:ext cx="9715771" cy="4423784"/>
          </a:xfrm>
        </p:spPr>
        <p:txBody>
          <a:bodyPr>
            <a:normAutofit lnSpcReduction="10000"/>
          </a:bodyPr>
          <a:lstStyle/>
          <a:p>
            <a:r>
              <a:rPr lang="en-GB" sz="3200" dirty="0" smtClean="0">
                <a:latin typeface="Arial" panose="020B0604020202020204" pitchFamily="34" charset="0"/>
                <a:cs typeface="Arial" panose="020B0604020202020204" pitchFamily="34" charset="0"/>
              </a:rPr>
              <a:t>A project plan is built upon an _______ plan. </a:t>
            </a:r>
          </a:p>
          <a:p>
            <a:r>
              <a:rPr lang="en-GB" sz="3200" dirty="0" smtClean="0">
                <a:latin typeface="Arial" panose="020B0604020202020204" pitchFamily="34" charset="0"/>
                <a:cs typeface="Arial" panose="020B0604020202020204" pitchFamily="34" charset="0"/>
              </a:rPr>
              <a:t>To add a task to the plan, you </a:t>
            </a:r>
            <a:r>
              <a:rPr lang="en-GB" sz="3200" dirty="0" err="1" smtClean="0">
                <a:latin typeface="Arial" panose="020B0604020202020204" pitchFamily="34" charset="0"/>
                <a:cs typeface="Arial" panose="020B0604020202020204" pitchFamily="34" charset="0"/>
              </a:rPr>
              <a:t>selec</a:t>
            </a:r>
            <a:r>
              <a:rPr lang="en-US" sz="3200" dirty="0" smtClean="0">
                <a:latin typeface="Arial" panose="020B0604020202020204" pitchFamily="34" charset="0"/>
                <a:cs typeface="Arial" panose="020B0604020202020204" pitchFamily="34" charset="0"/>
              </a:rPr>
              <a:t>t ______ task, click  _______ button and give </a:t>
            </a:r>
            <a:r>
              <a:rPr lang="en-US" sz="3200" dirty="0">
                <a:latin typeface="Arial" panose="020B0604020202020204" pitchFamily="34" charset="0"/>
                <a:cs typeface="Arial" panose="020B0604020202020204" pitchFamily="34" charset="0"/>
              </a:rPr>
              <a:t>the task a name and </a:t>
            </a:r>
            <a:r>
              <a:rPr lang="en-US" sz="3200" dirty="0" smtClean="0">
                <a:latin typeface="Arial" panose="020B0604020202020204" pitchFamily="34" charset="0"/>
                <a:cs typeface="Arial" panose="020B0604020202020204" pitchFamily="34" charset="0"/>
              </a:rPr>
              <a:t>__________.</a:t>
            </a:r>
            <a:endParaRPr lang="en-US"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 </a:t>
            </a:r>
            <a:r>
              <a:rPr lang="en-GB" sz="3200" dirty="0" smtClean="0">
                <a:latin typeface="Arial" panose="020B0604020202020204" pitchFamily="34" charset="0"/>
                <a:cs typeface="Arial" panose="020B0604020202020204" pitchFamily="34" charset="0"/>
              </a:rPr>
              <a:t>You can mark a task as complete by chapter,  by ______ or by _______.</a:t>
            </a:r>
          </a:p>
          <a:p>
            <a:r>
              <a:rPr lang="en-US" sz="3200" dirty="0">
                <a:latin typeface="Arial" panose="020B0604020202020204" pitchFamily="34" charset="0"/>
                <a:cs typeface="Arial" panose="020B0604020202020204" pitchFamily="34" charset="0"/>
              </a:rPr>
              <a:t>Automatic checks are set at the </a:t>
            </a:r>
            <a:r>
              <a:rPr lang="en-US" sz="3200" dirty="0" smtClean="0">
                <a:latin typeface="Arial" panose="020B0604020202020204" pitchFamily="34" charset="0"/>
                <a:cs typeface="Arial" panose="020B0604020202020204" pitchFamily="34" charset="0"/>
              </a:rPr>
              <a:t>_____ level.</a:t>
            </a:r>
          </a:p>
          <a:p>
            <a:r>
              <a:rPr lang="en-US" sz="3200" dirty="0" smtClean="0">
                <a:latin typeface="Arial" panose="020B0604020202020204" pitchFamily="34" charset="0"/>
                <a:cs typeface="Arial" panose="020B0604020202020204" pitchFamily="34" charset="0"/>
              </a:rPr>
              <a:t>You assigned tasks to a translator via the _________ and _______dialog box.</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253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b="1" dirty="0" smtClean="0">
                <a:latin typeface="Arial" panose="020B0604020202020204" pitchFamily="34" charset="0"/>
                <a:cs typeface="Arial" panose="020B0604020202020204" pitchFamily="34" charset="0"/>
              </a:rPr>
              <a:t>Summary</a:t>
            </a:r>
            <a:endParaRPr lang="en-US" sz="4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074125" y="1710568"/>
            <a:ext cx="9715771" cy="4423784"/>
          </a:xfrm>
        </p:spPr>
        <p:txBody>
          <a:bodyPr>
            <a:normAutofit lnSpcReduction="10000"/>
          </a:bodyPr>
          <a:lstStyle/>
          <a:p>
            <a:r>
              <a:rPr lang="en-GB" sz="3200" dirty="0" smtClean="0">
                <a:latin typeface="Arial" panose="020B0604020202020204" pitchFamily="34" charset="0"/>
                <a:cs typeface="Arial" panose="020B0604020202020204" pitchFamily="34" charset="0"/>
              </a:rPr>
              <a:t>A project plan is built upon an _______ plan. </a:t>
            </a:r>
          </a:p>
          <a:p>
            <a:r>
              <a:rPr lang="en-GB" sz="3200" dirty="0" smtClean="0">
                <a:latin typeface="Arial" panose="020B0604020202020204" pitchFamily="34" charset="0"/>
                <a:cs typeface="Arial" panose="020B0604020202020204" pitchFamily="34" charset="0"/>
              </a:rPr>
              <a:t>To add a task to the plan, you </a:t>
            </a:r>
            <a:r>
              <a:rPr lang="en-GB" sz="3200" dirty="0" err="1" smtClean="0">
                <a:latin typeface="Arial" panose="020B0604020202020204" pitchFamily="34" charset="0"/>
                <a:cs typeface="Arial" panose="020B0604020202020204" pitchFamily="34" charset="0"/>
              </a:rPr>
              <a:t>selec</a:t>
            </a:r>
            <a:r>
              <a:rPr lang="en-US" sz="3200" dirty="0" smtClean="0">
                <a:latin typeface="Arial" panose="020B0604020202020204" pitchFamily="34" charset="0"/>
                <a:cs typeface="Arial" panose="020B0604020202020204" pitchFamily="34" charset="0"/>
              </a:rPr>
              <a:t>t ______ task, click  _______ button and give </a:t>
            </a:r>
            <a:r>
              <a:rPr lang="en-US" sz="3200" dirty="0">
                <a:latin typeface="Arial" panose="020B0604020202020204" pitchFamily="34" charset="0"/>
                <a:cs typeface="Arial" panose="020B0604020202020204" pitchFamily="34" charset="0"/>
              </a:rPr>
              <a:t>the task a name and </a:t>
            </a:r>
            <a:r>
              <a:rPr lang="en-US" sz="3200" dirty="0" smtClean="0">
                <a:latin typeface="Arial" panose="020B0604020202020204" pitchFamily="34" charset="0"/>
                <a:cs typeface="Arial" panose="020B0604020202020204" pitchFamily="34" charset="0"/>
              </a:rPr>
              <a:t>__________.</a:t>
            </a:r>
            <a:endParaRPr lang="en-US" sz="3200" dirty="0">
              <a:latin typeface="Arial" panose="020B0604020202020204" pitchFamily="34" charset="0"/>
              <a:cs typeface="Arial" panose="020B0604020202020204" pitchFamily="34" charset="0"/>
            </a:endParaRPr>
          </a:p>
          <a:p>
            <a:r>
              <a:rPr lang="en-GB" sz="3200" dirty="0">
                <a:latin typeface="Arial" panose="020B0604020202020204" pitchFamily="34" charset="0"/>
                <a:cs typeface="Arial" panose="020B0604020202020204" pitchFamily="34" charset="0"/>
              </a:rPr>
              <a:t> </a:t>
            </a:r>
            <a:r>
              <a:rPr lang="en-GB" sz="3200" dirty="0" smtClean="0">
                <a:latin typeface="Arial" panose="020B0604020202020204" pitchFamily="34" charset="0"/>
                <a:cs typeface="Arial" panose="020B0604020202020204" pitchFamily="34" charset="0"/>
              </a:rPr>
              <a:t>You can mark a task as complete by chapter,  by ______ or by _______.</a:t>
            </a:r>
          </a:p>
          <a:p>
            <a:r>
              <a:rPr lang="en-US" sz="3200" dirty="0">
                <a:latin typeface="Arial" panose="020B0604020202020204" pitchFamily="34" charset="0"/>
                <a:cs typeface="Arial" panose="020B0604020202020204" pitchFamily="34" charset="0"/>
              </a:rPr>
              <a:t>Automatic checks are set at the </a:t>
            </a:r>
            <a:r>
              <a:rPr lang="en-US" sz="3200" dirty="0" smtClean="0">
                <a:latin typeface="Arial" panose="020B0604020202020204" pitchFamily="34" charset="0"/>
                <a:cs typeface="Arial" panose="020B0604020202020204" pitchFamily="34" charset="0"/>
              </a:rPr>
              <a:t>_____ level.</a:t>
            </a:r>
          </a:p>
          <a:p>
            <a:r>
              <a:rPr lang="en-US" sz="3200" dirty="0" smtClean="0">
                <a:latin typeface="Arial" panose="020B0604020202020204" pitchFamily="34" charset="0"/>
                <a:cs typeface="Arial" panose="020B0604020202020204" pitchFamily="34" charset="0"/>
              </a:rPr>
              <a:t>You assigned tasks to a translator via the _________ and _______dialog box.</a:t>
            </a:r>
            <a:endParaRPr lang="en-US" sz="3200" dirty="0">
              <a:latin typeface="Arial" panose="020B0604020202020204" pitchFamily="34" charset="0"/>
              <a:cs typeface="Arial" panose="020B0604020202020204" pitchFamily="34" charset="0"/>
            </a:endParaRPr>
          </a:p>
        </p:txBody>
      </p:sp>
      <p:sp>
        <p:nvSpPr>
          <p:cNvPr id="4" name="TextBox 3"/>
          <p:cNvSpPr txBox="1"/>
          <p:nvPr/>
        </p:nvSpPr>
        <p:spPr>
          <a:xfrm>
            <a:off x="272502" y="3742379"/>
            <a:ext cx="1801623" cy="2585323"/>
          </a:xfrm>
          <a:prstGeom prst="rect">
            <a:avLst/>
          </a:prstGeom>
          <a:noFill/>
        </p:spPr>
        <p:txBody>
          <a:bodyPr wrap="square" rtlCol="0">
            <a:spAutoFit/>
          </a:bodyPr>
          <a:lstStyle/>
          <a:p>
            <a:r>
              <a:rPr lang="en-GB" dirty="0">
                <a:solidFill>
                  <a:srgbClr val="00B050"/>
                </a:solidFill>
              </a:rPr>
              <a:t>Answers:  organizational, preceding, Add task, description, book, </a:t>
            </a:r>
            <a:r>
              <a:rPr lang="en-GB" dirty="0" smtClean="0">
                <a:solidFill>
                  <a:srgbClr val="00B050"/>
                </a:solidFill>
              </a:rPr>
              <a:t>project</a:t>
            </a:r>
            <a:r>
              <a:rPr lang="en-GB" dirty="0">
                <a:solidFill>
                  <a:srgbClr val="00B050"/>
                </a:solidFill>
              </a:rPr>
              <a:t>, stages</a:t>
            </a:r>
            <a:r>
              <a:rPr lang="en-GB" dirty="0" smtClean="0">
                <a:solidFill>
                  <a:srgbClr val="00B050"/>
                </a:solidFill>
              </a:rPr>
              <a:t>, assignments </a:t>
            </a:r>
            <a:r>
              <a:rPr lang="en-GB" dirty="0">
                <a:solidFill>
                  <a:srgbClr val="00B050"/>
                </a:solidFill>
              </a:rPr>
              <a:t>and progress.</a:t>
            </a:r>
            <a:endParaRPr lang="en-US" dirty="0">
              <a:solidFill>
                <a:srgbClr val="00B050"/>
              </a:solidFill>
            </a:endParaRPr>
          </a:p>
          <a:p>
            <a:endParaRPr lang="en-US" dirty="0"/>
          </a:p>
        </p:txBody>
      </p:sp>
    </p:spTree>
    <p:extLst>
      <p:ext uri="{BB962C8B-B14F-4D97-AF65-F5344CB8AC3E}">
        <p14:creationId xmlns:p14="http://schemas.microsoft.com/office/powerpoint/2010/main" val="31921483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b="1" dirty="0" smtClean="0">
                <a:latin typeface="Arial" panose="020B0604020202020204" pitchFamily="34" charset="0"/>
                <a:cs typeface="Arial" panose="020B0604020202020204" pitchFamily="34" charset="0"/>
              </a:rPr>
              <a:t>Summary</a:t>
            </a:r>
            <a:endParaRPr lang="en-US" sz="4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047461" y="1646238"/>
            <a:ext cx="9566651" cy="4745205"/>
          </a:xfrm>
        </p:spPr>
        <p:txBody>
          <a:bodyPr>
            <a:noAutofit/>
          </a:bodyPr>
          <a:lstStyle/>
          <a:p>
            <a:pPr lvl="0">
              <a:lnSpc>
                <a:spcPct val="110000"/>
              </a:lnSpc>
            </a:pPr>
            <a:r>
              <a:rPr lang="en-AU" sz="3200" dirty="0" smtClean="0">
                <a:latin typeface="Arial" panose="020B0604020202020204" pitchFamily="34" charset="0"/>
                <a:cs typeface="Arial" panose="020B0604020202020204" pitchFamily="34" charset="0"/>
              </a:rPr>
              <a:t>Tasks assigned to you are shown under _______</a:t>
            </a:r>
          </a:p>
          <a:p>
            <a:pPr lvl="0">
              <a:lnSpc>
                <a:spcPct val="80000"/>
              </a:lnSpc>
            </a:pPr>
            <a:r>
              <a:rPr lang="en-AU" sz="3200" dirty="0" smtClean="0">
                <a:latin typeface="Arial" panose="020B0604020202020204" pitchFamily="34" charset="0"/>
                <a:cs typeface="Arial" panose="020B0604020202020204" pitchFamily="34" charset="0"/>
              </a:rPr>
              <a:t>Mark </a:t>
            </a:r>
            <a:r>
              <a:rPr lang="en-AU" sz="3200" dirty="0">
                <a:latin typeface="Arial" panose="020B0604020202020204" pitchFamily="34" charset="0"/>
                <a:cs typeface="Arial" panose="020B0604020202020204" pitchFamily="34" charset="0"/>
              </a:rPr>
              <a:t>individual tasks as completed for a variety of types of tasks (by _______, book or </a:t>
            </a:r>
            <a:r>
              <a:rPr lang="en-AU" sz="3200" dirty="0" smtClean="0">
                <a:latin typeface="Arial" panose="020B0604020202020204" pitchFamily="34" charset="0"/>
                <a:cs typeface="Arial" panose="020B0604020202020204" pitchFamily="34" charset="0"/>
              </a:rPr>
              <a:t>______) from the _____ column.</a:t>
            </a:r>
            <a:endParaRPr lang="en-AU" sz="3200" dirty="0">
              <a:latin typeface="Arial" panose="020B0604020202020204" pitchFamily="34" charset="0"/>
              <a:cs typeface="Arial" panose="020B0604020202020204" pitchFamily="34" charset="0"/>
            </a:endParaRPr>
          </a:p>
          <a:p>
            <a:pPr lvl="0">
              <a:lnSpc>
                <a:spcPct val="80000"/>
              </a:lnSpc>
            </a:pPr>
            <a:r>
              <a:rPr lang="en-AU" sz="3200" dirty="0">
                <a:latin typeface="Arial" panose="020B0604020202020204" pitchFamily="34" charset="0"/>
                <a:cs typeface="Arial" panose="020B0604020202020204" pitchFamily="34" charset="0"/>
              </a:rPr>
              <a:t>Postpone checks by clicking to the ______ of the </a:t>
            </a:r>
            <a:r>
              <a:rPr lang="en-AU" sz="3200" dirty="0" smtClean="0">
                <a:latin typeface="Arial" panose="020B0604020202020204" pitchFamily="34" charset="0"/>
                <a:cs typeface="Arial" panose="020B0604020202020204" pitchFamily="34" charset="0"/>
              </a:rPr>
              <a:t>check.</a:t>
            </a:r>
            <a:endParaRPr lang="en-AU" sz="3200" dirty="0">
              <a:latin typeface="Arial" panose="020B0604020202020204" pitchFamily="34" charset="0"/>
              <a:cs typeface="Arial" panose="020B0604020202020204" pitchFamily="34" charset="0"/>
            </a:endParaRPr>
          </a:p>
          <a:p>
            <a:pPr lvl="0">
              <a:lnSpc>
                <a:spcPct val="110000"/>
              </a:lnSpc>
            </a:pPr>
            <a:r>
              <a:rPr lang="en-AU" sz="3200" dirty="0" smtClean="0">
                <a:latin typeface="Arial" panose="020B0604020202020204" pitchFamily="34" charset="0"/>
                <a:cs typeface="Arial" panose="020B0604020202020204" pitchFamily="34" charset="0"/>
              </a:rPr>
              <a:t>Show </a:t>
            </a:r>
            <a:r>
              <a:rPr lang="en-AU" sz="3200" dirty="0">
                <a:latin typeface="Arial" panose="020B0604020202020204" pitchFamily="34" charset="0"/>
                <a:cs typeface="Arial" panose="020B0604020202020204" pitchFamily="34" charset="0"/>
              </a:rPr>
              <a:t>the progress </a:t>
            </a:r>
            <a:r>
              <a:rPr lang="en-AU" sz="3200" dirty="0" smtClean="0">
                <a:latin typeface="Arial" panose="020B0604020202020204" pitchFamily="34" charset="0"/>
                <a:cs typeface="Arial" panose="020B0604020202020204" pitchFamily="34" charset="0"/>
              </a:rPr>
              <a:t>charts of </a:t>
            </a:r>
            <a:r>
              <a:rPr lang="en-AU" sz="3200" dirty="0">
                <a:latin typeface="Arial" panose="020B0604020202020204" pitchFamily="34" charset="0"/>
                <a:cs typeface="Arial" panose="020B0604020202020204" pitchFamily="34" charset="0"/>
              </a:rPr>
              <a:t>your project using Project &gt; _______ </a:t>
            </a:r>
            <a:r>
              <a:rPr lang="en-AU" sz="3200" dirty="0" smtClean="0">
                <a:latin typeface="Arial" panose="020B0604020202020204" pitchFamily="34" charset="0"/>
                <a:cs typeface="Arial" panose="020B0604020202020204" pitchFamily="34" charset="0"/>
              </a:rPr>
              <a:t>______.</a:t>
            </a:r>
            <a:endParaRPr lang="en-AU" sz="3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78974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800" b="1" dirty="0" smtClean="0">
                <a:latin typeface="Arial" panose="020B0604020202020204" pitchFamily="34" charset="0"/>
                <a:cs typeface="Arial" panose="020B0604020202020204" pitchFamily="34" charset="0"/>
              </a:rPr>
              <a:t>Summary</a:t>
            </a:r>
            <a:endParaRPr lang="en-US" sz="48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047461" y="1646238"/>
            <a:ext cx="9566651" cy="4745205"/>
          </a:xfrm>
        </p:spPr>
        <p:txBody>
          <a:bodyPr>
            <a:noAutofit/>
          </a:bodyPr>
          <a:lstStyle/>
          <a:p>
            <a:pPr lvl="0">
              <a:lnSpc>
                <a:spcPct val="110000"/>
              </a:lnSpc>
            </a:pPr>
            <a:r>
              <a:rPr lang="en-AU" sz="3200" dirty="0" smtClean="0">
                <a:latin typeface="Arial" panose="020B0604020202020204" pitchFamily="34" charset="0"/>
                <a:cs typeface="Arial" panose="020B0604020202020204" pitchFamily="34" charset="0"/>
              </a:rPr>
              <a:t>Tasks assigned to you are shown under _______</a:t>
            </a:r>
          </a:p>
          <a:p>
            <a:pPr lvl="0">
              <a:lnSpc>
                <a:spcPct val="80000"/>
              </a:lnSpc>
            </a:pPr>
            <a:r>
              <a:rPr lang="en-AU" sz="3200" dirty="0" smtClean="0">
                <a:latin typeface="Arial" panose="020B0604020202020204" pitchFamily="34" charset="0"/>
                <a:cs typeface="Arial" panose="020B0604020202020204" pitchFamily="34" charset="0"/>
              </a:rPr>
              <a:t>Mark </a:t>
            </a:r>
            <a:r>
              <a:rPr lang="en-AU" sz="3200" dirty="0">
                <a:latin typeface="Arial" panose="020B0604020202020204" pitchFamily="34" charset="0"/>
                <a:cs typeface="Arial" panose="020B0604020202020204" pitchFamily="34" charset="0"/>
              </a:rPr>
              <a:t>individual tasks as completed for a variety of types of tasks (by _______, book or </a:t>
            </a:r>
            <a:r>
              <a:rPr lang="en-AU" sz="3200" dirty="0" smtClean="0">
                <a:latin typeface="Arial" panose="020B0604020202020204" pitchFamily="34" charset="0"/>
                <a:cs typeface="Arial" panose="020B0604020202020204" pitchFamily="34" charset="0"/>
              </a:rPr>
              <a:t>______) from the _____ column.</a:t>
            </a:r>
            <a:endParaRPr lang="en-AU" sz="3200" dirty="0">
              <a:latin typeface="Arial" panose="020B0604020202020204" pitchFamily="34" charset="0"/>
              <a:cs typeface="Arial" panose="020B0604020202020204" pitchFamily="34" charset="0"/>
            </a:endParaRPr>
          </a:p>
          <a:p>
            <a:pPr lvl="0">
              <a:lnSpc>
                <a:spcPct val="80000"/>
              </a:lnSpc>
            </a:pPr>
            <a:r>
              <a:rPr lang="en-AU" sz="3200" dirty="0">
                <a:latin typeface="Arial" panose="020B0604020202020204" pitchFamily="34" charset="0"/>
                <a:cs typeface="Arial" panose="020B0604020202020204" pitchFamily="34" charset="0"/>
              </a:rPr>
              <a:t>Postpone checks by clicking to the ______ of the </a:t>
            </a:r>
            <a:r>
              <a:rPr lang="en-AU" sz="3200" dirty="0" smtClean="0">
                <a:latin typeface="Arial" panose="020B0604020202020204" pitchFamily="34" charset="0"/>
                <a:cs typeface="Arial" panose="020B0604020202020204" pitchFamily="34" charset="0"/>
              </a:rPr>
              <a:t>check.</a:t>
            </a:r>
            <a:endParaRPr lang="en-AU" sz="3200" dirty="0">
              <a:latin typeface="Arial" panose="020B0604020202020204" pitchFamily="34" charset="0"/>
              <a:cs typeface="Arial" panose="020B0604020202020204" pitchFamily="34" charset="0"/>
            </a:endParaRPr>
          </a:p>
          <a:p>
            <a:pPr lvl="0">
              <a:lnSpc>
                <a:spcPct val="110000"/>
              </a:lnSpc>
            </a:pPr>
            <a:r>
              <a:rPr lang="en-AU" sz="3200" dirty="0" smtClean="0">
                <a:latin typeface="Arial" panose="020B0604020202020204" pitchFamily="34" charset="0"/>
                <a:cs typeface="Arial" panose="020B0604020202020204" pitchFamily="34" charset="0"/>
              </a:rPr>
              <a:t>Show </a:t>
            </a:r>
            <a:r>
              <a:rPr lang="en-AU" sz="3200" dirty="0">
                <a:latin typeface="Arial" panose="020B0604020202020204" pitchFamily="34" charset="0"/>
                <a:cs typeface="Arial" panose="020B0604020202020204" pitchFamily="34" charset="0"/>
              </a:rPr>
              <a:t>the progress </a:t>
            </a:r>
            <a:r>
              <a:rPr lang="en-AU" sz="3200" dirty="0" smtClean="0">
                <a:latin typeface="Arial" panose="020B0604020202020204" pitchFamily="34" charset="0"/>
                <a:cs typeface="Arial" panose="020B0604020202020204" pitchFamily="34" charset="0"/>
              </a:rPr>
              <a:t>charts of </a:t>
            </a:r>
            <a:r>
              <a:rPr lang="en-AU" sz="3200" dirty="0">
                <a:latin typeface="Arial" panose="020B0604020202020204" pitchFamily="34" charset="0"/>
                <a:cs typeface="Arial" panose="020B0604020202020204" pitchFamily="34" charset="0"/>
              </a:rPr>
              <a:t>your project using Project &gt; _______ </a:t>
            </a:r>
            <a:r>
              <a:rPr lang="en-AU" sz="3200" dirty="0" smtClean="0">
                <a:latin typeface="Arial" panose="020B0604020202020204" pitchFamily="34" charset="0"/>
                <a:cs typeface="Arial" panose="020B0604020202020204" pitchFamily="34" charset="0"/>
              </a:rPr>
              <a:t>______.</a:t>
            </a:r>
            <a:endParaRPr lang="en-AU" sz="3200" i="1" dirty="0">
              <a:latin typeface="Arial" panose="020B0604020202020204" pitchFamily="34" charset="0"/>
              <a:cs typeface="Arial" panose="020B0604020202020204" pitchFamily="34" charset="0"/>
            </a:endParaRPr>
          </a:p>
        </p:txBody>
      </p:sp>
      <p:sp>
        <p:nvSpPr>
          <p:cNvPr id="4" name="Rectangle 3"/>
          <p:cNvSpPr/>
          <p:nvPr/>
        </p:nvSpPr>
        <p:spPr>
          <a:xfrm>
            <a:off x="324679" y="4199139"/>
            <a:ext cx="1722782" cy="1477328"/>
          </a:xfrm>
          <a:prstGeom prst="rect">
            <a:avLst/>
          </a:prstGeom>
        </p:spPr>
        <p:txBody>
          <a:bodyPr wrap="square">
            <a:spAutoFit/>
          </a:bodyPr>
          <a:lstStyle/>
          <a:p>
            <a:r>
              <a:rPr lang="en-GB" dirty="0">
                <a:solidFill>
                  <a:schemeClr val="accent6"/>
                </a:solidFill>
              </a:rPr>
              <a:t>Answers: </a:t>
            </a:r>
            <a:r>
              <a:rPr lang="en-GB" dirty="0" smtClean="0">
                <a:solidFill>
                  <a:schemeClr val="accent6"/>
                </a:solidFill>
              </a:rPr>
              <a:t>my tasks, </a:t>
            </a:r>
            <a:r>
              <a:rPr lang="en-AU" i="1" dirty="0" smtClean="0">
                <a:solidFill>
                  <a:schemeClr val="accent6"/>
                </a:solidFill>
              </a:rPr>
              <a:t>project</a:t>
            </a:r>
            <a:r>
              <a:rPr lang="en-AU" i="1" dirty="0">
                <a:solidFill>
                  <a:schemeClr val="accent6"/>
                </a:solidFill>
              </a:rPr>
              <a:t>, chapter, </a:t>
            </a:r>
            <a:r>
              <a:rPr lang="en-AU" i="1" dirty="0" smtClean="0">
                <a:solidFill>
                  <a:schemeClr val="accent6"/>
                </a:solidFill>
              </a:rPr>
              <a:t>status, right, </a:t>
            </a:r>
            <a:r>
              <a:rPr lang="en-AU" i="1" dirty="0">
                <a:solidFill>
                  <a:schemeClr val="accent6"/>
                </a:solidFill>
              </a:rPr>
              <a:t>Progress Charts.</a:t>
            </a:r>
            <a:endParaRPr lang="en-US" dirty="0">
              <a:solidFill>
                <a:schemeClr val="accent6"/>
              </a:solidFill>
            </a:endParaRPr>
          </a:p>
        </p:txBody>
      </p:sp>
    </p:spTree>
    <p:extLst>
      <p:ext uri="{BB962C8B-B14F-4D97-AF65-F5344CB8AC3E}">
        <p14:creationId xmlns:p14="http://schemas.microsoft.com/office/powerpoint/2010/main" val="1100583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956" y="665163"/>
            <a:ext cx="9144000" cy="636695"/>
          </a:xfrm>
        </p:spPr>
        <p:txBody>
          <a:bodyPr>
            <a:noAutofit/>
          </a:bodyPr>
          <a:lstStyle/>
          <a:p>
            <a:r>
              <a:rPr lang="en-US" sz="4800" b="1" dirty="0" smtClean="0">
                <a:latin typeface="Arial" panose="020B0604020202020204" pitchFamily="34" charset="0"/>
                <a:cs typeface="Arial" panose="020B0604020202020204" pitchFamily="34" charset="0"/>
              </a:rPr>
              <a:t>First things to consider</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036956" y="1472339"/>
            <a:ext cx="9144000" cy="4849738"/>
          </a:xfrm>
        </p:spPr>
        <p:txBody>
          <a:bodyPr>
            <a:normAutofit/>
          </a:bodyPr>
          <a:lstStyle/>
          <a:p>
            <a:pPr marL="342900" indent="-3429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Must select the base plan to start from</a:t>
            </a:r>
          </a:p>
          <a:p>
            <a:pPr marL="342900" indent="-3429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Must agree on the plan to use</a:t>
            </a:r>
          </a:p>
          <a:p>
            <a:pPr marL="342900" indent="-3429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Must have review basic </a:t>
            </a:r>
            <a:r>
              <a:rPr lang="en-US" sz="3200" dirty="0">
                <a:latin typeface="Arial" panose="020B0604020202020204" pitchFamily="34" charset="0"/>
                <a:cs typeface="Arial" panose="020B0604020202020204" pitchFamily="34" charset="0"/>
              </a:rPr>
              <a:t>i</a:t>
            </a:r>
            <a:r>
              <a:rPr lang="en-US" sz="3200" dirty="0" smtClean="0">
                <a:latin typeface="Arial" panose="020B0604020202020204" pitchFamily="34" charset="0"/>
                <a:cs typeface="Arial" panose="020B0604020202020204" pitchFamily="34" charset="0"/>
              </a:rPr>
              <a:t>nventory setup</a:t>
            </a:r>
          </a:p>
          <a:p>
            <a:pPr marL="342900" indent="-3429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Remove all book permissions from User Permission dialog box.</a:t>
            </a:r>
          </a:p>
          <a:p>
            <a:pPr marL="342900" indent="-3429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Set start date and expected completion date in registry</a:t>
            </a:r>
            <a:endParaRPr lang="en-US" sz="3200" dirty="0">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q"/>
            </a:pPr>
            <a:r>
              <a:rPr lang="en-US" sz="3200" dirty="0">
                <a:latin typeface="Arial" panose="020B0604020202020204" pitchFamily="34" charset="0"/>
                <a:cs typeface="Arial" panose="020B0604020202020204" pitchFamily="34" charset="0"/>
              </a:rPr>
              <a:t>Does the plan need to be localized?</a:t>
            </a:r>
          </a:p>
          <a:p>
            <a:pPr marL="342900" indent="-342900" algn="l">
              <a:buFont typeface="Wingdings" panose="05000000000000000000" pitchFamily="2" charset="2"/>
              <a:buChar char="q"/>
            </a:pPr>
            <a:endParaRPr lang="en-US" sz="3200" dirty="0" smtClean="0">
              <a:latin typeface="Arial" panose="020B0604020202020204" pitchFamily="34" charset="0"/>
              <a:cs typeface="Arial" panose="020B0604020202020204" pitchFamily="34" charset="0"/>
            </a:endParaRPr>
          </a:p>
          <a:p>
            <a:pPr algn="l"/>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113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956" y="665163"/>
            <a:ext cx="9144000" cy="636695"/>
          </a:xfrm>
        </p:spPr>
        <p:txBody>
          <a:bodyPr>
            <a:noAutofit/>
          </a:bodyPr>
          <a:lstStyle/>
          <a:p>
            <a:r>
              <a:rPr lang="en-US" sz="4800" b="1" dirty="0" smtClean="0">
                <a:latin typeface="Arial" panose="020B0604020202020204" pitchFamily="34" charset="0"/>
                <a:cs typeface="Arial" panose="020B0604020202020204" pitchFamily="34" charset="0"/>
              </a:rPr>
              <a:t>Basic inventories</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036956" y="1472339"/>
            <a:ext cx="9144000" cy="3874576"/>
          </a:xfrm>
        </p:spPr>
        <p:txBody>
          <a:bodyPr/>
          <a:lstStyle/>
          <a:p>
            <a:pPr marL="342900" indent="-3429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Review character inventory</a:t>
            </a:r>
          </a:p>
          <a:p>
            <a:pPr marL="342900" indent="-3429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Review punctuation inventory</a:t>
            </a:r>
          </a:p>
          <a:p>
            <a:pPr marL="342900" indent="-3429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Review scripture reference settings</a:t>
            </a:r>
          </a:p>
          <a:p>
            <a:pPr marL="342900" indent="-3429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Review language settings</a:t>
            </a:r>
          </a:p>
          <a:p>
            <a:pPr marL="342900" indent="-3429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Review quotation rules</a:t>
            </a:r>
          </a:p>
          <a:p>
            <a:pPr marL="342900" indent="-342900" algn="l">
              <a:buFont typeface="Wingdings" panose="05000000000000000000" pitchFamily="2" charset="2"/>
              <a:buChar char="q"/>
            </a:pPr>
            <a:r>
              <a:rPr lang="en-US" sz="3200" dirty="0" smtClean="0">
                <a:latin typeface="Arial" panose="020B0604020202020204" pitchFamily="34" charset="0"/>
                <a:cs typeface="Arial" panose="020B0604020202020204" pitchFamily="34" charset="0"/>
              </a:rPr>
              <a:t>Review number settings</a:t>
            </a:r>
          </a:p>
          <a:p>
            <a:pPr algn="l"/>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2204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36956" y="665163"/>
            <a:ext cx="9144000" cy="636695"/>
          </a:xfrm>
        </p:spPr>
        <p:txBody>
          <a:bodyPr>
            <a:noAutofit/>
          </a:bodyPr>
          <a:lstStyle/>
          <a:p>
            <a:r>
              <a:rPr lang="en-US" sz="4800" b="1" dirty="0" smtClean="0">
                <a:latin typeface="Arial" panose="020B0604020202020204" pitchFamily="34" charset="0"/>
                <a:cs typeface="Arial" panose="020B0604020202020204" pitchFamily="34" charset="0"/>
              </a:rPr>
              <a:t>Basic inventories</a:t>
            </a:r>
            <a:endParaRPr lang="en-US" sz="48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036956" y="1472339"/>
            <a:ext cx="9144000" cy="3874576"/>
          </a:xfrm>
        </p:spPr>
        <p:txBody>
          <a:bodyPr/>
          <a:lstStyle/>
          <a:p>
            <a:pPr marL="342900" indent="-342900" algn="l">
              <a:buFont typeface="Wingdings" panose="05000000000000000000" pitchFamily="2" charset="2"/>
              <a:buChar char="q"/>
            </a:pPr>
            <a:r>
              <a:rPr lang="en-US" sz="3200" dirty="0" smtClean="0">
                <a:solidFill>
                  <a:srgbClr val="FFFF00"/>
                </a:solidFill>
                <a:latin typeface="Arial" panose="020B0604020202020204" pitchFamily="34" charset="0"/>
                <a:cs typeface="Arial" panose="020B0604020202020204" pitchFamily="34" charset="0"/>
              </a:rPr>
              <a:t>Demo character inventory</a:t>
            </a:r>
          </a:p>
          <a:p>
            <a:pPr marL="342900" indent="-342900" algn="l">
              <a:buFont typeface="Wingdings" panose="05000000000000000000" pitchFamily="2" charset="2"/>
              <a:buChar char="q"/>
            </a:pPr>
            <a:r>
              <a:rPr lang="en-US" sz="3200" dirty="0" smtClean="0">
                <a:solidFill>
                  <a:srgbClr val="FFFF00"/>
                </a:solidFill>
                <a:latin typeface="Arial" panose="020B0604020202020204" pitchFamily="34" charset="0"/>
                <a:cs typeface="Arial" panose="020B0604020202020204" pitchFamily="34" charset="0"/>
              </a:rPr>
              <a:t>Demo punctuation inventory</a:t>
            </a:r>
          </a:p>
          <a:p>
            <a:pPr marL="342900" indent="-342900" algn="l">
              <a:buFont typeface="Wingdings" panose="05000000000000000000" pitchFamily="2" charset="2"/>
              <a:buChar char="q"/>
            </a:pPr>
            <a:r>
              <a:rPr lang="en-US" sz="3200" dirty="0" smtClean="0">
                <a:solidFill>
                  <a:srgbClr val="FFFF00"/>
                </a:solidFill>
                <a:latin typeface="Arial" panose="020B0604020202020204" pitchFamily="34" charset="0"/>
                <a:cs typeface="Arial" panose="020B0604020202020204" pitchFamily="34" charset="0"/>
              </a:rPr>
              <a:t>Demo scripture reference settings</a:t>
            </a:r>
          </a:p>
          <a:p>
            <a:pPr algn="l"/>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3637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8721" y="743919"/>
            <a:ext cx="9819269" cy="4618495"/>
          </a:xfrm>
        </p:spPr>
        <p:txBody>
          <a:bodyPr anchor="ctr">
            <a:normAutofit/>
          </a:bodyPr>
          <a:lstStyle/>
          <a:p>
            <a:pPr algn="ctr"/>
            <a:r>
              <a:rPr lang="en-US" sz="4800" b="1" dirty="0" smtClean="0">
                <a:latin typeface="Arial" panose="020B0604020202020204" pitchFamily="34" charset="0"/>
                <a:cs typeface="Arial" panose="020B0604020202020204" pitchFamily="34" charset="0"/>
              </a:rPr>
              <a:t>Project Plan</a:t>
            </a:r>
            <a:br>
              <a:rPr lang="en-US" sz="4800" b="1" dirty="0" smtClean="0">
                <a:latin typeface="Arial" panose="020B0604020202020204" pitchFamily="34" charset="0"/>
                <a:cs typeface="Arial" panose="020B0604020202020204" pitchFamily="34" charset="0"/>
              </a:rPr>
            </a:br>
            <a:r>
              <a:rPr lang="en-US" sz="4800" b="1" dirty="0">
                <a:latin typeface="Arial" panose="020B0604020202020204" pitchFamily="34" charset="0"/>
                <a:cs typeface="Arial" panose="020B0604020202020204" pitchFamily="34" charset="0"/>
              </a:rPr>
              <a:t/>
            </a:r>
            <a:br>
              <a:rPr lang="en-US" sz="4800" b="1" dirty="0">
                <a:latin typeface="Arial" panose="020B0604020202020204" pitchFamily="34" charset="0"/>
                <a:cs typeface="Arial" panose="020B0604020202020204" pitchFamily="34" charset="0"/>
              </a:rPr>
            </a:br>
            <a:r>
              <a:rPr lang="en-US" sz="4800" b="1" dirty="0" smtClean="0">
                <a:latin typeface="Arial" panose="020B0604020202020204" pitchFamily="34" charset="0"/>
                <a:cs typeface="Arial" panose="020B0604020202020204" pitchFamily="34" charset="0"/>
              </a:rPr>
              <a:t>Setting up a plan</a:t>
            </a:r>
            <a:endParaRPr lang="en-US" sz="4800" b="1" dirty="0">
              <a:latin typeface="+mn-lt"/>
            </a:endParaRPr>
          </a:p>
        </p:txBody>
      </p:sp>
    </p:spTree>
    <p:extLst>
      <p:ext uri="{BB962C8B-B14F-4D97-AF65-F5344CB8AC3E}">
        <p14:creationId xmlns:p14="http://schemas.microsoft.com/office/powerpoint/2010/main" val="28300460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aratext 8 Template.potx" id="{54DB055E-02FE-4B9A-9B99-CA3A7E59A3C3}" vid="{045798C8-E249-4142-9C37-1122C7BA37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Paratext 8 Template</Template>
  <TotalTime>2107</TotalTime>
  <Words>2003</Words>
  <Application>Microsoft Office PowerPoint</Application>
  <PresentationFormat>Widescreen</PresentationFormat>
  <Paragraphs>310</Paragraphs>
  <Slides>59</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Calibri</vt:lpstr>
      <vt:lpstr>Calibri Light</vt:lpstr>
      <vt:lpstr>Courier New</vt:lpstr>
      <vt:lpstr>Wingdings</vt:lpstr>
      <vt:lpstr>Office Theme</vt:lpstr>
      <vt:lpstr>Paratext 9  Project Plan  </vt:lpstr>
      <vt:lpstr>PowerPoint Presentation</vt:lpstr>
      <vt:lpstr>Learning Outcomes</vt:lpstr>
      <vt:lpstr>Project Plan - Overview</vt:lpstr>
      <vt:lpstr>Project Plan  Prerequistes</vt:lpstr>
      <vt:lpstr>First things to consider</vt:lpstr>
      <vt:lpstr>Basic inventories</vt:lpstr>
      <vt:lpstr>Basic inventories</vt:lpstr>
      <vt:lpstr>Project Plan  Setting up a plan</vt:lpstr>
      <vt:lpstr>Setting up the project plan</vt:lpstr>
      <vt:lpstr>Setting project scope</vt:lpstr>
      <vt:lpstr>Creating a project plan</vt:lpstr>
      <vt:lpstr>Creating a project plan</vt:lpstr>
      <vt:lpstr>Modifying a project plan</vt:lpstr>
      <vt:lpstr>Modifying a project plan</vt:lpstr>
      <vt:lpstr>Modifying a project plan</vt:lpstr>
      <vt:lpstr>Modifying a project plan</vt:lpstr>
      <vt:lpstr>Modifying a project plan</vt:lpstr>
      <vt:lpstr>Modifying a project plan</vt:lpstr>
      <vt:lpstr>Configuring task settings</vt:lpstr>
      <vt:lpstr>Configuring task settings</vt:lpstr>
      <vt:lpstr>Configuring task settings</vt:lpstr>
      <vt:lpstr>Configuring task settings</vt:lpstr>
      <vt:lpstr>Configuring effort settings</vt:lpstr>
      <vt:lpstr>Configuring task settings</vt:lpstr>
      <vt:lpstr>Assigning checks to stages</vt:lpstr>
      <vt:lpstr>Assigning checks to stages</vt:lpstr>
      <vt:lpstr>Assigning checks to stages</vt:lpstr>
      <vt:lpstr>Marking progress to date</vt:lpstr>
      <vt:lpstr>Marking progress to date</vt:lpstr>
      <vt:lpstr>Marking progress to date</vt:lpstr>
      <vt:lpstr>Marking progress to date</vt:lpstr>
      <vt:lpstr>Marking progress to date</vt:lpstr>
      <vt:lpstr>Marking progress to date</vt:lpstr>
      <vt:lpstr>Your Turn</vt:lpstr>
      <vt:lpstr>Your Turn</vt:lpstr>
      <vt:lpstr>   Using the Project Plan </vt:lpstr>
      <vt:lpstr>Assigning tasks to the team</vt:lpstr>
      <vt:lpstr>Assigning tasks to the team</vt:lpstr>
      <vt:lpstr>Assigning tasks to the team</vt:lpstr>
      <vt:lpstr>Assigning tasks to the team</vt:lpstr>
      <vt:lpstr>Getting Info on Task</vt:lpstr>
      <vt:lpstr>Marking tasks as completed</vt:lpstr>
      <vt:lpstr>Task Table</vt:lpstr>
      <vt:lpstr>Checking My Tasks</vt:lpstr>
      <vt:lpstr>Checking All Tasks</vt:lpstr>
      <vt:lpstr>PowerPoint Presentation</vt:lpstr>
      <vt:lpstr>   Project Plan – View Progress </vt:lpstr>
      <vt:lpstr>Charts and reports</vt:lpstr>
      <vt:lpstr>Charts and reports</vt:lpstr>
      <vt:lpstr>PowerPoint Presentation</vt:lpstr>
      <vt:lpstr>Notes</vt:lpstr>
      <vt:lpstr>How to make a base plan</vt:lpstr>
      <vt:lpstr>How to distribute a base plan</vt:lpstr>
      <vt:lpstr>Your Turn</vt:lpstr>
      <vt:lpstr>Summary</vt:lpstr>
      <vt:lpstr>Summary</vt:lpstr>
      <vt:lpstr>Summary</vt:lpstr>
      <vt:lpstr>Summary</vt:lpstr>
    </vt:vector>
  </TitlesOfParts>
  <Company>SIL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Paratext 8   </dc:title>
  <dc:creator>Kent Schroeder</dc:creator>
  <cp:lastModifiedBy>Kent Schroeder</cp:lastModifiedBy>
  <cp:revision>98</cp:revision>
  <dcterms:created xsi:type="dcterms:W3CDTF">2018-03-14T19:00:14Z</dcterms:created>
  <dcterms:modified xsi:type="dcterms:W3CDTF">2020-04-24T19:23:00Z</dcterms:modified>
</cp:coreProperties>
</file>