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96" r:id="rId1"/>
  </p:sldMasterIdLst>
  <p:notesMasterIdLst>
    <p:notesMasterId r:id="rId49"/>
  </p:notesMasterIdLst>
  <p:sldIdLst>
    <p:sldId id="287" r:id="rId2"/>
    <p:sldId id="292" r:id="rId3"/>
    <p:sldId id="257" r:id="rId4"/>
    <p:sldId id="294" r:id="rId5"/>
    <p:sldId id="296" r:id="rId6"/>
    <p:sldId id="298" r:id="rId7"/>
    <p:sldId id="295" r:id="rId8"/>
    <p:sldId id="258" r:id="rId9"/>
    <p:sldId id="299" r:id="rId10"/>
    <p:sldId id="259" r:id="rId11"/>
    <p:sldId id="300" r:id="rId12"/>
    <p:sldId id="260" r:id="rId13"/>
    <p:sldId id="301" r:id="rId14"/>
    <p:sldId id="261" r:id="rId15"/>
    <p:sldId id="302" r:id="rId16"/>
    <p:sldId id="262" r:id="rId17"/>
    <p:sldId id="303" r:id="rId18"/>
    <p:sldId id="263" r:id="rId19"/>
    <p:sldId id="304" r:id="rId20"/>
    <p:sldId id="314" r:id="rId21"/>
    <p:sldId id="264" r:id="rId22"/>
    <p:sldId id="265" r:id="rId23"/>
    <p:sldId id="305" r:id="rId24"/>
    <p:sldId id="266" r:id="rId25"/>
    <p:sldId id="306" r:id="rId26"/>
    <p:sldId id="267" r:id="rId27"/>
    <p:sldId id="315" r:id="rId28"/>
    <p:sldId id="268" r:id="rId29"/>
    <p:sldId id="307" r:id="rId30"/>
    <p:sldId id="269" r:id="rId31"/>
    <p:sldId id="313" r:id="rId32"/>
    <p:sldId id="312" r:id="rId33"/>
    <p:sldId id="310" r:id="rId34"/>
    <p:sldId id="270" r:id="rId35"/>
    <p:sldId id="308" r:id="rId36"/>
    <p:sldId id="271" r:id="rId37"/>
    <p:sldId id="272" r:id="rId38"/>
    <p:sldId id="309" r:id="rId39"/>
    <p:sldId id="273" r:id="rId40"/>
    <p:sldId id="274" r:id="rId41"/>
    <p:sldId id="316" r:id="rId42"/>
    <p:sldId id="284" r:id="rId43"/>
    <p:sldId id="285" r:id="rId44"/>
    <p:sldId id="289" r:id="rId45"/>
    <p:sldId id="290" r:id="rId46"/>
    <p:sldId id="293" r:id="rId47"/>
    <p:sldId id="286" r:id="rId48"/>
  </p:sldIdLst>
  <p:sldSz cx="9144000" cy="6858000" type="screen4x3"/>
  <p:notesSz cx="6858000" cy="9144000"/>
  <p:defaultTextStyle>
    <a:defPPr>
      <a:defRPr lang="en-GB"/>
    </a:defPPr>
    <a:lvl1pPr algn="ctr" defTabSz="457200" rtl="0" fontAlgn="base">
      <a:spcBef>
        <a:spcPts val="800"/>
      </a:spcBef>
      <a:spcAft>
        <a:spcPct val="0"/>
      </a:spcAft>
      <a:buClr>
        <a:srgbClr val="000000"/>
      </a:buClr>
      <a:buSzPct val="100000"/>
      <a:buFont typeface="Times New Roman" pitchFamily="18" charset="0"/>
      <a:defRPr sz="3200" kern="1200">
        <a:solidFill>
          <a:schemeClr val="bg1"/>
        </a:solidFill>
        <a:latin typeface="Arial" charset="0"/>
        <a:ea typeface="ＭＳ Ｐゴシック" pitchFamily="34" charset="-128"/>
        <a:cs typeface="+mn-cs"/>
      </a:defRPr>
    </a:lvl1pPr>
    <a:lvl2pPr marL="742950" indent="-285750" algn="ctr" defTabSz="457200" rtl="0" fontAlgn="base">
      <a:spcBef>
        <a:spcPts val="800"/>
      </a:spcBef>
      <a:spcAft>
        <a:spcPct val="0"/>
      </a:spcAft>
      <a:buClr>
        <a:srgbClr val="000000"/>
      </a:buClr>
      <a:buSzPct val="100000"/>
      <a:buFont typeface="Times New Roman" pitchFamily="18" charset="0"/>
      <a:defRPr sz="3200" kern="1200">
        <a:solidFill>
          <a:schemeClr val="bg1"/>
        </a:solidFill>
        <a:latin typeface="Arial" charset="0"/>
        <a:ea typeface="ＭＳ Ｐゴシック" pitchFamily="34" charset="-128"/>
        <a:cs typeface="+mn-cs"/>
      </a:defRPr>
    </a:lvl2pPr>
    <a:lvl3pPr marL="1143000" indent="-228600" algn="ctr" defTabSz="457200" rtl="0" fontAlgn="base">
      <a:spcBef>
        <a:spcPts val="800"/>
      </a:spcBef>
      <a:spcAft>
        <a:spcPct val="0"/>
      </a:spcAft>
      <a:buClr>
        <a:srgbClr val="000000"/>
      </a:buClr>
      <a:buSzPct val="100000"/>
      <a:buFont typeface="Times New Roman" pitchFamily="18" charset="0"/>
      <a:defRPr sz="3200" kern="1200">
        <a:solidFill>
          <a:schemeClr val="bg1"/>
        </a:solidFill>
        <a:latin typeface="Arial" charset="0"/>
        <a:ea typeface="ＭＳ Ｐゴシック" pitchFamily="34" charset="-128"/>
        <a:cs typeface="+mn-cs"/>
      </a:defRPr>
    </a:lvl3pPr>
    <a:lvl4pPr marL="1600200" indent="-228600" algn="ctr" defTabSz="457200" rtl="0" fontAlgn="base">
      <a:spcBef>
        <a:spcPts val="800"/>
      </a:spcBef>
      <a:spcAft>
        <a:spcPct val="0"/>
      </a:spcAft>
      <a:buClr>
        <a:srgbClr val="000000"/>
      </a:buClr>
      <a:buSzPct val="100000"/>
      <a:buFont typeface="Times New Roman" pitchFamily="18" charset="0"/>
      <a:defRPr sz="3200" kern="1200">
        <a:solidFill>
          <a:schemeClr val="bg1"/>
        </a:solidFill>
        <a:latin typeface="Arial" charset="0"/>
        <a:ea typeface="ＭＳ Ｐゴシック" pitchFamily="34" charset="-128"/>
        <a:cs typeface="+mn-cs"/>
      </a:defRPr>
    </a:lvl4pPr>
    <a:lvl5pPr marL="2057400" indent="-228600" algn="ctr" defTabSz="457200" rtl="0" fontAlgn="base">
      <a:spcBef>
        <a:spcPts val="800"/>
      </a:spcBef>
      <a:spcAft>
        <a:spcPct val="0"/>
      </a:spcAft>
      <a:buClr>
        <a:srgbClr val="000000"/>
      </a:buClr>
      <a:buSzPct val="100000"/>
      <a:buFont typeface="Times New Roman" pitchFamily="18" charset="0"/>
      <a:defRPr sz="3200" kern="1200">
        <a:solidFill>
          <a:schemeClr val="bg1"/>
        </a:solidFill>
        <a:latin typeface="Arial" charset="0"/>
        <a:ea typeface="ＭＳ Ｐゴシック" pitchFamily="34" charset="-128"/>
        <a:cs typeface="+mn-cs"/>
      </a:defRPr>
    </a:lvl5pPr>
    <a:lvl6pPr marL="2286000" algn="l" defTabSz="914400" rtl="0" eaLnBrk="1" latinLnBrk="0" hangingPunct="1">
      <a:defRPr sz="3200" kern="1200">
        <a:solidFill>
          <a:schemeClr val="bg1"/>
        </a:solidFill>
        <a:latin typeface="Arial" charset="0"/>
        <a:ea typeface="ＭＳ Ｐゴシック" pitchFamily="34" charset="-128"/>
        <a:cs typeface="+mn-cs"/>
      </a:defRPr>
    </a:lvl6pPr>
    <a:lvl7pPr marL="2743200" algn="l" defTabSz="914400" rtl="0" eaLnBrk="1" latinLnBrk="0" hangingPunct="1">
      <a:defRPr sz="3200" kern="1200">
        <a:solidFill>
          <a:schemeClr val="bg1"/>
        </a:solidFill>
        <a:latin typeface="Arial" charset="0"/>
        <a:ea typeface="ＭＳ Ｐゴシック" pitchFamily="34" charset="-128"/>
        <a:cs typeface="+mn-cs"/>
      </a:defRPr>
    </a:lvl7pPr>
    <a:lvl8pPr marL="3200400" algn="l" defTabSz="914400" rtl="0" eaLnBrk="1" latinLnBrk="0" hangingPunct="1">
      <a:defRPr sz="3200" kern="1200">
        <a:solidFill>
          <a:schemeClr val="bg1"/>
        </a:solidFill>
        <a:latin typeface="Arial" charset="0"/>
        <a:ea typeface="ＭＳ Ｐゴシック" pitchFamily="34" charset="-128"/>
        <a:cs typeface="+mn-cs"/>
      </a:defRPr>
    </a:lvl8pPr>
    <a:lvl9pPr marL="3657600" algn="l" defTabSz="914400" rtl="0" eaLnBrk="1" latinLnBrk="0" hangingPunct="1">
      <a:defRPr sz="3200" kern="1200">
        <a:solidFill>
          <a:schemeClr val="bg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30" autoAdjust="0"/>
    <p:restoredTop sz="56022" autoAdjust="0"/>
  </p:normalViewPr>
  <p:slideViewPr>
    <p:cSldViewPr>
      <p:cViewPr varScale="1">
        <p:scale>
          <a:sx n="31" d="100"/>
          <a:sy n="31" d="100"/>
        </p:scale>
        <p:origin x="-1464" y="-67"/>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726"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buFont typeface="Times New Roman" pitchFamily="16" charset="0"/>
              <a:buNone/>
              <a:defRPr/>
            </a:pPr>
            <a:endParaRPr lang="en-US" dirty="0">
              <a:latin typeface="Calibri" pitchFamily="34" charset="0"/>
              <a:ea typeface="ＭＳ Ｐゴシック" pitchFamily="1" charset="-128"/>
            </a:endParaRPr>
          </a:p>
        </p:txBody>
      </p:sp>
      <p:sp>
        <p:nvSpPr>
          <p:cNvPr id="2050" name="Text Box 2"/>
          <p:cNvSpPr txBox="1">
            <a:spLocks noChangeArrowheads="1"/>
          </p:cNvSpPr>
          <p:nvPr/>
        </p:nvSpPr>
        <p:spPr bwMode="auto">
          <a:xfrm>
            <a:off x="0" y="0"/>
            <a:ext cx="2971800" cy="457200"/>
          </a:xfrm>
          <a:prstGeom prst="rect">
            <a:avLst/>
          </a:prstGeom>
          <a:noFill/>
          <a:ln w="9525">
            <a:noFill/>
            <a:round/>
            <a:headEnd/>
            <a:tailEnd/>
          </a:ln>
          <a:effectLst/>
        </p:spPr>
        <p:txBody>
          <a:bodyPr wrap="none" anchor="ctr"/>
          <a:lstStyle/>
          <a:p>
            <a:pPr>
              <a:buFont typeface="Times New Roman" pitchFamily="16" charset="0"/>
              <a:buNone/>
              <a:defRPr/>
            </a:pPr>
            <a:endParaRPr lang="en-US" dirty="0">
              <a:latin typeface="Calibri" pitchFamily="34" charset="0"/>
              <a:ea typeface="ＭＳ Ｐゴシック" pitchFamily="1" charset="-128"/>
            </a:endParaRPr>
          </a:p>
        </p:txBody>
      </p:sp>
      <p:sp>
        <p:nvSpPr>
          <p:cNvPr id="2051" name="Text Box 3"/>
          <p:cNvSpPr txBox="1">
            <a:spLocks noChangeArrowheads="1"/>
          </p:cNvSpPr>
          <p:nvPr/>
        </p:nvSpPr>
        <p:spPr bwMode="auto">
          <a:xfrm>
            <a:off x="3886200" y="0"/>
            <a:ext cx="2971800" cy="457200"/>
          </a:xfrm>
          <a:prstGeom prst="rect">
            <a:avLst/>
          </a:prstGeom>
          <a:noFill/>
          <a:ln w="9525">
            <a:noFill/>
            <a:round/>
            <a:headEnd/>
            <a:tailEnd/>
          </a:ln>
          <a:effectLst/>
        </p:spPr>
        <p:txBody>
          <a:bodyPr wrap="none" anchor="ctr"/>
          <a:lstStyle/>
          <a:p>
            <a:pPr>
              <a:buFont typeface="Times New Roman" pitchFamily="16" charset="0"/>
              <a:buNone/>
              <a:defRPr/>
            </a:pPr>
            <a:endParaRPr lang="en-US" dirty="0">
              <a:latin typeface="Calibri" pitchFamily="34" charset="0"/>
              <a:ea typeface="ＭＳ Ｐゴシック" pitchFamily="1" charset="-128"/>
            </a:endParaRPr>
          </a:p>
        </p:txBody>
      </p:sp>
      <p:sp>
        <p:nvSpPr>
          <p:cNvPr id="38917" name="Rectangle 4"/>
          <p:cNvSpPr>
            <a:spLocks noGrp="1" noRot="1" noChangeAspect="1" noChangeArrowheads="1"/>
          </p:cNvSpPr>
          <p:nvPr>
            <p:ph type="sldImg"/>
          </p:nvPr>
        </p:nvSpPr>
        <p:spPr bwMode="auto">
          <a:xfrm>
            <a:off x="1143000" y="685800"/>
            <a:ext cx="4570413" cy="3427413"/>
          </a:xfrm>
          <a:prstGeom prst="rect">
            <a:avLst/>
          </a:prstGeom>
          <a:noFill/>
          <a:ln w="9360">
            <a:solidFill>
              <a:srgbClr val="000000"/>
            </a:solidFill>
            <a:miter lim="800000"/>
            <a:headEnd/>
            <a:tailEnd/>
          </a:ln>
        </p:spPr>
      </p:sp>
      <p:sp>
        <p:nvSpPr>
          <p:cNvPr id="2053" name="Rectangle 5"/>
          <p:cNvSpPr>
            <a:spLocks noGrp="1" noChangeArrowheads="1"/>
          </p:cNvSpPr>
          <p:nvPr>
            <p:ph type="body"/>
          </p:nvPr>
        </p:nvSpPr>
        <p:spPr bwMode="auto">
          <a:xfrm>
            <a:off x="914400" y="4343400"/>
            <a:ext cx="5027613" cy="41132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en-US" noProof="0" smtClean="0"/>
          </a:p>
        </p:txBody>
      </p:sp>
      <p:sp>
        <p:nvSpPr>
          <p:cNvPr id="2054" name="Text Box 6"/>
          <p:cNvSpPr txBox="1">
            <a:spLocks noChangeArrowheads="1"/>
          </p:cNvSpPr>
          <p:nvPr/>
        </p:nvSpPr>
        <p:spPr bwMode="auto">
          <a:xfrm>
            <a:off x="0" y="8686800"/>
            <a:ext cx="2971800" cy="457200"/>
          </a:xfrm>
          <a:prstGeom prst="rect">
            <a:avLst/>
          </a:prstGeom>
          <a:noFill/>
          <a:ln w="9525">
            <a:noFill/>
            <a:round/>
            <a:headEnd/>
            <a:tailEnd/>
          </a:ln>
          <a:effectLst/>
        </p:spPr>
        <p:txBody>
          <a:bodyPr wrap="none" anchor="ctr"/>
          <a:lstStyle/>
          <a:p>
            <a:pPr>
              <a:buFont typeface="Times New Roman" pitchFamily="16" charset="0"/>
              <a:buNone/>
              <a:defRPr/>
            </a:pPr>
            <a:endParaRPr lang="en-US" dirty="0">
              <a:latin typeface="Calibri" pitchFamily="34" charset="0"/>
              <a:ea typeface="ＭＳ Ｐゴシック" pitchFamily="1" charset="-128"/>
            </a:endParaRPr>
          </a:p>
        </p:txBody>
      </p:sp>
      <p:sp>
        <p:nvSpPr>
          <p:cNvPr id="2055" name="Rectangle 7"/>
          <p:cNvSpPr>
            <a:spLocks noGrp="1" noChangeArrowheads="1"/>
          </p:cNvSpPr>
          <p:nvPr>
            <p:ph type="sldNum"/>
          </p:nvPr>
        </p:nvSpPr>
        <p:spPr bwMode="auto">
          <a:xfrm>
            <a:off x="3886200" y="8686800"/>
            <a:ext cx="29702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Calibri" pitchFamily="34" charset="0"/>
                <a:ea typeface="ＭＳ Ｐゴシック" pitchFamily="1" charset="-128"/>
              </a:defRPr>
            </a:lvl1pPr>
          </a:lstStyle>
          <a:p>
            <a:pPr>
              <a:defRPr/>
            </a:pPr>
            <a:fld id="{FB3F487C-9E07-4C2E-8111-96B529F018FD}"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pPr marL="228600" indent="-228600">
              <a:buFontTx/>
              <a:buNone/>
            </a:pPr>
            <a:r>
              <a:rPr lang="en-US" dirty="0" smtClean="0">
                <a:latin typeface="Times New Roman" pitchFamily="18" charset="0"/>
              </a:rPr>
              <a:t>My name is Kent Schroeder. I am Language Technology Consultant for Africa Area.</a:t>
            </a:r>
          </a:p>
          <a:p>
            <a:pPr marL="228600" indent="-228600">
              <a:buFontTx/>
              <a:buNone/>
            </a:pPr>
            <a:r>
              <a:rPr lang="en-US" dirty="0" smtClean="0">
                <a:latin typeface="Times New Roman" pitchFamily="18" charset="0"/>
              </a:rPr>
              <a:t>I will be giving a basic overview of most of all the language software available to  language development workers.</a:t>
            </a:r>
          </a:p>
        </p:txBody>
      </p:sp>
      <p:sp>
        <p:nvSpPr>
          <p:cNvPr id="39940" name="Slide Number Placeholder 3"/>
          <p:cNvSpPr>
            <a:spLocks noGrp="1"/>
          </p:cNvSpPr>
          <p:nvPr>
            <p:ph type="sldNum" sz="quarter"/>
          </p:nvPr>
        </p:nvSpPr>
        <p:spPr>
          <a:noFill/>
        </p:spPr>
        <p:txBody>
          <a:bodyPr/>
          <a:lstStyle/>
          <a:p>
            <a:fld id="{52B9A809-E458-4189-9E63-AA97F331A552}" type="slidenum">
              <a:rPr lang="en-US" smtClean="0">
                <a:ea typeface="ＭＳ Ｐゴシック" pitchFamily="34" charset="-128"/>
              </a:rPr>
              <a:pPr/>
              <a:t>1</a:t>
            </a:fld>
            <a:endParaRPr lang="en-US" smtClean="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p:spPr>
        <p:txBody>
          <a:bodyPr/>
          <a:lstStyle/>
          <a:p>
            <a:fld id="{3582CFEE-0E51-4597-BE98-0D6CFA04691C}" type="slidenum">
              <a:rPr lang="en-US" smtClean="0">
                <a:ea typeface="ＭＳ Ｐゴシック" pitchFamily="34" charset="-128"/>
              </a:rPr>
              <a:pPr/>
              <a:t>11</a:t>
            </a:fld>
            <a:endParaRPr lang="en-US" smtClean="0">
              <a:ea typeface="ＭＳ Ｐゴシック" pitchFamily="34" charset="-128"/>
            </a:endParaRPr>
          </a:p>
        </p:txBody>
      </p:sp>
      <p:sp>
        <p:nvSpPr>
          <p:cNvPr id="43011"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169CBE39-96F8-466B-A212-123E92E929FA}"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11</a:t>
            </a:fld>
            <a:endParaRPr lang="en-US" sz="1200">
              <a:solidFill>
                <a:srgbClr val="000000"/>
              </a:solidFill>
              <a:latin typeface="Calibri" pitchFamily="34" charset="0"/>
            </a:endParaRPr>
          </a:p>
        </p:txBody>
      </p:sp>
      <p:sp>
        <p:nvSpPr>
          <p:cNvPr id="43012"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3013"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Both </a:t>
            </a:r>
            <a:r>
              <a:rPr lang="en-US" dirty="0" smtClean="0">
                <a:latin typeface="Calibri" pitchFamily="34" charset="0"/>
                <a:ea typeface="ＭＳ Ｐゴシック" pitchFamily="34" charset="-128"/>
              </a:rPr>
              <a:t>Phonology Assistant and the Phonology Template Editor and Search Tool (PTEST) can be used to assist the linguist with the phonological analysis of a language by indicating the sounds of the language and the environment in which they occur. Phonology Assistant supports IPA, while PTEST supports IPA and intuitive writing.</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Speech Analyzer is a program that will play audio files and show the sound wave of an audio file. This is useful for determining what are the actual sounds of a word.</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end product is a phonology statement which is a description of the sound system of a language.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7"/>
          <p:cNvSpPr>
            <a:spLocks noGrp="1" noChangeArrowheads="1"/>
          </p:cNvSpPr>
          <p:nvPr>
            <p:ph type="sldNum" sz="quarter"/>
          </p:nvPr>
        </p:nvSpPr>
        <p:spPr>
          <a:noFill/>
        </p:spPr>
        <p:txBody>
          <a:bodyPr/>
          <a:lstStyle/>
          <a:p>
            <a:fld id="{94F3498A-8E5A-4A3C-A72F-B97AA0DEF644}" type="slidenum">
              <a:rPr lang="en-US" smtClean="0">
                <a:ea typeface="ＭＳ Ｐゴシック" pitchFamily="34" charset="-128"/>
              </a:rPr>
              <a:pPr/>
              <a:t>12</a:t>
            </a:fld>
            <a:endParaRPr lang="en-US" smtClean="0">
              <a:ea typeface="ＭＳ Ｐゴシック" pitchFamily="34" charset="-128"/>
            </a:endParaRPr>
          </a:p>
        </p:txBody>
      </p:sp>
      <p:sp>
        <p:nvSpPr>
          <p:cNvPr id="44035"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00D480C-2888-47BF-805B-077F2E92C791}"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12</a:t>
            </a:fld>
            <a:endParaRPr lang="en-US" sz="1200">
              <a:solidFill>
                <a:srgbClr val="000000"/>
              </a:solidFill>
              <a:latin typeface="Calibri" pitchFamily="34" charset="0"/>
            </a:endParaRPr>
          </a:p>
        </p:txBody>
      </p:sp>
      <p:sp>
        <p:nvSpPr>
          <p:cNvPr id="44036"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4037"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orthography process usually takes place at the same time as phonological analysis and the two are heavily intertwined.</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In the first phase of the orthography process, you are determining the graphemes of the language (i.e. the alphabet). It is in this phase that the programs Phonology Assistant and PTEST are most useful, as it is the phase where segmental phonological analysis is most useful. The output of this phase is an alphabet chart.</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In the second phrase, you are determining the morphology (word breaks, grammar of the language, etc). At the end of this phrase you will have a trial orthography and the preliminary orthography statement.</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target audience of the orthography statement is the speakers of the language, while the phonology statement is for the academic community.</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dirty="0" smtClean="0">
              <a:latin typeface="Calibri" pitchFamily="34" charset="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7"/>
          <p:cNvSpPr>
            <a:spLocks noGrp="1" noChangeArrowheads="1"/>
          </p:cNvSpPr>
          <p:nvPr>
            <p:ph type="sldNum" sz="quarter"/>
          </p:nvPr>
        </p:nvSpPr>
        <p:spPr>
          <a:noFill/>
        </p:spPr>
        <p:txBody>
          <a:bodyPr/>
          <a:lstStyle/>
          <a:p>
            <a:fld id="{94F3498A-8E5A-4A3C-A72F-B97AA0DEF644}" type="slidenum">
              <a:rPr lang="en-US" smtClean="0">
                <a:ea typeface="ＭＳ Ｐゴシック" pitchFamily="34" charset="-128"/>
              </a:rPr>
              <a:pPr/>
              <a:t>13</a:t>
            </a:fld>
            <a:endParaRPr lang="en-US" smtClean="0">
              <a:ea typeface="ＭＳ Ｐゴシック" pitchFamily="34" charset="-128"/>
            </a:endParaRPr>
          </a:p>
        </p:txBody>
      </p:sp>
      <p:sp>
        <p:nvSpPr>
          <p:cNvPr id="44035"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00D480C-2888-47BF-805B-077F2E92C791}"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13</a:t>
            </a:fld>
            <a:endParaRPr lang="en-US" sz="1200">
              <a:solidFill>
                <a:srgbClr val="000000"/>
              </a:solidFill>
              <a:latin typeface="Calibri" pitchFamily="34" charset="0"/>
            </a:endParaRPr>
          </a:p>
        </p:txBody>
      </p:sp>
      <p:sp>
        <p:nvSpPr>
          <p:cNvPr id="44036"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4037"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In </a:t>
            </a:r>
            <a:r>
              <a:rPr lang="en-US" dirty="0" smtClean="0">
                <a:latin typeface="Calibri" pitchFamily="34" charset="0"/>
                <a:ea typeface="ＭＳ Ｐゴシック" pitchFamily="34" charset="-128"/>
              </a:rPr>
              <a:t>the first phase of the orthography process, you are determining the graphemes of the language (i.e. the alphabet). It is in this phase that the programs Phonology Assistant and PTEST are most useful, as it is the phase where segmental phonological analysis is most useful. The output of this phase is an alphabet chart.</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In the second phrase, you are determining the morphology (word breaks, grammar of the language, etc). At the end of this phrase you will have a trial orthography and the preliminary orthography statement.</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target audience of the orthography statement is the speakers of the language, while the phonology statement is for the academic community.</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dirty="0" smtClean="0">
              <a:latin typeface="Calibri" pitchFamily="34" charset="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p:spPr>
        <p:txBody>
          <a:bodyPr/>
          <a:lstStyle/>
          <a:p>
            <a:fld id="{7D70986C-CAA6-43CC-8FCB-EE11BFB929E0}" type="slidenum">
              <a:rPr lang="en-US" smtClean="0">
                <a:ea typeface="ＭＳ Ｐゴシック" pitchFamily="34" charset="-128"/>
              </a:rPr>
              <a:pPr/>
              <a:t>14</a:t>
            </a:fld>
            <a:endParaRPr lang="en-US" smtClean="0">
              <a:ea typeface="ＭＳ Ｐゴシック" pitchFamily="34" charset="-128"/>
            </a:endParaRPr>
          </a:p>
        </p:txBody>
      </p:sp>
      <p:sp>
        <p:nvSpPr>
          <p:cNvPr id="45059"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996D5F6-7958-4868-88BA-639FC6C77C32}"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14</a:t>
            </a:fld>
            <a:endParaRPr lang="en-US" sz="1200">
              <a:solidFill>
                <a:srgbClr val="000000"/>
              </a:solidFill>
              <a:latin typeface="Calibri" pitchFamily="34" charset="0"/>
            </a:endParaRPr>
          </a:p>
        </p:txBody>
      </p:sp>
      <p:sp>
        <p:nvSpPr>
          <p:cNvPr id="45060"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5061"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One major task of the linguist is to build a dictionary, sometimes called a lexicon.</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There are currently two standards used for the data structure of the dictionary. </a:t>
            </a:r>
          </a:p>
          <a:p>
            <a:pPr marL="971550" lvl="1"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Multi-Dictionary Formatter (MDF) is a standard using Standard Format Markers (SFM) which uses the following format for storing data: a backslash followed a field code followed by a space followed by field contents followed by a &lt;CR&gt;. </a:t>
            </a:r>
          </a:p>
          <a:p>
            <a:pPr marL="971550" lvl="1"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Lexicon Interchange Format (LIFT) is an XML standard for describing a dictionary. It is much more well defined and precise than MDF. You may want to show sample lexicon files</a:t>
            </a:r>
            <a:r>
              <a:rPr lang="en-US" dirty="0" smtClean="0">
                <a:latin typeface="Calibri" pitchFamily="34" charset="0"/>
                <a:ea typeface="ＭＳ Ｐゴシック" pitchFamily="34" charset="-128"/>
              </a:rPr>
              <a:t>.</a:t>
            </a:r>
            <a:endParaRPr lang="en-US" dirty="0" smtClean="0">
              <a:latin typeface="Calibri" pitchFamily="34" charset="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p:spPr>
        <p:txBody>
          <a:bodyPr/>
          <a:lstStyle/>
          <a:p>
            <a:fld id="{7D70986C-CAA6-43CC-8FCB-EE11BFB929E0}" type="slidenum">
              <a:rPr lang="en-US" smtClean="0">
                <a:ea typeface="ＭＳ Ｐゴシック" pitchFamily="34" charset="-128"/>
              </a:rPr>
              <a:pPr/>
              <a:t>15</a:t>
            </a:fld>
            <a:endParaRPr lang="en-US" smtClean="0">
              <a:ea typeface="ＭＳ Ｐゴシック" pitchFamily="34" charset="-128"/>
            </a:endParaRPr>
          </a:p>
        </p:txBody>
      </p:sp>
      <p:sp>
        <p:nvSpPr>
          <p:cNvPr id="45059"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996D5F6-7958-4868-88BA-639FC6C77C32}"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15</a:t>
            </a:fld>
            <a:endParaRPr lang="en-US" sz="1200">
              <a:solidFill>
                <a:srgbClr val="000000"/>
              </a:solidFill>
              <a:latin typeface="Calibri" pitchFamily="34" charset="0"/>
            </a:endParaRPr>
          </a:p>
        </p:txBody>
      </p:sp>
      <p:sp>
        <p:nvSpPr>
          <p:cNvPr id="45060"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5061"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There </a:t>
            </a:r>
            <a:r>
              <a:rPr lang="en-US" dirty="0" smtClean="0">
                <a:latin typeface="Calibri" pitchFamily="34" charset="0"/>
                <a:ea typeface="ＭＳ Ｐゴシック" pitchFamily="34" charset="-128"/>
              </a:rPr>
              <a:t>are programs for creating and editing a dictionary: Toolbox, FLEx (also known as </a:t>
            </a:r>
            <a:r>
              <a:rPr lang="en-US" dirty="0" err="1" smtClean="0">
                <a:latin typeface="Calibri" pitchFamily="34" charset="0"/>
                <a:ea typeface="ＭＳ Ｐゴシック" pitchFamily="34" charset="-128"/>
              </a:rPr>
              <a:t>FieldWorks</a:t>
            </a:r>
            <a:r>
              <a:rPr lang="en-US" dirty="0" smtClean="0">
                <a:latin typeface="Calibri" pitchFamily="34" charset="0"/>
                <a:ea typeface="ＭＳ Ｐゴシック" pitchFamily="34" charset="-128"/>
              </a:rPr>
              <a:t> Language Explorer) and </a:t>
            </a:r>
            <a:r>
              <a:rPr lang="en-US" dirty="0" err="1" smtClean="0">
                <a:latin typeface="Calibri" pitchFamily="34" charset="0"/>
                <a:ea typeface="ＭＳ Ｐゴシック" pitchFamily="34" charset="-128"/>
              </a:rPr>
              <a:t>WeSay</a:t>
            </a:r>
            <a:r>
              <a:rPr lang="en-US" dirty="0" smtClean="0">
                <a:latin typeface="Calibri" pitchFamily="34" charset="0"/>
                <a:ea typeface="ＭＳ Ｐゴシック" pitchFamily="34" charset="-128"/>
              </a:rPr>
              <a:t>.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Toolbox is an Unicode version of Shoebox and has been the most used software in SIL over the years. It uses SFM files.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ea typeface="ＭＳ Ｐゴシック" pitchFamily="34" charset="-128"/>
              </a:rPr>
              <a:t>FLEx</a:t>
            </a:r>
            <a:r>
              <a:rPr lang="en-US" dirty="0" smtClean="0">
                <a:latin typeface="Calibri" pitchFamily="34" charset="0"/>
                <a:ea typeface="ＭＳ Ｐゴシック" pitchFamily="34" charset="-128"/>
              </a:rPr>
              <a:t> is a more powerful program than Toolbox and is much more linguistically aware.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ea typeface="ＭＳ Ｐゴシック" pitchFamily="34" charset="-128"/>
              </a:rPr>
              <a:t>WeSay</a:t>
            </a:r>
            <a:r>
              <a:rPr lang="en-US" dirty="0" smtClean="0">
                <a:latin typeface="Calibri" pitchFamily="34" charset="0"/>
                <a:ea typeface="ＭＳ Ｐゴシック" pitchFamily="34" charset="-128"/>
              </a:rPr>
              <a:t> is a simple and easy to use program designed for mother tongue translators to use. It stores its data as a LIFT file. It is very easy to move data to and from FLEX and </a:t>
            </a:r>
            <a:r>
              <a:rPr lang="en-US" dirty="0" err="1" smtClean="0">
                <a:latin typeface="Calibri" pitchFamily="34" charset="0"/>
                <a:ea typeface="ＭＳ Ｐゴシック" pitchFamily="34" charset="-128"/>
              </a:rPr>
              <a:t>WeSay</a:t>
            </a:r>
            <a:r>
              <a:rPr lang="en-US" dirty="0" smtClean="0">
                <a:latin typeface="Calibri" pitchFamily="34" charset="0"/>
                <a:ea typeface="ＭＳ Ｐゴシック" pitchFamily="34" charset="-128"/>
              </a:rPr>
              <a:t>.</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output of all these programs is a soft copy of the lexicon</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7"/>
          <p:cNvSpPr>
            <a:spLocks noGrp="1" noChangeArrowheads="1"/>
          </p:cNvSpPr>
          <p:nvPr>
            <p:ph type="sldNum" sz="quarter"/>
          </p:nvPr>
        </p:nvSpPr>
        <p:spPr>
          <a:noFill/>
        </p:spPr>
        <p:txBody>
          <a:bodyPr/>
          <a:lstStyle/>
          <a:p>
            <a:fld id="{73162AC3-F825-4DC4-9331-7EF6B125A235}" type="slidenum">
              <a:rPr lang="en-US" smtClean="0">
                <a:ea typeface="ＭＳ Ｐゴシック" pitchFamily="34" charset="-128"/>
              </a:rPr>
              <a:pPr/>
              <a:t>16</a:t>
            </a:fld>
            <a:endParaRPr lang="en-US" smtClean="0">
              <a:ea typeface="ＭＳ Ｐゴシック" pitchFamily="34" charset="-128"/>
            </a:endParaRPr>
          </a:p>
        </p:txBody>
      </p:sp>
      <p:sp>
        <p:nvSpPr>
          <p:cNvPr id="46083"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E0537F6-6A70-4E19-AE2E-3C029ADC6024}"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16</a:t>
            </a:fld>
            <a:endParaRPr lang="en-US" sz="1200">
              <a:solidFill>
                <a:srgbClr val="000000"/>
              </a:solidFill>
              <a:latin typeface="Calibri" pitchFamily="34" charset="0"/>
            </a:endParaRPr>
          </a:p>
        </p:txBody>
      </p:sp>
      <p:sp>
        <p:nvSpPr>
          <p:cNvPr id="4608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6085"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next step is to take the soft copy of the lexicon and put into publishable form (dictionary), either a hard copy version or in a form for the web.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There are three programs for that: </a:t>
            </a:r>
            <a:r>
              <a:rPr lang="en-US" dirty="0" err="1" smtClean="0">
                <a:latin typeface="Calibri" pitchFamily="34" charset="0"/>
                <a:ea typeface="ＭＳ Ｐゴシック" pitchFamily="34" charset="-128"/>
              </a:rPr>
              <a:t>Lexique</a:t>
            </a:r>
            <a:r>
              <a:rPr lang="en-US" dirty="0" smtClean="0">
                <a:latin typeface="Calibri" pitchFamily="34" charset="0"/>
                <a:ea typeface="ＭＳ Ｐゴシック" pitchFamily="34" charset="-128"/>
              </a:rPr>
              <a:t> Pro, FLEx and Pathway.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ea typeface="ＭＳ Ｐゴシック" pitchFamily="34" charset="-128"/>
              </a:rPr>
              <a:t>Lexique</a:t>
            </a:r>
            <a:r>
              <a:rPr lang="en-US" dirty="0" smtClean="0">
                <a:latin typeface="Calibri" pitchFamily="34" charset="0"/>
                <a:ea typeface="ＭＳ Ｐゴシック" pitchFamily="34" charset="-128"/>
              </a:rPr>
              <a:t> Pro will accept a SFM file or a LIFT file as input and will produce a nice looking dictionary of various kinds either for the web or as a hard copy.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FLEX can also format your dictionary into a nice publishable dictionary.</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Pathway can be an add-on</a:t>
            </a:r>
            <a:r>
              <a:rPr lang="en-US" baseline="0" dirty="0" smtClean="0">
                <a:latin typeface="Calibri" pitchFamily="34" charset="0"/>
                <a:ea typeface="ＭＳ Ｐゴシック" pitchFamily="34" charset="-128"/>
              </a:rPr>
              <a:t> for FLEx and allows you to output the dictionary in various formats.</a:t>
            </a:r>
            <a:endParaRPr lang="en-US" dirty="0" smtClean="0">
              <a:latin typeface="Calibri" pitchFamily="34" charset="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7"/>
          <p:cNvSpPr>
            <a:spLocks noGrp="1" noChangeArrowheads="1"/>
          </p:cNvSpPr>
          <p:nvPr>
            <p:ph type="sldNum" sz="quarter"/>
          </p:nvPr>
        </p:nvSpPr>
        <p:spPr>
          <a:noFill/>
        </p:spPr>
        <p:txBody>
          <a:bodyPr/>
          <a:lstStyle/>
          <a:p>
            <a:fld id="{73162AC3-F825-4DC4-9331-7EF6B125A235}" type="slidenum">
              <a:rPr lang="en-US" smtClean="0">
                <a:ea typeface="ＭＳ Ｐゴシック" pitchFamily="34" charset="-128"/>
              </a:rPr>
              <a:pPr/>
              <a:t>17</a:t>
            </a:fld>
            <a:endParaRPr lang="en-US" smtClean="0">
              <a:ea typeface="ＭＳ Ｐゴシック" pitchFamily="34" charset="-128"/>
            </a:endParaRPr>
          </a:p>
        </p:txBody>
      </p:sp>
      <p:sp>
        <p:nvSpPr>
          <p:cNvPr id="46083"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E0537F6-6A70-4E19-AE2E-3C029ADC6024}"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17</a:t>
            </a:fld>
            <a:endParaRPr lang="en-US" sz="1200">
              <a:solidFill>
                <a:srgbClr val="000000"/>
              </a:solidFill>
              <a:latin typeface="Calibri" pitchFamily="34" charset="0"/>
            </a:endParaRPr>
          </a:p>
        </p:txBody>
      </p:sp>
      <p:sp>
        <p:nvSpPr>
          <p:cNvPr id="4608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6085"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There </a:t>
            </a:r>
            <a:r>
              <a:rPr lang="en-US" dirty="0" smtClean="0">
                <a:latin typeface="Calibri" pitchFamily="34" charset="0"/>
                <a:ea typeface="ＭＳ Ｐゴシック" pitchFamily="34" charset="-128"/>
              </a:rPr>
              <a:t>are three programs for that: </a:t>
            </a:r>
            <a:r>
              <a:rPr lang="en-US" dirty="0" err="1" smtClean="0">
                <a:latin typeface="Calibri" pitchFamily="34" charset="0"/>
                <a:ea typeface="ＭＳ Ｐゴシック" pitchFamily="34" charset="-128"/>
              </a:rPr>
              <a:t>Lexique</a:t>
            </a:r>
            <a:r>
              <a:rPr lang="en-US" dirty="0" smtClean="0">
                <a:latin typeface="Calibri" pitchFamily="34" charset="0"/>
                <a:ea typeface="ＭＳ Ｐゴシック" pitchFamily="34" charset="-128"/>
              </a:rPr>
              <a:t> Pro, FLEx and Pathway.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ea typeface="ＭＳ Ｐゴシック" pitchFamily="34" charset="-128"/>
              </a:rPr>
              <a:t>Lexique</a:t>
            </a:r>
            <a:r>
              <a:rPr lang="en-US" dirty="0" smtClean="0">
                <a:latin typeface="Calibri" pitchFamily="34" charset="0"/>
                <a:ea typeface="ＭＳ Ｐゴシック" pitchFamily="34" charset="-128"/>
              </a:rPr>
              <a:t> Pro will accept a SFM file or a LIFT file as input and will produce a nice looking dictionary of various kinds either for the web or as a hard copy.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FLEX can also format your dictionary into a nice publishable dictionary.</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Pathway can be an add-on</a:t>
            </a:r>
            <a:r>
              <a:rPr lang="en-US" baseline="0" dirty="0" smtClean="0">
                <a:latin typeface="Calibri" pitchFamily="34" charset="0"/>
                <a:ea typeface="ＭＳ Ｐゴシック" pitchFamily="34" charset="-128"/>
              </a:rPr>
              <a:t> for FLEx and allows you to output the dictionary in various formats.</a:t>
            </a:r>
            <a:endParaRPr lang="en-US" dirty="0" smtClean="0">
              <a:latin typeface="Calibri" pitchFamily="34" charset="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p:spPr>
        <p:txBody>
          <a:bodyPr/>
          <a:lstStyle/>
          <a:p>
            <a:fld id="{CB054629-BEF9-49D4-9605-0D430CCFF4EE}" type="slidenum">
              <a:rPr lang="en-US" smtClean="0">
                <a:ea typeface="ＭＳ Ｐゴシック" pitchFamily="34" charset="-128"/>
              </a:rPr>
              <a:pPr/>
              <a:t>18</a:t>
            </a:fld>
            <a:endParaRPr lang="en-US" smtClean="0">
              <a:ea typeface="ＭＳ Ｐゴシック" pitchFamily="34" charset="-128"/>
            </a:endParaRPr>
          </a:p>
        </p:txBody>
      </p:sp>
      <p:sp>
        <p:nvSpPr>
          <p:cNvPr id="47107"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112C4888-B8D5-48F3-B383-C5422FFC1C12}"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18</a:t>
            </a:fld>
            <a:endParaRPr lang="en-US" sz="1200">
              <a:solidFill>
                <a:srgbClr val="000000"/>
              </a:solidFill>
              <a:latin typeface="Calibri" pitchFamily="34" charset="0"/>
            </a:endParaRPr>
          </a:p>
        </p:txBody>
      </p:sp>
      <p:sp>
        <p:nvSpPr>
          <p:cNvPr id="47108"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7109"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Discourse Analysis is a branch of linguistics that deals with the study and application of approaches to analyze written or spoken language use. It looks at the text at the paragraph and sentence level.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p:spPr>
        <p:txBody>
          <a:bodyPr/>
          <a:lstStyle/>
          <a:p>
            <a:fld id="{CB054629-BEF9-49D4-9605-0D430CCFF4EE}" type="slidenum">
              <a:rPr lang="en-US" smtClean="0">
                <a:ea typeface="ＭＳ Ｐゴシック" pitchFamily="34" charset="-128"/>
              </a:rPr>
              <a:pPr/>
              <a:t>19</a:t>
            </a:fld>
            <a:endParaRPr lang="en-US" smtClean="0">
              <a:ea typeface="ＭＳ Ｐゴシック" pitchFamily="34" charset="-128"/>
            </a:endParaRPr>
          </a:p>
        </p:txBody>
      </p:sp>
      <p:sp>
        <p:nvSpPr>
          <p:cNvPr id="47107"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112C4888-B8D5-48F3-B383-C5422FFC1C12}"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19</a:t>
            </a:fld>
            <a:endParaRPr lang="en-US" sz="1200">
              <a:solidFill>
                <a:srgbClr val="000000"/>
              </a:solidFill>
              <a:latin typeface="Calibri" pitchFamily="34" charset="0"/>
            </a:endParaRPr>
          </a:p>
        </p:txBody>
      </p:sp>
      <p:sp>
        <p:nvSpPr>
          <p:cNvPr id="47108"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7109"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One </a:t>
            </a:r>
            <a:r>
              <a:rPr lang="en-US" dirty="0" smtClean="0">
                <a:latin typeface="Calibri" pitchFamily="34" charset="0"/>
                <a:ea typeface="ＭＳ Ｐゴシック" pitchFamily="34" charset="-128"/>
              </a:rPr>
              <a:t>of the tools to assist the linguist in discourse analysis is charting text. In the past, linguists use a word processor or a spreadsheet to do the charting, but this was cumbersome and did not work well for them. Now with the text charting feature of FLEx, linguists are able to do their charting in a more friendly environment that knows the kind of things a linguist wants to do with their charts.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purpose of the discourse analysis is to be able to understand what is the natural ways of saying things in a language.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p:spPr>
        <p:txBody>
          <a:bodyPr/>
          <a:lstStyle/>
          <a:p>
            <a:fld id="{CB054629-BEF9-49D4-9605-0D430CCFF4EE}" type="slidenum">
              <a:rPr lang="en-US" smtClean="0">
                <a:ea typeface="ＭＳ Ｐゴシック" pitchFamily="34" charset="-128"/>
              </a:rPr>
              <a:pPr/>
              <a:t>20</a:t>
            </a:fld>
            <a:endParaRPr lang="en-US" smtClean="0">
              <a:ea typeface="ＭＳ Ｐゴシック" pitchFamily="34" charset="-128"/>
            </a:endParaRPr>
          </a:p>
        </p:txBody>
      </p:sp>
      <p:sp>
        <p:nvSpPr>
          <p:cNvPr id="47107"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112C4888-B8D5-48F3-B383-C5422FFC1C12}"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20</a:t>
            </a:fld>
            <a:endParaRPr lang="en-US" sz="1200">
              <a:solidFill>
                <a:srgbClr val="000000"/>
              </a:solidFill>
              <a:latin typeface="Calibri" pitchFamily="34" charset="0"/>
            </a:endParaRPr>
          </a:p>
        </p:txBody>
      </p:sp>
      <p:sp>
        <p:nvSpPr>
          <p:cNvPr id="47108"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7109"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FLEX can produced</a:t>
            </a:r>
            <a:r>
              <a:rPr lang="en-US" baseline="0" dirty="0" smtClean="0">
                <a:latin typeface="Calibri" pitchFamily="34" charset="0"/>
                <a:ea typeface="ＭＳ Ｐゴシック" pitchFamily="34" charset="-128"/>
              </a:rPr>
              <a:t> a grammar sketch.  You save it as a </a:t>
            </a:r>
            <a:r>
              <a:rPr lang="en-US" baseline="0" dirty="0" err="1" smtClean="0">
                <a:latin typeface="Calibri" pitchFamily="34" charset="0"/>
                <a:ea typeface="ＭＳ Ｐゴシック" pitchFamily="34" charset="-128"/>
              </a:rPr>
              <a:t>htm</a:t>
            </a:r>
            <a:r>
              <a:rPr lang="en-US" baseline="0" dirty="0" smtClean="0">
                <a:latin typeface="Calibri" pitchFamily="34" charset="0"/>
                <a:ea typeface="ＭＳ Ｐゴシック" pitchFamily="34" charset="-128"/>
              </a:rPr>
              <a:t> file.</a:t>
            </a:r>
            <a:endParaRPr lang="en-US" dirty="0" smtClean="0">
              <a:latin typeface="Calibri" pitchFamily="34" charset="0"/>
              <a:ea typeface="ＭＳ Ｐゴシック" pitchFamily="34" charset="-128"/>
            </a:endParaRP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PAWS is an easy-to-use expert system</a:t>
            </a:r>
            <a:r>
              <a:rPr lang="en-US" baseline="0" dirty="0" smtClean="0">
                <a:latin typeface="Calibri" pitchFamily="34" charset="0"/>
                <a:ea typeface="ＭＳ Ｐゴシック" pitchFamily="34" charset="-128"/>
              </a:rPr>
              <a:t> for creating a grammar write-up. It runs on Windows. The user goes through PAWS answering questions and then produces the writer output (</a:t>
            </a:r>
            <a:r>
              <a:rPr lang="en-US" baseline="0" dirty="0" err="1" smtClean="0">
                <a:latin typeface="Calibri" pitchFamily="34" charset="0"/>
                <a:ea typeface="ＭＳ Ｐゴシック" pitchFamily="34" charset="-128"/>
              </a:rPr>
              <a:t>XLingPaper</a:t>
            </a:r>
            <a:r>
              <a:rPr lang="en-US" baseline="0" dirty="0" smtClean="0">
                <a:latin typeface="Calibri" pitchFamily="34" charset="0"/>
                <a:ea typeface="ＭＳ Ｐゴシック" pitchFamily="34" charset="-128"/>
              </a:rPr>
              <a:t>).  The user loads this output in </a:t>
            </a:r>
            <a:r>
              <a:rPr lang="en-US" baseline="0" dirty="0" err="1" smtClean="0">
                <a:latin typeface="Calibri" pitchFamily="34" charset="0"/>
                <a:ea typeface="ＭＳ Ｐゴシック" pitchFamily="34" charset="-128"/>
              </a:rPr>
              <a:t>XLingPaper</a:t>
            </a:r>
            <a:r>
              <a:rPr lang="en-US" baseline="0" dirty="0" smtClean="0">
                <a:latin typeface="Calibri" pitchFamily="34" charset="0"/>
                <a:ea typeface="ＭＳ Ｐゴシック" pitchFamily="34" charset="-128"/>
              </a:rPr>
              <a:t> and edits it.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p:spPr>
        <p:txBody>
          <a:bodyPr/>
          <a:lstStyle/>
          <a:p>
            <a:fld id="{95BC75F6-F0A5-4E59-8E18-8859D2227469}" type="slidenum">
              <a:rPr lang="en-US" smtClean="0">
                <a:ea typeface="ＭＳ Ｐゴシック" pitchFamily="34" charset="-128"/>
              </a:rPr>
              <a:pPr/>
              <a:t>3</a:t>
            </a:fld>
            <a:endParaRPr lang="en-US" smtClean="0">
              <a:ea typeface="ＭＳ Ｐゴシック" pitchFamily="34" charset="-128"/>
            </a:endParaRPr>
          </a:p>
        </p:txBody>
      </p:sp>
      <p:sp>
        <p:nvSpPr>
          <p:cNvPr id="40963"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77D9594-B081-4C21-8844-7722388D23F8}"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3</a:t>
            </a:fld>
            <a:endParaRPr lang="en-US" sz="1200">
              <a:solidFill>
                <a:srgbClr val="000000"/>
              </a:solidFill>
              <a:latin typeface="Calibri" pitchFamily="34" charset="0"/>
            </a:endParaRPr>
          </a:p>
        </p:txBody>
      </p:sp>
      <p:sp>
        <p:nvSpPr>
          <p:cNvPr id="4096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0965"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Let’s take a look at the language development process:</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process described here was developed by the Africa Area Bantu Department.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first step is word collection. In this step words are collected either by transcribing spoken conversations, or by writing down the sounds using a related writing system.</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next two steps work hand-in-hand as an iterative process. </a:t>
            </a:r>
          </a:p>
          <a:p>
            <a:pPr lvl="1"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You analyze the system of sounds, combinations of sounds, and changes in sounds that occur in your word collection. This is called phonological analysis.</a:t>
            </a:r>
          </a:p>
          <a:p>
            <a:pPr lvl="1"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Then you use phonological analysis to developing a writing system (the orthography process).</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Once an orthography is established, you can begin linguistics, translation and literacy.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These three activities can occur concurrently.</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7"/>
          <p:cNvSpPr>
            <a:spLocks noGrp="1" noChangeArrowheads="1"/>
          </p:cNvSpPr>
          <p:nvPr>
            <p:ph type="sldNum" sz="quarter"/>
          </p:nvPr>
        </p:nvSpPr>
        <p:spPr>
          <a:noFill/>
        </p:spPr>
        <p:txBody>
          <a:bodyPr/>
          <a:lstStyle/>
          <a:p>
            <a:fld id="{5A4767E6-BB01-4F4B-B488-9F859EB54EDE}" type="slidenum">
              <a:rPr lang="en-US" smtClean="0">
                <a:ea typeface="ＭＳ Ｐゴシック" pitchFamily="34" charset="-128"/>
              </a:rPr>
              <a:pPr/>
              <a:t>21</a:t>
            </a:fld>
            <a:endParaRPr lang="en-US" smtClean="0">
              <a:ea typeface="ＭＳ Ｐゴシック" pitchFamily="34" charset="-128"/>
            </a:endParaRPr>
          </a:p>
        </p:txBody>
      </p:sp>
      <p:sp>
        <p:nvSpPr>
          <p:cNvPr id="48131"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416D69E-2288-47A5-854A-559C04608430}"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21</a:t>
            </a:fld>
            <a:endParaRPr lang="en-US" sz="1200">
              <a:solidFill>
                <a:srgbClr val="000000"/>
              </a:solidFill>
              <a:latin typeface="Calibri" pitchFamily="34" charset="0"/>
            </a:endParaRPr>
          </a:p>
        </p:txBody>
      </p:sp>
      <p:sp>
        <p:nvSpPr>
          <p:cNvPr id="48132"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8133"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translators use various programs for producing their translations of Scriptures. These programs need to have awareness of what is involved in translating Scripture.</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There are two standards for storing a Scripture translation.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first one is called Unified Standard Format Markers (USFM) and was established by United Bible Society and is used by Paratext. It is SFM standard.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second one is called Open XML for Editing Scripture (OXES). It is an XML standard that is currently only being used by </a:t>
            </a:r>
            <a:r>
              <a:rPr lang="en-US" dirty="0" err="1" smtClean="0">
                <a:latin typeface="Calibri" pitchFamily="34" charset="0"/>
                <a:ea typeface="ＭＳ Ｐゴシック" pitchFamily="34" charset="-128"/>
              </a:rPr>
              <a:t>FieldWorks</a:t>
            </a:r>
            <a:r>
              <a:rPr lang="en-US" dirty="0" smtClean="0">
                <a:latin typeface="Calibri" pitchFamily="34" charset="0"/>
                <a:ea typeface="ＭＳ Ｐゴシック" pitchFamily="34" charset="-128"/>
              </a:rPr>
              <a:t> Translation Editor (TE).</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input for an editing scripture program can be one or more of the following items: source text, dictionary and discourse studies.</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dirty="0" smtClean="0">
              <a:latin typeface="Calibri" pitchFamily="34" charset="0"/>
              <a:ea typeface="ＭＳ Ｐゴシック"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7"/>
          <p:cNvSpPr>
            <a:spLocks noGrp="1" noChangeArrowheads="1"/>
          </p:cNvSpPr>
          <p:nvPr>
            <p:ph type="sldNum" sz="quarter"/>
          </p:nvPr>
        </p:nvSpPr>
        <p:spPr>
          <a:noFill/>
        </p:spPr>
        <p:txBody>
          <a:bodyPr/>
          <a:lstStyle/>
          <a:p>
            <a:fld id="{79865992-B4DD-43D5-A84A-DFA202F00ECF}" type="slidenum">
              <a:rPr lang="en-US" smtClean="0">
                <a:ea typeface="ＭＳ Ｐゴシック" pitchFamily="34" charset="-128"/>
              </a:rPr>
              <a:pPr/>
              <a:t>22</a:t>
            </a:fld>
            <a:endParaRPr lang="en-US" smtClean="0">
              <a:ea typeface="ＭＳ Ｐゴシック" pitchFamily="34" charset="-128"/>
            </a:endParaRPr>
          </a:p>
        </p:txBody>
      </p:sp>
      <p:sp>
        <p:nvSpPr>
          <p:cNvPr id="49155"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84C5EDF7-B0B5-4EFF-AAB7-624A9FE9F0B3}"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22</a:t>
            </a:fld>
            <a:endParaRPr lang="en-US" sz="1200">
              <a:solidFill>
                <a:srgbClr val="000000"/>
              </a:solidFill>
              <a:latin typeface="Calibri" pitchFamily="34" charset="0"/>
            </a:endParaRPr>
          </a:p>
        </p:txBody>
      </p:sp>
      <p:sp>
        <p:nvSpPr>
          <p:cNvPr id="49156"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9157" name="Text Box 3"/>
          <p:cNvSpPr>
            <a:spLocks noGrp="1" noChangeArrowheads="1"/>
          </p:cNvSpPr>
          <p:nvPr>
            <p:ph type="body" idx="1"/>
          </p:nvPr>
        </p:nvSpPr>
        <p:spPr>
          <a:xfrm>
            <a:off x="914400" y="4343400"/>
            <a:ext cx="5029200" cy="4938713"/>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translator spends the bulk of his time doing scripture editing. There are four main programs for doing this task. Adapt It is a program that assists the translator to do translation from a source language to the target language. It does a word by word translation, though it can handle phrases as well. It is most useful for getting a first draft of a translation quickly. It requires a good source text, that source language and target language are linguistically related, and the translator knows both languages well. Adapt It also works well for doing a back translation. Back translations are when a translation is performed back to a language that a consultant can check for accuracy.</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Paratext is a United Bible Societies (UBS) program that uses USFM for storing its data. The program is free for SIL/WBT translators, but you must register with UBS before you can use the program (i.e. you need a registration code). One of its strong point is its facility for checking the consistency of the translation.</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One of the strategies in use is to create a first draft with </a:t>
            </a:r>
            <a:r>
              <a:rPr lang="en-US" dirty="0" err="1" smtClean="0">
                <a:latin typeface="Calibri" pitchFamily="34" charset="0"/>
                <a:ea typeface="ＭＳ Ｐゴシック" pitchFamily="34" charset="-128"/>
              </a:rPr>
              <a:t>Adapt_It</a:t>
            </a:r>
            <a:r>
              <a:rPr lang="en-US" dirty="0" smtClean="0">
                <a:latin typeface="Calibri" pitchFamily="34" charset="0"/>
                <a:ea typeface="ＭＳ Ｐゴシック" pitchFamily="34" charset="-128"/>
              </a:rPr>
              <a:t>, then use Paratext to refine the draft towards a final translation</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ea typeface="ＭＳ Ｐゴシック" pitchFamily="34" charset="-128"/>
              </a:rPr>
              <a:t>FieldWorks</a:t>
            </a:r>
            <a:r>
              <a:rPr lang="en-US" dirty="0" smtClean="0">
                <a:latin typeface="Calibri" pitchFamily="34" charset="0"/>
                <a:ea typeface="ＭＳ Ｐゴシック" pitchFamily="34" charset="-128"/>
              </a:rPr>
              <a:t> Translation Editor (TE) is very similar to the Paratext program. Its strong point is that it interfaces well with </a:t>
            </a:r>
            <a:r>
              <a:rPr lang="en-US" dirty="0" err="1" smtClean="0">
                <a:latin typeface="Calibri" pitchFamily="34" charset="0"/>
                <a:ea typeface="ＭＳ Ｐゴシック" pitchFamily="34" charset="-128"/>
              </a:rPr>
              <a:t>FLEx</a:t>
            </a:r>
            <a:r>
              <a:rPr lang="en-US" dirty="0" smtClean="0">
                <a:latin typeface="Calibri" pitchFamily="34" charset="0"/>
                <a:ea typeface="ＭＳ Ｐゴシック" pitchFamily="34" charset="-128"/>
              </a:rPr>
              <a:t>, so that you have access to the dictionary for spell checking and word meaning. It also can import and export OXES files.  Its</a:t>
            </a:r>
            <a:r>
              <a:rPr lang="en-US" baseline="0" dirty="0" smtClean="0">
                <a:latin typeface="Calibri" pitchFamily="34" charset="0"/>
                <a:ea typeface="ＭＳ Ｐゴシック" pitchFamily="34" charset="-128"/>
              </a:rPr>
              <a:t> functionality is being merged into Paratext.</a:t>
            </a:r>
            <a:endParaRPr lang="en-US" dirty="0" smtClean="0">
              <a:latin typeface="Calibri" pitchFamily="34" charset="0"/>
              <a:ea typeface="ＭＳ Ｐゴシック" pitchFamily="34" charset="-128"/>
            </a:endParaRP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ea typeface="ＭＳ Ｐゴシック" pitchFamily="34" charset="-128"/>
              </a:rPr>
              <a:t>OurWord</a:t>
            </a:r>
            <a:r>
              <a:rPr lang="en-US" dirty="0" smtClean="0">
                <a:latin typeface="Calibri" pitchFamily="34" charset="0"/>
                <a:ea typeface="ＭＳ Ｐゴシック" pitchFamily="34" charset="-128"/>
              </a:rPr>
              <a:t> is a Seed Company program that supports manual adaptation. It allows translators to do a paragraph to paragraph adaption of Scripture.</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output of all these programs is Scripture in the target language.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7"/>
          <p:cNvSpPr>
            <a:spLocks noGrp="1" noChangeArrowheads="1"/>
          </p:cNvSpPr>
          <p:nvPr>
            <p:ph type="sldNum" sz="quarter"/>
          </p:nvPr>
        </p:nvSpPr>
        <p:spPr>
          <a:noFill/>
        </p:spPr>
        <p:txBody>
          <a:bodyPr/>
          <a:lstStyle/>
          <a:p>
            <a:fld id="{79865992-B4DD-43D5-A84A-DFA202F00ECF}" type="slidenum">
              <a:rPr lang="en-US" smtClean="0">
                <a:ea typeface="ＭＳ Ｐゴシック" pitchFamily="34" charset="-128"/>
              </a:rPr>
              <a:pPr/>
              <a:t>23</a:t>
            </a:fld>
            <a:endParaRPr lang="en-US" smtClean="0">
              <a:ea typeface="ＭＳ Ｐゴシック" pitchFamily="34" charset="-128"/>
            </a:endParaRPr>
          </a:p>
        </p:txBody>
      </p:sp>
      <p:sp>
        <p:nvSpPr>
          <p:cNvPr id="49155"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84C5EDF7-B0B5-4EFF-AAB7-624A9FE9F0B3}"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23</a:t>
            </a:fld>
            <a:endParaRPr lang="en-US" sz="1200">
              <a:solidFill>
                <a:srgbClr val="000000"/>
              </a:solidFill>
              <a:latin typeface="Calibri" pitchFamily="34" charset="0"/>
            </a:endParaRPr>
          </a:p>
        </p:txBody>
      </p:sp>
      <p:sp>
        <p:nvSpPr>
          <p:cNvPr id="49156"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9157" name="Text Box 3"/>
          <p:cNvSpPr>
            <a:spLocks noGrp="1" noChangeArrowheads="1"/>
          </p:cNvSpPr>
          <p:nvPr>
            <p:ph type="body" idx="1"/>
          </p:nvPr>
        </p:nvSpPr>
        <p:spPr>
          <a:xfrm>
            <a:off x="914400" y="4343400"/>
            <a:ext cx="5029200" cy="4938713"/>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There </a:t>
            </a:r>
            <a:r>
              <a:rPr lang="en-US" dirty="0" smtClean="0">
                <a:latin typeface="Calibri" pitchFamily="34" charset="0"/>
                <a:ea typeface="ＭＳ Ｐゴシック" pitchFamily="34" charset="-128"/>
              </a:rPr>
              <a:t>are four main programs for doing this task. Adapt It is a program that assists the translator to do translation from a source language to the target language. It does a word by word translation, though it can handle phrases as well. It is most useful for getting a first draft of a translation quickly. It requires a good source text, that source language and target language are linguistically related, and the translator knows both languages well. Adapt It also works well for doing a back translation. Back translations are when a translation is performed back to a language that a consultant can check for accuracy.</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Paratext is a United Bible Societies (UBS) program that uses USFM for storing its data. The program is free for SIL/WBT translators, but you must register with UBS before you can use the program (i.e. you need a registration code). One of its strong point is its facility for checking the consistency of the translation.</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One of the strategies in use is to create a first draft with </a:t>
            </a:r>
            <a:r>
              <a:rPr lang="en-US" dirty="0" err="1" smtClean="0">
                <a:latin typeface="Calibri" pitchFamily="34" charset="0"/>
                <a:ea typeface="ＭＳ Ｐゴシック" pitchFamily="34" charset="-128"/>
              </a:rPr>
              <a:t>Adapt_It</a:t>
            </a:r>
            <a:r>
              <a:rPr lang="en-US" dirty="0" smtClean="0">
                <a:latin typeface="Calibri" pitchFamily="34" charset="0"/>
                <a:ea typeface="ＭＳ Ｐゴシック" pitchFamily="34" charset="-128"/>
              </a:rPr>
              <a:t>, then use Paratext to refine the draft towards a final translation</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ea typeface="ＭＳ Ｐゴシック" pitchFamily="34" charset="-128"/>
              </a:rPr>
              <a:t>FieldWorks</a:t>
            </a:r>
            <a:r>
              <a:rPr lang="en-US" dirty="0" smtClean="0">
                <a:latin typeface="Calibri" pitchFamily="34" charset="0"/>
                <a:ea typeface="ＭＳ Ｐゴシック" pitchFamily="34" charset="-128"/>
              </a:rPr>
              <a:t> Translation Editor (TE) is very similar to the Paratext program. Its strong point is that it interfaces well with FLEx, so that you have access to the dictionary for spell checking and word meaning. It also can import and export OXES files.  Its</a:t>
            </a:r>
            <a:r>
              <a:rPr lang="en-US" baseline="0" dirty="0" smtClean="0">
                <a:latin typeface="Calibri" pitchFamily="34" charset="0"/>
                <a:ea typeface="ＭＳ Ｐゴシック" pitchFamily="34" charset="-128"/>
              </a:rPr>
              <a:t> functionality is being merged into Paratext.</a:t>
            </a:r>
            <a:endParaRPr lang="en-US" dirty="0" smtClean="0">
              <a:latin typeface="Calibri" pitchFamily="34" charset="0"/>
              <a:ea typeface="ＭＳ Ｐゴシック" pitchFamily="34" charset="-128"/>
            </a:endParaRP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ea typeface="ＭＳ Ｐゴシック" pitchFamily="34" charset="-128"/>
              </a:rPr>
              <a:t>OurWord</a:t>
            </a:r>
            <a:r>
              <a:rPr lang="en-US" dirty="0" smtClean="0">
                <a:latin typeface="Calibri" pitchFamily="34" charset="0"/>
                <a:ea typeface="ＭＳ Ｐゴシック" pitchFamily="34" charset="-128"/>
              </a:rPr>
              <a:t> is a Seed Company program that supports manual adaptation. It allows translators to do a paragraph to paragraph adaption of Scripture.</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output of all these programs is Scripture in the target language.</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7"/>
          <p:cNvSpPr>
            <a:spLocks noGrp="1" noChangeArrowheads="1"/>
          </p:cNvSpPr>
          <p:nvPr>
            <p:ph type="sldNum" sz="quarter"/>
          </p:nvPr>
        </p:nvSpPr>
        <p:spPr>
          <a:noFill/>
        </p:spPr>
        <p:txBody>
          <a:bodyPr/>
          <a:lstStyle/>
          <a:p>
            <a:fld id="{C3662D86-F9D1-4A38-A185-340ED2776ACB}" type="slidenum">
              <a:rPr lang="en-US" smtClean="0">
                <a:ea typeface="ＭＳ Ｐゴシック" pitchFamily="34" charset="-128"/>
              </a:rPr>
              <a:pPr/>
              <a:t>24</a:t>
            </a:fld>
            <a:endParaRPr lang="en-US" smtClean="0">
              <a:ea typeface="ＭＳ Ｐゴシック" pitchFamily="34" charset="-128"/>
            </a:endParaRPr>
          </a:p>
        </p:txBody>
      </p:sp>
      <p:sp>
        <p:nvSpPr>
          <p:cNvPr id="50179"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DAEC59D-D453-4B26-A3FD-4AAC2F9443B8}"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24</a:t>
            </a:fld>
            <a:endParaRPr lang="en-US" sz="1200">
              <a:solidFill>
                <a:srgbClr val="000000"/>
              </a:solidFill>
              <a:latin typeface="Calibri" pitchFamily="34" charset="0"/>
            </a:endParaRPr>
          </a:p>
        </p:txBody>
      </p:sp>
      <p:sp>
        <p:nvSpPr>
          <p:cNvPr id="50180"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0181"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next step for the translator is checking the scripture for consistency. One check is to verify that you have all the chapters and verses for a particular book of the Bible. Another check is to verify that you have a closing quote for every opening quote</a:t>
            </a:r>
            <a:r>
              <a:rPr lang="en-US" dirty="0" smtClean="0">
                <a:latin typeface="Calibri" pitchFamily="34" charset="0"/>
                <a:ea typeface="ＭＳ Ｐゴシック" pitchFamily="34" charset="-128"/>
              </a:rPr>
              <a:t>.</a:t>
            </a:r>
            <a:endParaRPr lang="en-US" dirty="0" smtClean="0">
              <a:latin typeface="Calibri" pitchFamily="34" charset="0"/>
              <a:ea typeface="ＭＳ Ｐゴシック"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7"/>
          <p:cNvSpPr>
            <a:spLocks noGrp="1" noChangeArrowheads="1"/>
          </p:cNvSpPr>
          <p:nvPr>
            <p:ph type="sldNum" sz="quarter"/>
          </p:nvPr>
        </p:nvSpPr>
        <p:spPr>
          <a:noFill/>
        </p:spPr>
        <p:txBody>
          <a:bodyPr/>
          <a:lstStyle/>
          <a:p>
            <a:fld id="{C3662D86-F9D1-4A38-A185-340ED2776ACB}" type="slidenum">
              <a:rPr lang="en-US" smtClean="0">
                <a:ea typeface="ＭＳ Ｐゴシック" pitchFamily="34" charset="-128"/>
              </a:rPr>
              <a:pPr/>
              <a:t>25</a:t>
            </a:fld>
            <a:endParaRPr lang="en-US" smtClean="0">
              <a:ea typeface="ＭＳ Ｐゴシック" pitchFamily="34" charset="-128"/>
            </a:endParaRPr>
          </a:p>
        </p:txBody>
      </p:sp>
      <p:sp>
        <p:nvSpPr>
          <p:cNvPr id="50179"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6DAEC59D-D453-4B26-A3FD-4AAC2F9443B8}"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25</a:t>
            </a:fld>
            <a:endParaRPr lang="en-US" sz="1200">
              <a:solidFill>
                <a:srgbClr val="000000"/>
              </a:solidFill>
              <a:latin typeface="Calibri" pitchFamily="34" charset="0"/>
            </a:endParaRPr>
          </a:p>
        </p:txBody>
      </p:sp>
      <p:sp>
        <p:nvSpPr>
          <p:cNvPr id="50180"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0181"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Both </a:t>
            </a:r>
            <a:r>
              <a:rPr lang="en-US" dirty="0" smtClean="0">
                <a:latin typeface="Calibri" pitchFamily="34" charset="0"/>
                <a:ea typeface="ＭＳ Ｐゴシック" pitchFamily="34" charset="-128"/>
              </a:rPr>
              <a:t>TE and Paratext have a Scripture checks facility. </a:t>
            </a:r>
            <a:r>
              <a:rPr lang="en-US" dirty="0" err="1" smtClean="0">
                <a:latin typeface="Calibri" pitchFamily="34" charset="0"/>
                <a:ea typeface="ＭＳ Ｐゴシック" pitchFamily="34" charset="-128"/>
              </a:rPr>
              <a:t>Paratext’s</a:t>
            </a:r>
            <a:r>
              <a:rPr lang="en-US" dirty="0" smtClean="0">
                <a:latin typeface="Calibri" pitchFamily="34" charset="0"/>
                <a:ea typeface="ＭＳ Ｐゴシック" pitchFamily="34" charset="-128"/>
              </a:rPr>
              <a:t> version is more complete than TE’s.</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output is checked Scripture in the target language.</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7"/>
          <p:cNvSpPr>
            <a:spLocks noGrp="1" noChangeArrowheads="1"/>
          </p:cNvSpPr>
          <p:nvPr>
            <p:ph type="sldNum" sz="quarter"/>
          </p:nvPr>
        </p:nvSpPr>
        <p:spPr>
          <a:noFill/>
        </p:spPr>
        <p:txBody>
          <a:bodyPr/>
          <a:lstStyle/>
          <a:p>
            <a:fld id="{C91FCAB4-C91E-46E9-94C3-F427FA3E189A}" type="slidenum">
              <a:rPr lang="en-US" smtClean="0">
                <a:ea typeface="ＭＳ Ｐゴシック" pitchFamily="34" charset="-128"/>
              </a:rPr>
              <a:pPr/>
              <a:t>26</a:t>
            </a:fld>
            <a:endParaRPr lang="en-US" smtClean="0">
              <a:ea typeface="ＭＳ Ｐゴシック" pitchFamily="34" charset="-128"/>
            </a:endParaRPr>
          </a:p>
        </p:txBody>
      </p:sp>
      <p:sp>
        <p:nvSpPr>
          <p:cNvPr id="51203"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BB7F8A59-C0B8-43ED-B6E8-D084A0CB8DF3}"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26</a:t>
            </a:fld>
            <a:endParaRPr lang="en-US" sz="1200">
              <a:solidFill>
                <a:srgbClr val="000000"/>
              </a:solidFill>
              <a:latin typeface="Calibri" pitchFamily="34" charset="0"/>
            </a:endParaRPr>
          </a:p>
        </p:txBody>
      </p:sp>
      <p:sp>
        <p:nvSpPr>
          <p:cNvPr id="5120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1205"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next step is to prepare the checked Scripture in the target language for publication.</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There are several programs to help the translator with this task.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0" dirty="0" smtClean="0"/>
              <a:t>Publishing Assistant </a:t>
            </a:r>
            <a:r>
              <a:rPr lang="en-US" dirty="0" smtClean="0"/>
              <a:t>supports the typesetter in completing the tasks required to publish a Paratext USFM text. Publishing Assistant provides an interface for entering specifications for the Bible layout, and then automates nearly all of the layout operations in Adobe </a:t>
            </a:r>
            <a:r>
              <a:rPr lang="en-US" dirty="0" err="1" smtClean="0"/>
              <a:t>InDesign</a:t>
            </a:r>
            <a:r>
              <a:rPr lang="en-US" dirty="0" smtClean="0"/>
              <a:t> that were previously done manually by the typesetter.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ea typeface="ＭＳ Ｐゴシック" pitchFamily="34" charset="-128"/>
              </a:rPr>
              <a:t>InDesign</a:t>
            </a:r>
            <a:r>
              <a:rPr lang="en-US" dirty="0" smtClean="0">
                <a:latin typeface="Calibri" pitchFamily="34" charset="0"/>
                <a:ea typeface="ＭＳ Ｐゴシック" pitchFamily="34" charset="-128"/>
              </a:rPr>
              <a:t> is the main program that SIL’s International Publishing Services uses for typesetting Scripture.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ea typeface="ＭＳ Ｐゴシック" pitchFamily="34" charset="-128"/>
              </a:rPr>
              <a:t>XeTex</a:t>
            </a:r>
            <a:r>
              <a:rPr lang="en-US" dirty="0" smtClean="0">
                <a:latin typeface="Calibri" pitchFamily="34" charset="0"/>
                <a:ea typeface="ＭＳ Ｐゴシック" pitchFamily="34" charset="-128"/>
              </a:rPr>
              <a:t> is another program for typesetting Scripture.</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Pathway can also be used to publish Scripture</a:t>
            </a:r>
            <a:r>
              <a:rPr lang="en-US" baseline="0" dirty="0" smtClean="0">
                <a:latin typeface="Calibri" pitchFamily="34" charset="0"/>
                <a:ea typeface="ＭＳ Ｐゴシック" pitchFamily="34" charset="-128"/>
              </a:rPr>
              <a:t> in various formats.</a:t>
            </a:r>
            <a:endParaRPr lang="en-US" dirty="0" smtClean="0">
              <a:latin typeface="Calibri" pitchFamily="34" charset="0"/>
              <a:ea typeface="ＭＳ Ｐゴシック" pitchFamily="34" charset="-128"/>
            </a:endParaRP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end results is publishable Scripture.</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7"/>
          <p:cNvSpPr>
            <a:spLocks noGrp="1" noChangeArrowheads="1"/>
          </p:cNvSpPr>
          <p:nvPr>
            <p:ph type="sldNum" sz="quarter"/>
          </p:nvPr>
        </p:nvSpPr>
        <p:spPr>
          <a:noFill/>
        </p:spPr>
        <p:txBody>
          <a:bodyPr/>
          <a:lstStyle/>
          <a:p>
            <a:fld id="{C91FCAB4-C91E-46E9-94C3-F427FA3E189A}" type="slidenum">
              <a:rPr lang="en-US" smtClean="0">
                <a:ea typeface="ＭＳ Ｐゴシック" pitchFamily="34" charset="-128"/>
              </a:rPr>
              <a:pPr/>
              <a:t>27</a:t>
            </a:fld>
            <a:endParaRPr lang="en-US" smtClean="0">
              <a:ea typeface="ＭＳ Ｐゴシック" pitchFamily="34" charset="-128"/>
            </a:endParaRPr>
          </a:p>
        </p:txBody>
      </p:sp>
      <p:sp>
        <p:nvSpPr>
          <p:cNvPr id="51203"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BB7F8A59-C0B8-43ED-B6E8-D084A0CB8DF3}"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27</a:t>
            </a:fld>
            <a:endParaRPr lang="en-US" sz="1200">
              <a:solidFill>
                <a:srgbClr val="000000"/>
              </a:solidFill>
              <a:latin typeface="Calibri" pitchFamily="34" charset="0"/>
            </a:endParaRPr>
          </a:p>
        </p:txBody>
      </p:sp>
      <p:sp>
        <p:nvSpPr>
          <p:cNvPr id="5120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1205"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One Story Editor is an collaboration</a:t>
            </a:r>
            <a:r>
              <a:rPr lang="en-US" baseline="0" dirty="0" smtClean="0">
                <a:latin typeface="Calibri" pitchFamily="34" charset="0"/>
                <a:ea typeface="ＭＳ Ｐゴシック" pitchFamily="34" charset="-128"/>
              </a:rPr>
              <a:t> tool for One Story Projects.  It is used </a:t>
            </a:r>
            <a:r>
              <a:rPr lang="en-US" baseline="0" dirty="0" smtClean="0">
                <a:latin typeface="Calibri" pitchFamily="34" charset="0"/>
                <a:ea typeface="ＭＳ Ｐゴシック" pitchFamily="34" charset="-128"/>
              </a:rPr>
              <a:t>by the </a:t>
            </a:r>
            <a:r>
              <a:rPr lang="en-US" baseline="0" dirty="0" smtClean="0">
                <a:latin typeface="Calibri" pitchFamily="34" charset="0"/>
                <a:ea typeface="ＭＳ Ｐゴシック" pitchFamily="34" charset="-128"/>
              </a:rPr>
              <a:t>project facilitators and consultants.</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aseline="0" dirty="0" smtClean="0">
                <a:latin typeface="Calibri" pitchFamily="34" charset="0"/>
                <a:ea typeface="ＭＳ Ｐゴシック" pitchFamily="34" charset="-128"/>
              </a:rPr>
              <a:t>One Story project consists of n stories with each story having m lines.  For each story, the application tracks the vernacular transcription and a free translation, anchors (scripture references supporting the line), inference testing questions and testing results.</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baseline="0" dirty="0" smtClean="0">
                <a:latin typeface="Calibri" pitchFamily="34" charset="0"/>
                <a:ea typeface="ＭＳ Ｐゴシック" pitchFamily="34" charset="-128"/>
              </a:rPr>
              <a:t>The output is publishable stories.</a:t>
            </a:r>
            <a:endParaRPr lang="en-US" dirty="0" smtClean="0">
              <a:latin typeface="Calibri" pitchFamily="34" charset="0"/>
              <a:ea typeface="ＭＳ Ｐゴシック" pitchFamily="34"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7"/>
          <p:cNvSpPr>
            <a:spLocks noGrp="1" noChangeArrowheads="1"/>
          </p:cNvSpPr>
          <p:nvPr>
            <p:ph type="sldNum" sz="quarter"/>
          </p:nvPr>
        </p:nvSpPr>
        <p:spPr>
          <a:noFill/>
        </p:spPr>
        <p:txBody>
          <a:bodyPr/>
          <a:lstStyle/>
          <a:p>
            <a:fld id="{B7E12B0F-69C3-427A-BDB3-A16E5B985C4B}" type="slidenum">
              <a:rPr lang="en-US" smtClean="0">
                <a:ea typeface="ＭＳ Ｐゴシック" pitchFamily="34" charset="-128"/>
              </a:rPr>
              <a:pPr/>
              <a:t>28</a:t>
            </a:fld>
            <a:endParaRPr lang="en-US" smtClean="0">
              <a:ea typeface="ＭＳ Ｐゴシック" pitchFamily="34" charset="-128"/>
            </a:endParaRPr>
          </a:p>
        </p:txBody>
      </p:sp>
      <p:sp>
        <p:nvSpPr>
          <p:cNvPr id="52227"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9EC54CF-5AAF-4EA9-AF1E-FC9E526ABA27}"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28</a:t>
            </a:fld>
            <a:endParaRPr lang="en-US" sz="1200">
              <a:solidFill>
                <a:srgbClr val="000000"/>
              </a:solidFill>
              <a:latin typeface="Calibri" pitchFamily="34" charset="0"/>
            </a:endParaRPr>
          </a:p>
        </p:txBody>
      </p:sp>
      <p:sp>
        <p:nvSpPr>
          <p:cNvPr id="52228"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2229"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There is one program available to literacy workers that assists them with the development of basic primers. It is called </a:t>
            </a:r>
            <a:r>
              <a:rPr lang="en-US" dirty="0" err="1" smtClean="0">
                <a:latin typeface="Calibri" pitchFamily="34" charset="0"/>
                <a:ea typeface="ＭＳ Ｐゴシック" pitchFamily="34" charset="-128"/>
              </a:rPr>
              <a:t>PrimerPro</a:t>
            </a:r>
            <a:r>
              <a:rPr lang="en-US" dirty="0" smtClean="0">
                <a:latin typeface="Calibri" pitchFamily="34" charset="0"/>
                <a:ea typeface="ＭＳ Ｐゴシック" pitchFamily="34" charset="-128"/>
              </a:rPr>
              <a:t>. </a:t>
            </a:r>
            <a:r>
              <a:rPr lang="en-US" dirty="0" smtClean="0">
                <a:latin typeface="Calibri" pitchFamily="34" charset="0"/>
                <a:ea typeface="ＭＳ Ｐゴシック" pitchFamily="34" charset="-128"/>
              </a:rPr>
              <a:t>It uses a word list as a </a:t>
            </a:r>
            <a:r>
              <a:rPr lang="en-US" dirty="0" smtClean="0">
                <a:latin typeface="Calibri" pitchFamily="34" charset="0"/>
                <a:ea typeface="ＭＳ Ｐゴシック" pitchFamily="34" charset="-128"/>
              </a:rPr>
              <a:t>SFM/Lift </a:t>
            </a:r>
            <a:r>
              <a:rPr lang="en-US" dirty="0" smtClean="0">
                <a:latin typeface="Calibri" pitchFamily="34" charset="0"/>
                <a:ea typeface="ＭＳ Ｐゴシック" pitchFamily="34" charset="-128"/>
              </a:rPr>
              <a:t>file and vernacular text as a plain text file as input.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This program makes primer-making simple. It produces a tentative teaching order for graphemes (letter, digraph or consonant cluster). It makes story writing with a controlled vocabulary (using only graphemes which have been taught in the texts which accompany each lesson) a more pleasant, creative experience than before.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ea typeface="ＭＳ Ｐゴシック" pitchFamily="34" charset="-128"/>
              </a:rPr>
              <a:t>PrimerPro</a:t>
            </a:r>
            <a:r>
              <a:rPr lang="en-US" dirty="0" smtClean="0">
                <a:latin typeface="Calibri" pitchFamily="34" charset="0"/>
                <a:ea typeface="ＭＳ Ｐゴシック" pitchFamily="34" charset="-128"/>
              </a:rPr>
              <a:t> does </a:t>
            </a:r>
            <a:r>
              <a:rPr lang="en-US" dirty="0" smtClean="0">
                <a:latin typeface="Calibri" pitchFamily="34" charset="0"/>
                <a:ea typeface="ＭＳ Ｐゴシック" pitchFamily="34" charset="-128"/>
              </a:rPr>
              <a:t>a lot of tedious work which native authors and literacy specialists traditionally had to do themselves. Now, the author retains all his creativity but is given a list of usable words for each lesson. Each story he writes can then be checked by the computer. The </a:t>
            </a:r>
            <a:r>
              <a:rPr lang="en-US" dirty="0" err="1" smtClean="0">
                <a:latin typeface="Calibri" pitchFamily="34" charset="0"/>
                <a:ea typeface="ＭＳ Ｐゴシック" pitchFamily="34" charset="-128"/>
              </a:rPr>
              <a:t>PrimerPro</a:t>
            </a:r>
            <a:r>
              <a:rPr lang="en-US" dirty="0" smtClean="0">
                <a:latin typeface="Calibri" pitchFamily="34" charset="0"/>
                <a:ea typeface="ＭＳ Ｐゴシック" pitchFamily="34" charset="-128"/>
              </a:rPr>
              <a:t> </a:t>
            </a:r>
            <a:r>
              <a:rPr lang="en-US" dirty="0" smtClean="0">
                <a:latin typeface="Calibri" pitchFamily="34" charset="0"/>
                <a:ea typeface="ＭＳ Ｐゴシック" pitchFamily="34" charset="-128"/>
              </a:rPr>
              <a:t>searches the text and highlights any untaught element.</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literacy worker uses a publishing tool like MS Publisher for actually producing the final product, a basic primer.</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dirty="0" smtClean="0">
              <a:latin typeface="Calibri" pitchFamily="34" charset="0"/>
              <a:ea typeface="ＭＳ Ｐゴシック" pitchFamily="34"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7"/>
          <p:cNvSpPr>
            <a:spLocks noGrp="1" noChangeArrowheads="1"/>
          </p:cNvSpPr>
          <p:nvPr>
            <p:ph type="sldNum" sz="quarter"/>
          </p:nvPr>
        </p:nvSpPr>
        <p:spPr>
          <a:noFill/>
        </p:spPr>
        <p:txBody>
          <a:bodyPr/>
          <a:lstStyle/>
          <a:p>
            <a:fld id="{B7E12B0F-69C3-427A-BDB3-A16E5B985C4B}" type="slidenum">
              <a:rPr lang="en-US" smtClean="0">
                <a:ea typeface="ＭＳ Ｐゴシック" pitchFamily="34" charset="-128"/>
              </a:rPr>
              <a:pPr/>
              <a:t>29</a:t>
            </a:fld>
            <a:endParaRPr lang="en-US" smtClean="0">
              <a:ea typeface="ＭＳ Ｐゴシック" pitchFamily="34" charset="-128"/>
            </a:endParaRPr>
          </a:p>
        </p:txBody>
      </p:sp>
      <p:sp>
        <p:nvSpPr>
          <p:cNvPr id="52227"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9EC54CF-5AAF-4EA9-AF1E-FC9E526ABA27}"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29</a:t>
            </a:fld>
            <a:endParaRPr lang="en-US" sz="1200">
              <a:solidFill>
                <a:srgbClr val="000000"/>
              </a:solidFill>
              <a:latin typeface="Calibri" pitchFamily="34" charset="0"/>
            </a:endParaRPr>
          </a:p>
        </p:txBody>
      </p:sp>
      <p:sp>
        <p:nvSpPr>
          <p:cNvPr id="52228"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2229"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There is one program available to literacy workers that assists them with the development of basic primers. It is called </a:t>
            </a:r>
            <a:r>
              <a:rPr lang="en-US" dirty="0" err="1" smtClean="0">
                <a:latin typeface="Calibri" pitchFamily="34" charset="0"/>
                <a:ea typeface="ＭＳ Ｐゴシック" pitchFamily="34" charset="-128"/>
              </a:rPr>
              <a:t>PrimerPro</a:t>
            </a:r>
            <a:r>
              <a:rPr lang="en-US" dirty="0" smtClean="0">
                <a:latin typeface="Calibri" pitchFamily="34" charset="0"/>
                <a:ea typeface="ＭＳ Ｐゴシック" pitchFamily="34" charset="-128"/>
              </a:rPr>
              <a:t>. It uses a word list as a SFM/Lift file and vernacular text as a plain text file as input.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This program makes primer-making simple. It produces a tentative teaching order for graphemes (letter, digraph or consonant cluster). It makes story writing with a controlled vocabulary (using only graphemes which have been taught in the texts which accompany each lesson) a more pleasant, creative experience than before.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ea typeface="ＭＳ Ｐゴシック" pitchFamily="34" charset="-128"/>
              </a:rPr>
              <a:t>PrimerPro</a:t>
            </a:r>
            <a:r>
              <a:rPr lang="en-US" dirty="0" smtClean="0">
                <a:latin typeface="Calibri" pitchFamily="34" charset="0"/>
                <a:ea typeface="ＭＳ Ｐゴシック" pitchFamily="34" charset="-128"/>
              </a:rPr>
              <a:t> does a lot of tedious work which native authors and literacy specialists traditionally had to do themselves. Now, the author retains all his creativity but is given a list of usable words for each lesson. Each story he writes can then be checked by the computer. The </a:t>
            </a:r>
            <a:r>
              <a:rPr lang="en-US" dirty="0" err="1" smtClean="0">
                <a:latin typeface="Calibri" pitchFamily="34" charset="0"/>
                <a:ea typeface="ＭＳ Ｐゴシック" pitchFamily="34" charset="-128"/>
              </a:rPr>
              <a:t>PrimerPro</a:t>
            </a:r>
            <a:r>
              <a:rPr lang="en-US" dirty="0" smtClean="0">
                <a:latin typeface="Calibri" pitchFamily="34" charset="0"/>
                <a:ea typeface="ＭＳ Ｐゴシック" pitchFamily="34" charset="-128"/>
              </a:rPr>
              <a:t> searches the text and highlights any untaught element.</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literacy worker uses a publishing tool like MS Publisher for actually producing the final product, a basic primer.</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dirty="0" smtClean="0">
              <a:latin typeface="Calibri" pitchFamily="34" charset="0"/>
              <a:ea typeface="ＭＳ Ｐゴシック" pitchFamily="34"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p:nvPr>
        </p:nvSpPr>
        <p:spPr>
          <a:noFill/>
        </p:spPr>
        <p:txBody>
          <a:bodyPr/>
          <a:lstStyle/>
          <a:p>
            <a:fld id="{D21C505D-D226-43BD-9861-11023E0498D5}" type="slidenum">
              <a:rPr lang="en-US" smtClean="0">
                <a:ea typeface="ＭＳ Ｐゴシック" pitchFamily="34" charset="-128"/>
              </a:rPr>
              <a:pPr/>
              <a:t>30</a:t>
            </a:fld>
            <a:endParaRPr lang="en-US" smtClean="0">
              <a:ea typeface="ＭＳ Ｐゴシック" pitchFamily="34" charset="-128"/>
            </a:endParaRPr>
          </a:p>
        </p:txBody>
      </p:sp>
      <p:sp>
        <p:nvSpPr>
          <p:cNvPr id="53251"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1B47328-3FB9-4C85-82F5-202934417B24}"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30</a:t>
            </a:fld>
            <a:endParaRPr lang="en-US" sz="1200">
              <a:solidFill>
                <a:srgbClr val="000000"/>
              </a:solidFill>
              <a:latin typeface="Calibri" pitchFamily="34" charset="0"/>
            </a:endParaRPr>
          </a:p>
        </p:txBody>
      </p:sp>
      <p:sp>
        <p:nvSpPr>
          <p:cNvPr id="53252"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8133" name="Text Box 3"/>
          <p:cNvSpPr txBox="1">
            <a:spLocks noGrp="1" noChangeArrowheads="1"/>
          </p:cNvSpPr>
          <p:nvPr>
            <p:ph type="body" idx="1"/>
          </p:nvPr>
        </p:nvSpPr>
        <p:spPr>
          <a:xfrm>
            <a:off x="914400" y="4343400"/>
            <a:ext cx="5029200" cy="4114800"/>
          </a:xfrm>
          <a:ln/>
        </p:spPr>
        <p:txBody>
          <a:bodyPr/>
          <a:lstStyle/>
          <a:p>
            <a:pPr marL="228600" indent="-228600" eaLnBrk="1" hangingPunct="1">
              <a:spcBef>
                <a:spcPts val="450"/>
              </a:spcBef>
              <a:buClrTx/>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dirty="0" smtClean="0">
                <a:latin typeface="Calibri" pitchFamily="34" charset="0"/>
                <a:ea typeface="ＭＳ Ｐゴシック" pitchFamily="1" charset="-128"/>
              </a:rPr>
              <a:t>Literacy workers have an concept called shell books for producing basic literacy materials. </a:t>
            </a:r>
          </a:p>
          <a:p>
            <a:pPr marL="228600" indent="-228600" eaLnBrk="1" hangingPunct="1">
              <a:spcBef>
                <a:spcPts val="450"/>
              </a:spcBef>
              <a:buClrTx/>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dirty="0" smtClean="0">
                <a:latin typeface="Calibri" pitchFamily="34" charset="0"/>
                <a:ea typeface="ＭＳ Ｐゴシック" pitchFamily="1" charset="-128"/>
              </a:rPr>
              <a:t>The literacy workers starts with a template that has pictures and text in a national language already formatted for them. All they have to do is translate the text into the vernacular</a:t>
            </a:r>
            <a:r>
              <a:rPr lang="en-US" dirty="0" smtClean="0">
                <a:latin typeface="Calibri" pitchFamily="34" charset="0"/>
                <a:ea typeface="ＭＳ Ｐゴシック" pitchFamily="1" charset="-128"/>
              </a:rPr>
              <a:t>.</a:t>
            </a:r>
          </a:p>
          <a:p>
            <a:pPr marL="228600" indent="-228600" eaLnBrk="1" hangingPunct="1">
              <a:spcBef>
                <a:spcPts val="450"/>
              </a:spcBef>
              <a:buClrTx/>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dirty="0" smtClean="0">
                <a:latin typeface="Calibri" pitchFamily="34" charset="0"/>
                <a:ea typeface="ＭＳ Ｐゴシック" pitchFamily="1" charset="-128"/>
              </a:rPr>
              <a:t>There</a:t>
            </a:r>
            <a:r>
              <a:rPr lang="en-US" baseline="0" dirty="0" smtClean="0">
                <a:latin typeface="Calibri" pitchFamily="34" charset="0"/>
                <a:ea typeface="ＭＳ Ｐゴシック" pitchFamily="1" charset="-128"/>
              </a:rPr>
              <a:t> are 2 tools to assist you with Bloom (which is in its enfant stage) and other desktop publishing software.</a:t>
            </a:r>
            <a:endParaRPr lang="en-US" dirty="0" smtClean="0">
              <a:latin typeface="Calibri" pitchFamily="34" charset="0"/>
              <a:ea typeface="ＭＳ Ｐゴシック" pitchFamily="1" charset="-128"/>
            </a:endParaRPr>
          </a:p>
          <a:p>
            <a:pPr marL="228600" indent="-228600" eaLnBrk="1" hangingPunct="1">
              <a:spcBef>
                <a:spcPts val="450"/>
              </a:spcBef>
              <a:buClrTx/>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dirty="0" smtClean="0">
                <a:latin typeface="Calibri" pitchFamily="34" charset="0"/>
                <a:ea typeface="ＭＳ Ｐゴシック" pitchFamily="1" charset="-128"/>
              </a:rPr>
              <a:t>The end result is literacy materials in </a:t>
            </a:r>
            <a:r>
              <a:rPr lang="en-US" sz="2400" dirty="0" smtClean="0">
                <a:solidFill>
                  <a:schemeClr val="tx1"/>
                </a:solidFill>
                <a:latin typeface="+mn-lt"/>
              </a:rPr>
              <a:t>the</a:t>
            </a:r>
            <a:r>
              <a:rPr lang="en-US" dirty="0" smtClean="0">
                <a:latin typeface="Calibri" pitchFamily="34" charset="0"/>
                <a:ea typeface="ＭＳ Ｐゴシック" pitchFamily="1" charset="-128"/>
              </a:rPr>
              <a:t> vernacular language.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p:spPr>
        <p:txBody>
          <a:bodyPr/>
          <a:lstStyle/>
          <a:p>
            <a:fld id="{95BC75F6-F0A5-4E59-8E18-8859D2227469}" type="slidenum">
              <a:rPr lang="en-US" smtClean="0">
                <a:ea typeface="ＭＳ Ｐゴシック" pitchFamily="34" charset="-128"/>
              </a:rPr>
              <a:pPr/>
              <a:t>4</a:t>
            </a:fld>
            <a:endParaRPr lang="en-US" smtClean="0">
              <a:ea typeface="ＭＳ Ｐゴシック" pitchFamily="34" charset="-128"/>
            </a:endParaRPr>
          </a:p>
        </p:txBody>
      </p:sp>
      <p:sp>
        <p:nvSpPr>
          <p:cNvPr id="40963"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77D9594-B081-4C21-8844-7722388D23F8}"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4</a:t>
            </a:fld>
            <a:endParaRPr lang="en-US" sz="1200">
              <a:solidFill>
                <a:srgbClr val="000000"/>
              </a:solidFill>
              <a:latin typeface="Calibri" pitchFamily="34" charset="0"/>
            </a:endParaRPr>
          </a:p>
        </p:txBody>
      </p:sp>
      <p:sp>
        <p:nvSpPr>
          <p:cNvPr id="4096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0965"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a:t>
            </a:r>
            <a:r>
              <a:rPr lang="en-US" dirty="0" smtClean="0">
                <a:latin typeface="Calibri" pitchFamily="34" charset="0"/>
                <a:ea typeface="ＭＳ Ｐゴシック" pitchFamily="34" charset="-128"/>
              </a:rPr>
              <a:t>first step is word collection. In this step words are collected either by transcribing spoken conversations, or by writing down the sounds using a related writing system.</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next two steps work hand-in-hand as an iterative process. </a:t>
            </a:r>
          </a:p>
          <a:p>
            <a:pPr lvl="1"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You analyze the system of sounds, combinations of sounds, and changes in sounds that occur in your word collection. This is called phonological analysis.</a:t>
            </a:r>
          </a:p>
          <a:p>
            <a:pPr lvl="1"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Then you use phonological analysis to developing a writing system (the orthography process).</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Once an orthography is established, you can begin linguistics, translation and literacy.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These three activities can occur concurrently.</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p:nvPr>
        </p:nvSpPr>
        <p:spPr>
          <a:noFill/>
        </p:spPr>
        <p:txBody>
          <a:bodyPr/>
          <a:lstStyle/>
          <a:p>
            <a:fld id="{D21C505D-D226-43BD-9861-11023E0498D5}" type="slidenum">
              <a:rPr lang="en-US" smtClean="0">
                <a:ea typeface="ＭＳ Ｐゴシック" pitchFamily="34" charset="-128"/>
              </a:rPr>
              <a:pPr/>
              <a:t>31</a:t>
            </a:fld>
            <a:endParaRPr lang="en-US" smtClean="0">
              <a:ea typeface="ＭＳ Ｐゴシック" pitchFamily="34" charset="-128"/>
            </a:endParaRPr>
          </a:p>
        </p:txBody>
      </p:sp>
      <p:sp>
        <p:nvSpPr>
          <p:cNvPr id="53251"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1B47328-3FB9-4C85-82F5-202934417B24}"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31</a:t>
            </a:fld>
            <a:endParaRPr lang="en-US" sz="1200">
              <a:solidFill>
                <a:srgbClr val="000000"/>
              </a:solidFill>
              <a:latin typeface="Calibri" pitchFamily="34" charset="0"/>
            </a:endParaRPr>
          </a:p>
        </p:txBody>
      </p:sp>
      <p:sp>
        <p:nvSpPr>
          <p:cNvPr id="53252"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8133" name="Text Box 3"/>
          <p:cNvSpPr txBox="1">
            <a:spLocks noGrp="1" noChangeArrowheads="1"/>
          </p:cNvSpPr>
          <p:nvPr>
            <p:ph type="body" idx="1"/>
          </p:nvPr>
        </p:nvSpPr>
        <p:spPr>
          <a:xfrm>
            <a:off x="914400" y="4343400"/>
            <a:ext cx="5029200" cy="4114800"/>
          </a:xfrm>
          <a:ln/>
        </p:spPr>
        <p:txBody>
          <a:bodyPr/>
          <a:lstStyle/>
          <a:p>
            <a:pPr marL="228600" indent="-228600" eaLnBrk="1" hangingPunct="1">
              <a:spcBef>
                <a:spcPts val="450"/>
              </a:spcBef>
              <a:buClrTx/>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dirty="0" err="1" smtClean="0">
                <a:latin typeface="Calibri" pitchFamily="34" charset="0"/>
                <a:ea typeface="ＭＳ Ｐゴシック" pitchFamily="1" charset="-128"/>
              </a:rPr>
              <a:t>PdfDroplet</a:t>
            </a:r>
            <a:r>
              <a:rPr lang="en-US" baseline="0" dirty="0" smtClean="0">
                <a:latin typeface="Calibri" pitchFamily="34" charset="0"/>
                <a:ea typeface="ＭＳ Ｐゴシック" pitchFamily="1" charset="-128"/>
              </a:rPr>
              <a:t> is a simple little which does only one thing. </a:t>
            </a:r>
            <a:r>
              <a:rPr lang="en-US" baseline="0" dirty="0" smtClean="0">
                <a:latin typeface="Times New Roman" pitchFamily="16" charset="0"/>
                <a:ea typeface="+mn-ea"/>
              </a:rPr>
              <a:t>I</a:t>
            </a:r>
            <a:r>
              <a:rPr lang="en-US" dirty="0" smtClean="0"/>
              <a:t>t takes your PDF and gives you a new one, with the pages combined and reordered, ready for saving &amp; printing as booklets.  It can used</a:t>
            </a:r>
            <a:r>
              <a:rPr lang="en-US" baseline="0" dirty="0" smtClean="0"/>
              <a:t> pages laid out as A5 pages for printing on </a:t>
            </a:r>
            <a:r>
              <a:rPr lang="en-US" baseline="0" smtClean="0"/>
              <a:t>A4 paper.</a:t>
            </a:r>
            <a:endParaRPr lang="en-US" dirty="0" smtClean="0">
              <a:latin typeface="Calibri" pitchFamily="34" charset="0"/>
              <a:ea typeface="ＭＳ Ｐゴシック" pitchFamily="1"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p:nvPr>
        </p:nvSpPr>
        <p:spPr>
          <a:noFill/>
        </p:spPr>
        <p:txBody>
          <a:bodyPr/>
          <a:lstStyle/>
          <a:p>
            <a:fld id="{D21C505D-D226-43BD-9861-11023E0498D5}" type="slidenum">
              <a:rPr lang="en-US" smtClean="0">
                <a:ea typeface="ＭＳ Ｐゴシック" pitchFamily="34" charset="-128"/>
              </a:rPr>
              <a:pPr/>
              <a:t>32</a:t>
            </a:fld>
            <a:endParaRPr lang="en-US" smtClean="0">
              <a:ea typeface="ＭＳ Ｐゴシック" pitchFamily="34" charset="-128"/>
            </a:endParaRPr>
          </a:p>
        </p:txBody>
      </p:sp>
      <p:sp>
        <p:nvSpPr>
          <p:cNvPr id="53251"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1B47328-3FB9-4C85-82F5-202934417B24}"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32</a:t>
            </a:fld>
            <a:endParaRPr lang="en-US" sz="1200">
              <a:solidFill>
                <a:srgbClr val="000000"/>
              </a:solidFill>
              <a:latin typeface="Calibri" pitchFamily="34" charset="0"/>
            </a:endParaRPr>
          </a:p>
        </p:txBody>
      </p:sp>
      <p:sp>
        <p:nvSpPr>
          <p:cNvPr id="53252"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8133" name="Text Box 3"/>
          <p:cNvSpPr txBox="1">
            <a:spLocks noGrp="1" noChangeArrowheads="1"/>
          </p:cNvSpPr>
          <p:nvPr>
            <p:ph type="body" idx="1"/>
          </p:nvPr>
        </p:nvSpPr>
        <p:spPr>
          <a:xfrm>
            <a:off x="914400" y="4343400"/>
            <a:ext cx="5029200" cy="4114800"/>
          </a:xfrm>
          <a:ln/>
        </p:spPr>
        <p:txBody>
          <a:bodyPr/>
          <a:lstStyle/>
          <a:p>
            <a:pPr marL="228600" indent="-228600" eaLnBrk="1" hangingPunct="1">
              <a:spcBef>
                <a:spcPts val="450"/>
              </a:spcBef>
              <a:buClrTx/>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dirty="0" err="1" smtClean="0">
                <a:latin typeface="Calibri" pitchFamily="34" charset="0"/>
                <a:ea typeface="ＭＳ Ｐゴシック" pitchFamily="1" charset="-128"/>
              </a:rPr>
              <a:t>SayMore</a:t>
            </a:r>
            <a:r>
              <a:rPr lang="en-US" baseline="0" dirty="0" smtClean="0">
                <a:latin typeface="Calibri" pitchFamily="34" charset="0"/>
                <a:ea typeface="ＭＳ Ｐゴシック" pitchFamily="1" charset="-128"/>
              </a:rPr>
              <a:t> is a program for language documentation project management.  Language documentation is the raw linguistic data used for language </a:t>
            </a:r>
            <a:r>
              <a:rPr lang="en-US" baseline="0" dirty="0" smtClean="0">
                <a:latin typeface="Calibri" pitchFamily="34" charset="0"/>
                <a:ea typeface="ＭＳ Ｐゴシック" pitchFamily="1" charset="-128"/>
              </a:rPr>
              <a:t>description. </a:t>
            </a:r>
            <a:r>
              <a:rPr lang="en-US" baseline="0" dirty="0" smtClean="0">
                <a:latin typeface="Calibri" pitchFamily="34" charset="0"/>
                <a:ea typeface="ＭＳ Ｐゴシック" pitchFamily="1" charset="-128"/>
              </a:rPr>
              <a:t>Language documentation involves two categories of information:  documented events and native speakers involved in those events.  </a:t>
            </a:r>
            <a:r>
              <a:rPr lang="en-US" baseline="0" dirty="0" err="1" smtClean="0">
                <a:latin typeface="Calibri" pitchFamily="34" charset="0"/>
                <a:ea typeface="ＭＳ Ｐゴシック" pitchFamily="1" charset="-128"/>
              </a:rPr>
              <a:t>SayMore</a:t>
            </a:r>
            <a:r>
              <a:rPr lang="en-US" baseline="0" dirty="0" smtClean="0">
                <a:latin typeface="Calibri" pitchFamily="34" charset="0"/>
                <a:ea typeface="ＭＳ Ｐゴシック" pitchFamily="1" charset="-128"/>
              </a:rPr>
              <a:t> helps a </a:t>
            </a:r>
            <a:r>
              <a:rPr lang="en-US" baseline="0" dirty="0" err="1" smtClean="0">
                <a:latin typeface="Calibri" pitchFamily="34" charset="0"/>
                <a:ea typeface="ＭＳ Ｐゴシック" pitchFamily="1" charset="-128"/>
              </a:rPr>
              <a:t>documentor</a:t>
            </a:r>
            <a:r>
              <a:rPr lang="en-US" baseline="0" dirty="0" smtClean="0">
                <a:latin typeface="Calibri" pitchFamily="34" charset="0"/>
                <a:ea typeface="ＭＳ Ｐゴシック" pitchFamily="1" charset="-128"/>
              </a:rPr>
              <a:t> collect and organize these pieces of information including meta data.</a:t>
            </a:r>
            <a:endParaRPr lang="en-US" dirty="0" smtClean="0">
              <a:latin typeface="Calibri" pitchFamily="34" charset="0"/>
              <a:ea typeface="ＭＳ Ｐゴシック" pitchFamily="1"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p:nvPr>
        </p:nvSpPr>
        <p:spPr>
          <a:noFill/>
        </p:spPr>
        <p:txBody>
          <a:bodyPr/>
          <a:lstStyle/>
          <a:p>
            <a:fld id="{F0B7B7E2-1C37-4EF5-B932-8271D92A2B95}" type="slidenum">
              <a:rPr lang="en-US" smtClean="0">
                <a:ea typeface="ＭＳ Ｐゴシック" pitchFamily="34" charset="-128"/>
              </a:rPr>
              <a:pPr/>
              <a:t>33</a:t>
            </a:fld>
            <a:endParaRPr lang="en-US" smtClean="0">
              <a:ea typeface="ＭＳ Ｐゴシック" pitchFamily="34" charset="-128"/>
            </a:endParaRPr>
          </a:p>
        </p:txBody>
      </p:sp>
      <p:sp>
        <p:nvSpPr>
          <p:cNvPr id="57347"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255118F-5B70-418A-8709-ED9BDE95195F}"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33</a:t>
            </a:fld>
            <a:endParaRPr lang="en-US" sz="1200">
              <a:solidFill>
                <a:srgbClr val="000000"/>
              </a:solidFill>
              <a:latin typeface="Calibri" pitchFamily="34" charset="0"/>
            </a:endParaRPr>
          </a:p>
        </p:txBody>
      </p:sp>
      <p:sp>
        <p:nvSpPr>
          <p:cNvPr id="57348"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7349"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dirty="0" smtClean="0">
              <a:latin typeface="Calibri" pitchFamily="34" charset="0"/>
              <a:cs typeface="Arial"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7"/>
          <p:cNvSpPr>
            <a:spLocks noGrp="1" noChangeArrowheads="1"/>
          </p:cNvSpPr>
          <p:nvPr>
            <p:ph type="sldNum" sz="quarter"/>
          </p:nvPr>
        </p:nvSpPr>
        <p:spPr>
          <a:noFill/>
        </p:spPr>
        <p:txBody>
          <a:bodyPr/>
          <a:lstStyle/>
          <a:p>
            <a:fld id="{7D952512-FF69-443D-91E5-30F6254411F9}" type="slidenum">
              <a:rPr lang="en-US" smtClean="0">
                <a:ea typeface="ＭＳ Ｐゴシック" pitchFamily="34" charset="-128"/>
              </a:rPr>
              <a:pPr/>
              <a:t>34</a:t>
            </a:fld>
            <a:endParaRPr lang="en-US" smtClean="0">
              <a:ea typeface="ＭＳ Ｐゴシック" pitchFamily="34" charset="-128"/>
            </a:endParaRPr>
          </a:p>
        </p:txBody>
      </p:sp>
      <p:sp>
        <p:nvSpPr>
          <p:cNvPr id="54275"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4594EFB5-E430-4AFB-BF50-CD1D8E053806}"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34</a:t>
            </a:fld>
            <a:endParaRPr lang="en-US" sz="1200">
              <a:solidFill>
                <a:srgbClr val="000000"/>
              </a:solidFill>
              <a:latin typeface="Calibri" pitchFamily="34" charset="0"/>
            </a:endParaRPr>
          </a:p>
        </p:txBody>
      </p:sp>
      <p:sp>
        <p:nvSpPr>
          <p:cNvPr id="54276"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4277" name="Text Box 3"/>
          <p:cNvSpPr>
            <a:spLocks noGrp="1" noChangeArrowheads="1"/>
          </p:cNvSpPr>
          <p:nvPr>
            <p:ph type="body" idx="1"/>
          </p:nvPr>
        </p:nvSpPr>
        <p:spPr>
          <a:xfrm>
            <a:off x="914400" y="4343400"/>
            <a:ext cx="5029200" cy="4881563"/>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cs typeface="Arial" charset="0"/>
              </a:rPr>
              <a:t>Unicode is a computing industry standard for the consistent representation and manipulation of text expressed in most of the world's writing systems. Developed in conjunction with the Universal Character Set standard and published in book form as The Unicode Standard, the latest version of Unicode consists of a repertoire of more than 107,000 characters covering 90 scripts.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cs typeface="Arial" charset="0"/>
              </a:rPr>
              <a:t>In the past virtually all materials created in language programs were created using “legacy fonts”. Legacy fonts are fonts which only use at most 256 characters. Because of space limitations, such fonts often assigned “special characters” to an arbitrary code. The same code would often represent different characters in different fonts. This produces confusion, and without the particular font, the computer file that was created using that font is unintelligible.</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cs typeface="Arial" charset="0"/>
              </a:rPr>
              <a:t>The Unicode standard solves the confusion by assigning a unique character code to every character in every language in the world. The characters in a file in Unicode are always intelligible—a given code always refers to the same thing, no matter what specific program or font was used to create the file.</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cs typeface="Arial" charset="0"/>
              </a:rPr>
              <a:t>ANSI, the old standard, is a 8 bit encoding system which meant that you could only represent a max of 256 characters. Unicode is a 16 bit encoding system which can represent over 260,000 characters. Unicode can be implemented by different character encodings (UTF-8, UTF-16) . The most commonly used encodings is UTF-8.</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cs typeface="Arial" charset="0"/>
              </a:rPr>
              <a:t>UTF-8 is backwards compatible with ASCII, a 7 bit system used predominantly in English. Every character except for the first 127 is actually 2, 3 or 4 bytes and all bytes have the high order bit set.</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cs typeface="Arial" charset="0"/>
              </a:rPr>
              <a:t>UTF-16 is very computer friendly because all characters are two bytes wide, although there are some escape sequences that can be used to indicate a 4 byte word.</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cs typeface="Arial" charset="0"/>
              </a:rPr>
              <a:t>Many software programs use a Unicode library developed by IBM called International Component for Unicode (ICU) which is available in C, C++ and Java.</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p:nvPr>
        </p:nvSpPr>
        <p:spPr>
          <a:noFill/>
        </p:spPr>
        <p:txBody>
          <a:bodyPr/>
          <a:lstStyle/>
          <a:p>
            <a:fld id="{12A77CFD-0DF3-4A4B-A1FC-44905DDA6CBB}" type="slidenum">
              <a:rPr lang="en-US" smtClean="0">
                <a:ea typeface="ＭＳ Ｐゴシック" pitchFamily="34" charset="-128"/>
              </a:rPr>
              <a:pPr/>
              <a:t>35</a:t>
            </a:fld>
            <a:endParaRPr lang="en-US" smtClean="0">
              <a:ea typeface="ＭＳ Ｐゴシック" pitchFamily="34" charset="-128"/>
            </a:endParaRPr>
          </a:p>
        </p:txBody>
      </p:sp>
      <p:sp>
        <p:nvSpPr>
          <p:cNvPr id="55299"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DC1EB730-8B7E-43DA-975F-B1C07C7768EB}"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35</a:t>
            </a:fld>
            <a:endParaRPr lang="en-US" sz="1200">
              <a:solidFill>
                <a:srgbClr val="000000"/>
              </a:solidFill>
              <a:latin typeface="Calibri" pitchFamily="34" charset="0"/>
            </a:endParaRPr>
          </a:p>
        </p:txBody>
      </p:sp>
      <p:sp>
        <p:nvSpPr>
          <p:cNvPr id="55300"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5301"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cs typeface="Arial" charset="0"/>
              </a:rPr>
              <a:t>As a result, all language data should be in Unicode. If not, it needs to be converted as soon as possible. Language workers should only be using Unicode fonts</a:t>
            </a:r>
            <a:r>
              <a:rPr lang="en-US" dirty="0" smtClean="0">
                <a:latin typeface="Calibri" pitchFamily="34" charset="0"/>
                <a:cs typeface="Arial" charset="0"/>
              </a:rPr>
              <a:t>.</a:t>
            </a:r>
            <a:endParaRPr lang="en-US" dirty="0" smtClean="0">
              <a:latin typeface="Calibri" pitchFamily="34" charset="0"/>
              <a:cs typeface="Arial"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p:nvPr>
        </p:nvSpPr>
        <p:spPr>
          <a:noFill/>
        </p:spPr>
        <p:txBody>
          <a:bodyPr/>
          <a:lstStyle/>
          <a:p>
            <a:fld id="{12A77CFD-0DF3-4A4B-A1FC-44905DDA6CBB}" type="slidenum">
              <a:rPr lang="en-US" smtClean="0">
                <a:ea typeface="ＭＳ Ｐゴシック" pitchFamily="34" charset="-128"/>
              </a:rPr>
              <a:pPr/>
              <a:t>36</a:t>
            </a:fld>
            <a:endParaRPr lang="en-US" smtClean="0">
              <a:ea typeface="ＭＳ Ｐゴシック" pitchFamily="34" charset="-128"/>
            </a:endParaRPr>
          </a:p>
        </p:txBody>
      </p:sp>
      <p:sp>
        <p:nvSpPr>
          <p:cNvPr id="55299"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DC1EB730-8B7E-43DA-975F-B1C07C7768EB}"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36</a:t>
            </a:fld>
            <a:endParaRPr lang="en-US" sz="1200">
              <a:solidFill>
                <a:srgbClr val="000000"/>
              </a:solidFill>
              <a:latin typeface="Calibri" pitchFamily="34" charset="0"/>
            </a:endParaRPr>
          </a:p>
        </p:txBody>
      </p:sp>
      <p:sp>
        <p:nvSpPr>
          <p:cNvPr id="55300"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5301"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cs typeface="Arial" charset="0"/>
              </a:rPr>
              <a:t>There </a:t>
            </a:r>
            <a:r>
              <a:rPr lang="en-US" dirty="0" smtClean="0">
                <a:latin typeface="Calibri" pitchFamily="34" charset="0"/>
                <a:cs typeface="Arial" charset="0"/>
              </a:rPr>
              <a:t>are many tools for converting files from ANSI to Unicode. One group of tools are called SIL Converters. Using these tools, you can convert any ANSI file to a Unicode file using the mapping facility of the tools. The engine for converting files used by SIL Converters is called </a:t>
            </a:r>
            <a:r>
              <a:rPr lang="en-US" dirty="0" err="1" smtClean="0">
                <a:latin typeface="Calibri" pitchFamily="34" charset="0"/>
                <a:cs typeface="Arial" charset="0"/>
              </a:rPr>
              <a:t>TECKit</a:t>
            </a:r>
            <a:r>
              <a:rPr lang="en-US" dirty="0" smtClean="0">
                <a:latin typeface="Calibri" pitchFamily="34" charset="0"/>
                <a:cs typeface="Arial" charset="0"/>
              </a:rPr>
              <a:t>.</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cs typeface="Arial" charset="0"/>
              </a:rPr>
              <a:t>The Unicode Conversion Planning Document in the resources folder should be helpful in planning a Unicode conversion.</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7"/>
          <p:cNvSpPr>
            <a:spLocks noGrp="1" noChangeArrowheads="1"/>
          </p:cNvSpPr>
          <p:nvPr>
            <p:ph type="sldNum" sz="quarter"/>
          </p:nvPr>
        </p:nvSpPr>
        <p:spPr>
          <a:noFill/>
        </p:spPr>
        <p:txBody>
          <a:bodyPr/>
          <a:lstStyle/>
          <a:p>
            <a:fld id="{65B2C2D9-D066-4697-8E68-594801604971}" type="slidenum">
              <a:rPr lang="en-US" smtClean="0">
                <a:ea typeface="ＭＳ Ｐゴシック" pitchFamily="34" charset="-128"/>
              </a:rPr>
              <a:pPr/>
              <a:t>37</a:t>
            </a:fld>
            <a:endParaRPr lang="en-US" smtClean="0">
              <a:ea typeface="ＭＳ Ｐゴシック" pitchFamily="34" charset="-128"/>
            </a:endParaRPr>
          </a:p>
        </p:txBody>
      </p:sp>
      <p:sp>
        <p:nvSpPr>
          <p:cNvPr id="56323"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26911831-0793-4E32-9B68-E958F5A3FD10}"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37</a:t>
            </a:fld>
            <a:endParaRPr lang="en-US" sz="1200">
              <a:solidFill>
                <a:srgbClr val="000000"/>
              </a:solidFill>
              <a:latin typeface="Calibri" pitchFamily="34" charset="0"/>
            </a:endParaRPr>
          </a:p>
        </p:txBody>
      </p:sp>
      <p:sp>
        <p:nvSpPr>
          <p:cNvPr id="5632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6325"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cs typeface="Arial" charset="0"/>
              </a:rPr>
              <a:t>SIL provides four Unicode fonts that are designed for language development work.</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cs typeface="Arial" charset="0"/>
              </a:rPr>
              <a:t>DoulosSIL</a:t>
            </a:r>
            <a:r>
              <a:rPr lang="en-US" dirty="0" smtClean="0">
                <a:latin typeface="Calibri" pitchFamily="34" charset="0"/>
                <a:cs typeface="Arial" charset="0"/>
              </a:rPr>
              <a:t> is a </a:t>
            </a:r>
            <a:r>
              <a:rPr lang="en-US" dirty="0" smtClean="0">
                <a:latin typeface="Calibri" pitchFamily="34" charset="0"/>
                <a:ea typeface="ＭＳ Ｐゴシック" pitchFamily="34" charset="-128"/>
              </a:rPr>
              <a:t>font with a comprehensive set of characters needed for almost any Roman- or Cyrillic-based writing system (including IPA), whether for phonetic or orthographic needs.</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ea typeface="ＭＳ Ｐゴシック" pitchFamily="34" charset="-128"/>
              </a:rPr>
              <a:t>CharisSIL</a:t>
            </a:r>
            <a:r>
              <a:rPr lang="en-US" dirty="0" smtClean="0">
                <a:latin typeface="Calibri" pitchFamily="34" charset="0"/>
                <a:ea typeface="ＭＳ Ｐゴシック" pitchFamily="34" charset="-128"/>
              </a:rPr>
              <a:t> is a serif, proportionally-spaced font optimized for readability in long printed linguistics documents. It also has a full set of styles—regular, italic, bold, bold italic and so is more useful in general publishing than </a:t>
            </a:r>
            <a:r>
              <a:rPr lang="en-US" dirty="0" err="1" smtClean="0">
                <a:latin typeface="Calibri" pitchFamily="34" charset="0"/>
                <a:ea typeface="ＭＳ Ｐゴシック" pitchFamily="34" charset="-128"/>
              </a:rPr>
              <a:t>DoulosSIL</a:t>
            </a:r>
            <a:r>
              <a:rPr lang="en-US" dirty="0" smtClean="0">
                <a:latin typeface="Calibri" pitchFamily="34" charset="0"/>
                <a:ea typeface="ＭＳ Ｐゴシック" pitchFamily="34" charset="-128"/>
              </a:rPr>
              <a:t>.</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cs typeface="Arial" charset="0"/>
              </a:rPr>
              <a:t>Andika</a:t>
            </a:r>
            <a:r>
              <a:rPr lang="en-US" dirty="0" smtClean="0">
                <a:latin typeface="Calibri" pitchFamily="34" charset="0"/>
                <a:cs typeface="Arial" charset="0"/>
              </a:rPr>
              <a:t> is a font designed for literacy materials.</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cs typeface="Arial" charset="0"/>
              </a:rPr>
              <a:t>Gentium</a:t>
            </a:r>
            <a:r>
              <a:rPr lang="en-US" dirty="0" smtClean="0">
                <a:latin typeface="Calibri" pitchFamily="34" charset="0"/>
                <a:cs typeface="Arial" charset="0"/>
              </a:rPr>
              <a:t> is a typeface</a:t>
            </a:r>
            <a:r>
              <a:rPr lang="en-US" baseline="0" dirty="0" smtClean="0">
                <a:latin typeface="Calibri" pitchFamily="34" charset="0"/>
                <a:cs typeface="Arial" charset="0"/>
              </a:rPr>
              <a:t> designed to enable the diverse ethnic group who use Latin, Cyrillic and Greek scripts to produce high-quality publications</a:t>
            </a:r>
            <a:endParaRPr lang="en-US" dirty="0" smtClean="0">
              <a:latin typeface="Calibri" pitchFamily="34" charset="0"/>
              <a:cs typeface="Arial" charset="0"/>
            </a:endParaRP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dirty="0" smtClean="0">
              <a:latin typeface="Calibri" pitchFamily="34" charset="0"/>
              <a:cs typeface="Arial"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p:nvPr>
        </p:nvSpPr>
        <p:spPr>
          <a:noFill/>
        </p:spPr>
        <p:txBody>
          <a:bodyPr/>
          <a:lstStyle/>
          <a:p>
            <a:fld id="{F0B7B7E2-1C37-4EF5-B932-8271D92A2B95}" type="slidenum">
              <a:rPr lang="en-US" smtClean="0">
                <a:ea typeface="ＭＳ Ｐゴシック" pitchFamily="34" charset="-128"/>
              </a:rPr>
              <a:pPr/>
              <a:t>38</a:t>
            </a:fld>
            <a:endParaRPr lang="en-US" smtClean="0">
              <a:ea typeface="ＭＳ Ｐゴシック" pitchFamily="34" charset="-128"/>
            </a:endParaRPr>
          </a:p>
        </p:txBody>
      </p:sp>
      <p:sp>
        <p:nvSpPr>
          <p:cNvPr id="57347"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255118F-5B70-418A-8709-ED9BDE95195F}"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38</a:t>
            </a:fld>
            <a:endParaRPr lang="en-US" sz="1200">
              <a:solidFill>
                <a:srgbClr val="000000"/>
              </a:solidFill>
              <a:latin typeface="Calibri" pitchFamily="34" charset="0"/>
            </a:endParaRPr>
          </a:p>
        </p:txBody>
      </p:sp>
      <p:sp>
        <p:nvSpPr>
          <p:cNvPr id="57348"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7349"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cs typeface="Arial" charset="0"/>
              </a:rPr>
              <a:t>Standards for data structure are very useful for transferring data from one program to another. There are two standards for transferring a lexicon from one program to another: Multi-lingual Dictionary Formatter (MDF) which is based upon standard format markers and Lexicon Interchange Format (LIFT) which is based upon XML.</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cs typeface="Arial" charset="0"/>
              </a:rPr>
              <a:t>There are two standards for transferring Scripture data from one program to other: Unified Standard Format Marker (USFM) which is based upon standard format markers and Open XML for Scripture Editing (OXES), an XML standard. In the Resources folder, there are documents describing each standard.</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p:nvPr>
        </p:nvSpPr>
        <p:spPr>
          <a:noFill/>
        </p:spPr>
        <p:txBody>
          <a:bodyPr/>
          <a:lstStyle/>
          <a:p>
            <a:fld id="{F0B7B7E2-1C37-4EF5-B932-8271D92A2B95}" type="slidenum">
              <a:rPr lang="en-US" smtClean="0">
                <a:ea typeface="ＭＳ Ｐゴシック" pitchFamily="34" charset="-128"/>
              </a:rPr>
              <a:pPr/>
              <a:t>39</a:t>
            </a:fld>
            <a:endParaRPr lang="en-US" smtClean="0">
              <a:ea typeface="ＭＳ Ｐゴシック" pitchFamily="34" charset="-128"/>
            </a:endParaRPr>
          </a:p>
        </p:txBody>
      </p:sp>
      <p:sp>
        <p:nvSpPr>
          <p:cNvPr id="57347"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255118F-5B70-418A-8709-ED9BDE95195F}"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39</a:t>
            </a:fld>
            <a:endParaRPr lang="en-US" sz="1200">
              <a:solidFill>
                <a:srgbClr val="000000"/>
              </a:solidFill>
              <a:latin typeface="Calibri" pitchFamily="34" charset="0"/>
            </a:endParaRPr>
          </a:p>
        </p:txBody>
      </p:sp>
      <p:sp>
        <p:nvSpPr>
          <p:cNvPr id="57348"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7349"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mtClean="0">
                <a:latin typeface="Calibri" pitchFamily="34" charset="0"/>
                <a:cs typeface="Arial" charset="0"/>
              </a:rPr>
              <a:t>Standards for data structure are very useful for transferring data from one program to another. There are two standards for transferring a lexicon from one program to another: Multi-lingual Dictionary Formatter (MDF) which is based upon standard format markers and Lexicon Interchange Format (LIFT) which is based upon XML.</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mtClean="0">
                <a:latin typeface="Calibri" pitchFamily="34" charset="0"/>
                <a:cs typeface="Arial" charset="0"/>
              </a:rPr>
              <a:t>There are two standards for transferring Scripture data from one program to other: Unified Standard Format Marker (USFM) which is based upon standard format markers and Open XML for Scripture Editing (OXES), an XML standard. In the Resources folder, there are documents describing each standard.</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7"/>
          <p:cNvSpPr>
            <a:spLocks noGrp="1" noChangeArrowheads="1"/>
          </p:cNvSpPr>
          <p:nvPr>
            <p:ph type="sldNum" sz="quarter"/>
          </p:nvPr>
        </p:nvSpPr>
        <p:spPr>
          <a:noFill/>
        </p:spPr>
        <p:txBody>
          <a:bodyPr/>
          <a:lstStyle/>
          <a:p>
            <a:fld id="{57AAFA68-FF35-4EF8-85C6-76D7666097BB}" type="slidenum">
              <a:rPr lang="en-US" smtClean="0">
                <a:ea typeface="ＭＳ Ｐゴシック" pitchFamily="34" charset="-128"/>
              </a:rPr>
              <a:pPr/>
              <a:t>40</a:t>
            </a:fld>
            <a:endParaRPr lang="en-US" smtClean="0">
              <a:ea typeface="ＭＳ Ｐゴシック" pitchFamily="34" charset="-128"/>
            </a:endParaRPr>
          </a:p>
        </p:txBody>
      </p:sp>
      <p:sp>
        <p:nvSpPr>
          <p:cNvPr id="58371"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D176CBCB-65E3-49B3-8806-6B844B08AE6D}"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40</a:t>
            </a:fld>
            <a:endParaRPr lang="en-US" sz="1200">
              <a:solidFill>
                <a:srgbClr val="000000"/>
              </a:solidFill>
              <a:latin typeface="Calibri" pitchFamily="34" charset="0"/>
            </a:endParaRPr>
          </a:p>
        </p:txBody>
      </p:sp>
      <p:sp>
        <p:nvSpPr>
          <p:cNvPr id="58372"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8373"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cs typeface="Arial" charset="0"/>
              </a:rPr>
              <a:t>These are questions to which LT workers should know</a:t>
            </a:r>
            <a:r>
              <a:rPr lang="en-US" baseline="0" dirty="0" smtClean="0">
                <a:latin typeface="Calibri" pitchFamily="34" charset="0"/>
                <a:cs typeface="Arial" charset="0"/>
              </a:rPr>
              <a:t> the answers for a given applications</a:t>
            </a:r>
            <a:endParaRPr lang="en-US" dirty="0" smtClean="0">
              <a:latin typeface="Calibri" pitchFamily="34"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p:spPr>
        <p:txBody>
          <a:bodyPr/>
          <a:lstStyle/>
          <a:p>
            <a:fld id="{95BC75F6-F0A5-4E59-8E18-8859D2227469}" type="slidenum">
              <a:rPr lang="en-US" smtClean="0">
                <a:ea typeface="ＭＳ Ｐゴシック" pitchFamily="34" charset="-128"/>
              </a:rPr>
              <a:pPr/>
              <a:t>5</a:t>
            </a:fld>
            <a:endParaRPr lang="en-US" smtClean="0">
              <a:ea typeface="ＭＳ Ｐゴシック" pitchFamily="34" charset="-128"/>
            </a:endParaRPr>
          </a:p>
        </p:txBody>
      </p:sp>
      <p:sp>
        <p:nvSpPr>
          <p:cNvPr id="40963"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77D9594-B081-4C21-8844-7722388D23F8}"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5</a:t>
            </a:fld>
            <a:endParaRPr lang="en-US" sz="1200">
              <a:solidFill>
                <a:srgbClr val="000000"/>
              </a:solidFill>
              <a:latin typeface="Calibri" pitchFamily="34" charset="0"/>
            </a:endParaRPr>
          </a:p>
        </p:txBody>
      </p:sp>
      <p:sp>
        <p:nvSpPr>
          <p:cNvPr id="4096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0965"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a:t>
            </a:r>
            <a:r>
              <a:rPr lang="en-US" dirty="0" smtClean="0">
                <a:latin typeface="Calibri" pitchFamily="34" charset="0"/>
                <a:ea typeface="ＭＳ Ｐゴシック" pitchFamily="34" charset="-128"/>
              </a:rPr>
              <a:t>next two steps work hand-in-hand as an iterative process. </a:t>
            </a:r>
          </a:p>
          <a:p>
            <a:pPr lvl="1"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You analyze the system of sounds, combinations of sounds, and changes in sounds that occur in your word collection. This is called phonological analysis.</a:t>
            </a:r>
          </a:p>
          <a:p>
            <a:pPr lvl="1"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Then you use phonological analysis to developing a writing system (the orthography process).</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Once an orthography is established, you can begin linguistics, translation and literacy.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These three activities can occur concurrently.</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7"/>
          <p:cNvSpPr>
            <a:spLocks noGrp="1" noChangeArrowheads="1"/>
          </p:cNvSpPr>
          <p:nvPr>
            <p:ph type="sldNum" sz="quarter"/>
          </p:nvPr>
        </p:nvSpPr>
        <p:spPr>
          <a:noFill/>
        </p:spPr>
        <p:txBody>
          <a:bodyPr/>
          <a:lstStyle/>
          <a:p>
            <a:fld id="{57AAFA68-FF35-4EF8-85C6-76D7666097BB}" type="slidenum">
              <a:rPr lang="en-US" smtClean="0">
                <a:ea typeface="ＭＳ Ｐゴシック" pitchFamily="34" charset="-128"/>
              </a:rPr>
              <a:pPr/>
              <a:t>41</a:t>
            </a:fld>
            <a:endParaRPr lang="en-US" smtClean="0">
              <a:ea typeface="ＭＳ Ｐゴシック" pitchFamily="34" charset="-128"/>
            </a:endParaRPr>
          </a:p>
        </p:txBody>
      </p:sp>
      <p:sp>
        <p:nvSpPr>
          <p:cNvPr id="58371"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D176CBCB-65E3-49B3-8806-6B844B08AE6D}"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41</a:t>
            </a:fld>
            <a:endParaRPr lang="en-US" sz="1200">
              <a:solidFill>
                <a:srgbClr val="000000"/>
              </a:solidFill>
              <a:latin typeface="Calibri" pitchFamily="34" charset="0"/>
            </a:endParaRPr>
          </a:p>
        </p:txBody>
      </p:sp>
      <p:sp>
        <p:nvSpPr>
          <p:cNvPr id="58372"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58373" name="Text Box 3"/>
          <p:cNvSpPr>
            <a:spLocks noGrp="1" noChangeArrowheads="1"/>
          </p:cNvSpPr>
          <p:nvPr>
            <p:ph type="body" idx="1"/>
          </p:nvPr>
        </p:nvSpPr>
        <p:spPr>
          <a:xfrm>
            <a:off x="914400" y="4343400"/>
            <a:ext cx="5029200" cy="4114800"/>
          </a:xfrm>
          <a:noFill/>
          <a:ln/>
        </p:spPr>
        <p:txBody>
          <a:bodyPr/>
          <a:lstStyle/>
          <a:p>
            <a:pPr>
              <a:lnSpc>
                <a:spcPct val="95000"/>
              </a:lnSpc>
              <a:spcBef>
                <a:spcPct val="0"/>
              </a:spcBef>
            </a:pPr>
            <a:r>
              <a:rPr lang="en-US" sz="1200" dirty="0" err="1" smtClean="0">
                <a:solidFill>
                  <a:srgbClr val="000000"/>
                </a:solidFill>
                <a:latin typeface="Arial" pitchFamily="34" charset="0"/>
              </a:rPr>
              <a:t>myWorkSafe</a:t>
            </a:r>
            <a:r>
              <a:rPr lang="en-US" sz="1200" baseline="0" dirty="0" smtClean="0">
                <a:solidFill>
                  <a:srgbClr val="000000"/>
                </a:solidFill>
                <a:latin typeface="Arial" pitchFamily="34" charset="0"/>
              </a:rPr>
              <a:t> is a simple and easy to use backup </a:t>
            </a:r>
            <a:r>
              <a:rPr lang="en-US" sz="1200" dirty="0" err="1" smtClean="0">
                <a:solidFill>
                  <a:srgbClr val="000000"/>
                </a:solidFill>
                <a:latin typeface="Arial" pitchFamily="34" charset="0"/>
              </a:rPr>
              <a:t>backup</a:t>
            </a:r>
            <a:r>
              <a:rPr lang="en-US" sz="1200" dirty="0" smtClean="0">
                <a:solidFill>
                  <a:srgbClr val="000000"/>
                </a:solidFill>
                <a:latin typeface="Arial" pitchFamily="34" charset="0"/>
              </a:rPr>
              <a:t> tool</a:t>
            </a:r>
            <a:r>
              <a:rPr lang="en-US" sz="1200" baseline="0" dirty="0" smtClean="0">
                <a:solidFill>
                  <a:srgbClr val="000000"/>
                </a:solidFill>
                <a:latin typeface="Arial" pitchFamily="34" charset="0"/>
              </a:rPr>
              <a:t> for the “rice” farmers</a:t>
            </a:r>
            <a:r>
              <a:rPr lang="en-US" sz="1200" dirty="0" smtClean="0">
                <a:solidFill>
                  <a:srgbClr val="000000"/>
                </a:solidFill>
                <a:latin typeface="Arial" pitchFamily="34" charset="0"/>
              </a:rPr>
              <a:t>.</a:t>
            </a:r>
            <a:r>
              <a:rPr lang="en-US" sz="1200" baseline="0" dirty="0" smtClean="0">
                <a:solidFill>
                  <a:srgbClr val="000000"/>
                </a:solidFill>
                <a:latin typeface="Times New Roman" pitchFamily="16" charset="0"/>
              </a:rPr>
              <a:t>  </a:t>
            </a:r>
            <a:r>
              <a:rPr lang="en-US" sz="1200" dirty="0" err="1" smtClean="0">
                <a:solidFill>
                  <a:srgbClr val="000000"/>
                </a:solidFill>
                <a:latin typeface="Arial" pitchFamily="34" charset="0"/>
              </a:rPr>
              <a:t>myWorkSafe</a:t>
            </a:r>
            <a:r>
              <a:rPr lang="en-US" sz="1200" dirty="0" smtClean="0">
                <a:solidFill>
                  <a:srgbClr val="000000"/>
                </a:solidFill>
                <a:latin typeface="Arial" pitchFamily="34" charset="0"/>
              </a:rPr>
              <a:t> doesn’t require any setup, just install it. Thereafter, it sits silently in the background. Then, whenever you plug in a USB key,</a:t>
            </a:r>
            <a:r>
              <a:rPr lang="en-US" sz="1200" baseline="0" dirty="0" smtClean="0">
                <a:solidFill>
                  <a:srgbClr val="000000"/>
                </a:solidFill>
                <a:latin typeface="Arial" pitchFamily="34" charset="0"/>
              </a:rPr>
              <a:t> it </a:t>
            </a:r>
            <a:r>
              <a:rPr lang="en-US" sz="1200" baseline="0" dirty="0" err="1" smtClean="0">
                <a:solidFill>
                  <a:srgbClr val="000000"/>
                </a:solidFill>
                <a:latin typeface="Arial" pitchFamily="34" charset="0"/>
              </a:rPr>
              <a:t>begans</a:t>
            </a:r>
            <a:r>
              <a:rPr lang="en-US" sz="1200" baseline="0" dirty="0" smtClean="0">
                <a:solidFill>
                  <a:srgbClr val="000000"/>
                </a:solidFill>
                <a:latin typeface="Arial" pitchFamily="34" charset="0"/>
              </a:rPr>
              <a:t> the backup.</a:t>
            </a:r>
            <a:endParaRPr lang="en-US" sz="1200" dirty="0">
              <a:solidFill>
                <a:srgbClr val="000000"/>
              </a:solidFill>
              <a:latin typeface="Arial"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Rectangle 7"/>
          <p:cNvSpPr>
            <a:spLocks noGrp="1" noChangeArrowheads="1"/>
          </p:cNvSpPr>
          <p:nvPr>
            <p:ph type="sldNum" sz="quarter"/>
          </p:nvPr>
        </p:nvSpPr>
        <p:spPr>
          <a:noFill/>
        </p:spPr>
        <p:txBody>
          <a:bodyPr/>
          <a:lstStyle/>
          <a:p>
            <a:fld id="{1C440A1C-2981-4C48-9E49-B53ED18F29CC}" type="slidenum">
              <a:rPr lang="en-US" smtClean="0">
                <a:ea typeface="ＭＳ Ｐゴシック" pitchFamily="34" charset="-128"/>
              </a:rPr>
              <a:pPr/>
              <a:t>42</a:t>
            </a:fld>
            <a:endParaRPr lang="en-US" smtClean="0">
              <a:ea typeface="ＭＳ Ｐゴシック" pitchFamily="34" charset="-128"/>
            </a:endParaRPr>
          </a:p>
        </p:txBody>
      </p:sp>
      <p:sp>
        <p:nvSpPr>
          <p:cNvPr id="69635"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A9C9F46B-09A4-4B1D-ACDD-FBD0F3EF1871}"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42</a:t>
            </a:fld>
            <a:endParaRPr lang="en-US" sz="1200">
              <a:solidFill>
                <a:srgbClr val="000000"/>
              </a:solidFill>
              <a:latin typeface="Calibri" pitchFamily="34" charset="0"/>
            </a:endParaRPr>
          </a:p>
        </p:txBody>
      </p:sp>
      <p:sp>
        <p:nvSpPr>
          <p:cNvPr id="69636"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69637"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Other issues that language technology consultants/specialist have to deal with are:</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File organization issues: Where are files stored? What structure is the language worker using? Can he find his files using something like Windows Explorer.</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Backup strategy: Is the language worker backing up his data? Does he have a plan for doing this? Has he verified that his plan works? He does not want to find out his backup is not good, when he needs to do a restore.</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Archiving strategy: Does the language worker have a plan for saving his final products like translated scriptures, dictionaries and literacy materials? He may also want to archive major phases of his work.</a:t>
            </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7"/>
          <p:cNvSpPr>
            <a:spLocks noGrp="1" noChangeArrowheads="1"/>
          </p:cNvSpPr>
          <p:nvPr>
            <p:ph type="sldNum" sz="quarter"/>
          </p:nvPr>
        </p:nvSpPr>
        <p:spPr>
          <a:noFill/>
        </p:spPr>
        <p:txBody>
          <a:bodyPr/>
          <a:lstStyle/>
          <a:p>
            <a:fld id="{3F3FCB97-A2FB-47C9-A6FC-367FD7FBA15B}" type="slidenum">
              <a:rPr lang="en-US" smtClean="0">
                <a:ea typeface="ＭＳ Ｐゴシック" pitchFamily="34" charset="-128"/>
              </a:rPr>
              <a:pPr/>
              <a:t>43</a:t>
            </a:fld>
            <a:endParaRPr lang="en-US" smtClean="0">
              <a:ea typeface="ＭＳ Ｐゴシック" pitchFamily="34" charset="-128"/>
            </a:endParaRPr>
          </a:p>
        </p:txBody>
      </p:sp>
      <p:sp>
        <p:nvSpPr>
          <p:cNvPr id="70659"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25CF59D2-E3DE-433A-BEE3-11FA1D0BD5AE}"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43</a:t>
            </a:fld>
            <a:endParaRPr lang="en-US" sz="1200">
              <a:solidFill>
                <a:srgbClr val="000000"/>
              </a:solidFill>
              <a:latin typeface="Calibri" pitchFamily="34" charset="0"/>
            </a:endParaRPr>
          </a:p>
        </p:txBody>
      </p:sp>
      <p:sp>
        <p:nvSpPr>
          <p:cNvPr id="70660"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70661"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mtClean="0">
                <a:latin typeface="Calibri" pitchFamily="34" charset="0"/>
                <a:ea typeface="ＭＳ Ｐゴシック" pitchFamily="34" charset="-128"/>
              </a:rPr>
              <a:t>There is a useful web site for getting information on linguistic and translation software. It is a public site, so anybody can access it. There is a login facility for those who want to add to the web site. You can add a new software program to the list of the programs. You can review programs on the list. You can see people’s review of programs on the list. You can vote on the value of the program for a particular task.</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mtClean="0">
                <a:latin typeface="Calibri" pitchFamily="34" charset="0"/>
                <a:ea typeface="ＭＳ Ｐゴシック" pitchFamily="34" charset="-128"/>
              </a:rPr>
              <a:t>There is training information on the site. Click Training Wiki. There is a place for adding and retrieving training materials. Currently it is pretty sparse. To get to the language consultant training course, in the navigation panel, click Consultant Training.</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mtClean="0">
                <a:latin typeface="Calibri" pitchFamily="34" charset="0"/>
                <a:ea typeface="ＭＳ Ｐゴシック" pitchFamily="34" charset="-128"/>
              </a:rPr>
              <a:t>Show the web site.</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mtClean="0">
              <a:latin typeface="Calibri" pitchFamily="34" charset="0"/>
              <a:ea typeface="ＭＳ Ｐゴシック" pitchFamily="34" charset="-128"/>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2" name="Rectangle 7"/>
          <p:cNvSpPr>
            <a:spLocks noGrp="1" noChangeArrowheads="1"/>
          </p:cNvSpPr>
          <p:nvPr>
            <p:ph type="sldNum" sz="quarter"/>
          </p:nvPr>
        </p:nvSpPr>
        <p:spPr>
          <a:noFill/>
        </p:spPr>
        <p:txBody>
          <a:bodyPr/>
          <a:lstStyle/>
          <a:p>
            <a:fld id="{59E02726-0037-43A6-97DA-B4216AFE4067}" type="slidenum">
              <a:rPr lang="en-US" smtClean="0">
                <a:ea typeface="ＭＳ Ｐゴシック" pitchFamily="34" charset="-128"/>
              </a:rPr>
              <a:pPr/>
              <a:t>44</a:t>
            </a:fld>
            <a:endParaRPr lang="en-US" smtClean="0">
              <a:ea typeface="ＭＳ Ｐゴシック" pitchFamily="34" charset="-128"/>
            </a:endParaRPr>
          </a:p>
        </p:txBody>
      </p:sp>
      <p:sp>
        <p:nvSpPr>
          <p:cNvPr id="71683"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9BE6899E-F178-4C35-8FED-AB5662884736}"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44</a:t>
            </a:fld>
            <a:endParaRPr lang="en-US" sz="1200">
              <a:solidFill>
                <a:srgbClr val="000000"/>
              </a:solidFill>
              <a:latin typeface="Calibri" pitchFamily="34" charset="0"/>
            </a:endParaRPr>
          </a:p>
        </p:txBody>
      </p:sp>
      <p:sp>
        <p:nvSpPr>
          <p:cNvPr id="7168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71685"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mtClean="0">
              <a:latin typeface="Calibri" pitchFamily="34" charset="0"/>
              <a:ea typeface="ＭＳ Ｐゴシック" pitchFamily="34" charset="-128"/>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7"/>
          <p:cNvSpPr>
            <a:spLocks noGrp="1" noChangeArrowheads="1"/>
          </p:cNvSpPr>
          <p:nvPr>
            <p:ph type="sldNum" sz="quarter"/>
          </p:nvPr>
        </p:nvSpPr>
        <p:spPr>
          <a:noFill/>
        </p:spPr>
        <p:txBody>
          <a:bodyPr/>
          <a:lstStyle/>
          <a:p>
            <a:fld id="{AD591E41-7466-4BA4-8234-5EA457C17DC9}" type="slidenum">
              <a:rPr lang="en-US" smtClean="0">
                <a:ea typeface="ＭＳ Ｐゴシック" pitchFamily="34" charset="-128"/>
              </a:rPr>
              <a:pPr/>
              <a:t>45</a:t>
            </a:fld>
            <a:endParaRPr lang="en-US" smtClean="0">
              <a:ea typeface="ＭＳ Ｐゴシック" pitchFamily="34" charset="-128"/>
            </a:endParaRPr>
          </a:p>
        </p:txBody>
      </p:sp>
      <p:sp>
        <p:nvSpPr>
          <p:cNvPr id="72707"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55FB6A1C-7EEC-45F4-9666-8136617641F2}"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45</a:t>
            </a:fld>
            <a:endParaRPr lang="en-US" sz="1200">
              <a:solidFill>
                <a:srgbClr val="000000"/>
              </a:solidFill>
              <a:latin typeface="Calibri" pitchFamily="34" charset="0"/>
            </a:endParaRPr>
          </a:p>
        </p:txBody>
      </p:sp>
      <p:sp>
        <p:nvSpPr>
          <p:cNvPr id="72708"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72709"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mtClean="0">
              <a:latin typeface="Calibri" pitchFamily="34" charset="0"/>
              <a:ea typeface="ＭＳ Ｐゴシック" pitchFamily="34" charset="-128"/>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7"/>
          <p:cNvSpPr>
            <a:spLocks noGrp="1" noChangeArrowheads="1"/>
          </p:cNvSpPr>
          <p:nvPr>
            <p:ph type="sldNum" sz="quarter"/>
          </p:nvPr>
        </p:nvSpPr>
        <p:spPr>
          <a:noFill/>
        </p:spPr>
        <p:txBody>
          <a:bodyPr/>
          <a:lstStyle/>
          <a:p>
            <a:fld id="{DE46C07A-4D4A-4460-B47C-4FC5B8AEEA17}" type="slidenum">
              <a:rPr lang="en-US" smtClean="0">
                <a:ea typeface="ＭＳ Ｐゴシック" pitchFamily="34" charset="-128"/>
              </a:rPr>
              <a:pPr/>
              <a:t>47</a:t>
            </a:fld>
            <a:endParaRPr lang="en-US" smtClean="0">
              <a:ea typeface="ＭＳ Ｐゴシック" pitchFamily="34" charset="-128"/>
            </a:endParaRPr>
          </a:p>
        </p:txBody>
      </p:sp>
      <p:sp>
        <p:nvSpPr>
          <p:cNvPr id="73731"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4BC31A2-8245-4EE5-8C44-2AC889FB8F23}"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47</a:t>
            </a:fld>
            <a:endParaRPr lang="en-US" sz="1200">
              <a:solidFill>
                <a:srgbClr val="000000"/>
              </a:solidFill>
              <a:latin typeface="Calibri" pitchFamily="34" charset="0"/>
            </a:endParaRPr>
          </a:p>
        </p:txBody>
      </p:sp>
      <p:sp>
        <p:nvSpPr>
          <p:cNvPr id="73732"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73733" name="Rectangle 3"/>
          <p:cNvSpPr>
            <a:spLocks noGrp="1" noChangeArrowheads="1"/>
          </p:cNvSpPr>
          <p:nvPr>
            <p:ph type="body" idx="1"/>
          </p:nvPr>
        </p:nvSpPr>
        <p:spPr>
          <a:xfrm>
            <a:off x="914400" y="4343400"/>
            <a:ext cx="5029200" cy="4114800"/>
          </a:xfrm>
          <a:noFill/>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mtClean="0">
              <a:latin typeface="Calibri" pitchFamily="34" charset="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p:spPr>
        <p:txBody>
          <a:bodyPr/>
          <a:lstStyle/>
          <a:p>
            <a:fld id="{95BC75F6-F0A5-4E59-8E18-8859D2227469}" type="slidenum">
              <a:rPr lang="en-US" smtClean="0">
                <a:ea typeface="ＭＳ Ｐゴシック" pitchFamily="34" charset="-128"/>
              </a:rPr>
              <a:pPr/>
              <a:t>6</a:t>
            </a:fld>
            <a:endParaRPr lang="en-US" smtClean="0">
              <a:ea typeface="ＭＳ Ｐゴシック" pitchFamily="34" charset="-128"/>
            </a:endParaRPr>
          </a:p>
        </p:txBody>
      </p:sp>
      <p:sp>
        <p:nvSpPr>
          <p:cNvPr id="40963"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77D9594-B081-4C21-8844-7722388D23F8}"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6</a:t>
            </a:fld>
            <a:endParaRPr lang="en-US" sz="1200">
              <a:solidFill>
                <a:srgbClr val="000000"/>
              </a:solidFill>
              <a:latin typeface="Calibri" pitchFamily="34" charset="0"/>
            </a:endParaRPr>
          </a:p>
        </p:txBody>
      </p:sp>
      <p:sp>
        <p:nvSpPr>
          <p:cNvPr id="4096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0965"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next two steps work hand-in-hand as an iterative process. </a:t>
            </a:r>
          </a:p>
          <a:p>
            <a:pPr lvl="1"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You analyze the system of sounds, combinations of sounds, and changes in sounds that occur in your word collection. This is called phonological analysis.</a:t>
            </a:r>
          </a:p>
          <a:p>
            <a:pPr lvl="1"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Then you use phonological analysis to developing a writing system (the orthography process).</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Once </a:t>
            </a:r>
            <a:r>
              <a:rPr lang="en-US" dirty="0" smtClean="0">
                <a:latin typeface="Calibri" pitchFamily="34" charset="0"/>
                <a:ea typeface="ＭＳ Ｐゴシック" pitchFamily="34" charset="-128"/>
              </a:rPr>
              <a:t>an orthography is established, you can begin linguistics, translation and literacy.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These three activities can occur concurrently.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p:spPr>
        <p:txBody>
          <a:bodyPr/>
          <a:lstStyle/>
          <a:p>
            <a:fld id="{95BC75F6-F0A5-4E59-8E18-8859D2227469}" type="slidenum">
              <a:rPr lang="en-US" smtClean="0">
                <a:ea typeface="ＭＳ Ｐゴシック" pitchFamily="34" charset="-128"/>
              </a:rPr>
              <a:pPr/>
              <a:t>7</a:t>
            </a:fld>
            <a:endParaRPr lang="en-US" smtClean="0">
              <a:ea typeface="ＭＳ Ｐゴシック" pitchFamily="34" charset="-128"/>
            </a:endParaRPr>
          </a:p>
        </p:txBody>
      </p:sp>
      <p:sp>
        <p:nvSpPr>
          <p:cNvPr id="40963"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F77D9594-B081-4C21-8844-7722388D23F8}"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7</a:t>
            </a:fld>
            <a:endParaRPr lang="en-US" sz="1200">
              <a:solidFill>
                <a:srgbClr val="000000"/>
              </a:solidFill>
              <a:latin typeface="Calibri" pitchFamily="34" charset="0"/>
            </a:endParaRPr>
          </a:p>
        </p:txBody>
      </p:sp>
      <p:sp>
        <p:nvSpPr>
          <p:cNvPr id="40964"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0965"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Once </a:t>
            </a:r>
            <a:r>
              <a:rPr lang="en-US" dirty="0" smtClean="0">
                <a:latin typeface="Calibri" pitchFamily="34" charset="0"/>
                <a:ea typeface="ＭＳ Ｐゴシック" pitchFamily="34" charset="-128"/>
              </a:rPr>
              <a:t>an orthography is established, you can begin linguistics, translation and literacy.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These three activities can occur concurrently.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7"/>
          <p:cNvSpPr>
            <a:spLocks noGrp="1" noChangeArrowheads="1"/>
          </p:cNvSpPr>
          <p:nvPr>
            <p:ph type="sldNum" sz="quarter"/>
          </p:nvPr>
        </p:nvSpPr>
        <p:spPr>
          <a:noFill/>
        </p:spPr>
        <p:txBody>
          <a:bodyPr/>
          <a:lstStyle/>
          <a:p>
            <a:fld id="{8957EE97-09CC-408B-88C0-ADB774C7D944}" type="slidenum">
              <a:rPr lang="en-US" smtClean="0">
                <a:ea typeface="ＭＳ Ｐゴシック" pitchFamily="34" charset="-128"/>
              </a:rPr>
              <a:pPr/>
              <a:t>8</a:t>
            </a:fld>
            <a:endParaRPr lang="en-US" smtClean="0">
              <a:ea typeface="ＭＳ Ｐゴシック" pitchFamily="34" charset="-128"/>
            </a:endParaRPr>
          </a:p>
        </p:txBody>
      </p:sp>
      <p:sp>
        <p:nvSpPr>
          <p:cNvPr id="41987"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137A62FD-F9C9-40D1-920D-815B2A241547}"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8</a:t>
            </a:fld>
            <a:endParaRPr lang="en-US" sz="1200">
              <a:solidFill>
                <a:srgbClr val="000000"/>
              </a:solidFill>
              <a:latin typeface="Calibri" pitchFamily="34" charset="0"/>
            </a:endParaRPr>
          </a:p>
        </p:txBody>
      </p:sp>
      <p:sp>
        <p:nvSpPr>
          <p:cNvPr id="41988"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1989"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There are two basic methods for building a word collection.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first is using the Africa Comparative word list of 1700 words. This is a list of 1700 words with parts of speech and their glosses or definitions in English, French and Swahili. This was initially developed by the Cameroon Branch.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second is to collect words using groupings of related words or semantic domains. The method is called Rapid Word Collection</a:t>
            </a:r>
            <a:r>
              <a:rPr lang="en-US" baseline="0" dirty="0" smtClean="0">
                <a:latin typeface="Calibri" pitchFamily="34" charset="0"/>
                <a:ea typeface="ＭＳ Ｐゴシック" pitchFamily="34" charset="-128"/>
              </a:rPr>
              <a:t>, based upon </a:t>
            </a:r>
            <a:r>
              <a:rPr lang="en-US" dirty="0" smtClean="0">
                <a:latin typeface="Calibri" pitchFamily="34" charset="0"/>
                <a:ea typeface="ＭＳ Ｐゴシック" pitchFamily="34" charset="-128"/>
              </a:rPr>
              <a:t>Dictionary Development Process and was developed by Ron Moe, a SIL linguistic consultant. In this method you ask the language speaker to think of words that fall within a given semantic </a:t>
            </a:r>
            <a:r>
              <a:rPr lang="en-US" dirty="0" smtClean="0">
                <a:latin typeface="Calibri" pitchFamily="34" charset="0"/>
                <a:ea typeface="ＭＳ Ｐゴシック" pitchFamily="34" charset="-128"/>
              </a:rPr>
              <a:t>domain</a:t>
            </a:r>
            <a:endParaRPr lang="en-US" dirty="0" smtClean="0">
              <a:latin typeface="Calibri" pitchFamily="34"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7"/>
          <p:cNvSpPr>
            <a:spLocks noGrp="1" noChangeArrowheads="1"/>
          </p:cNvSpPr>
          <p:nvPr>
            <p:ph type="sldNum" sz="quarter"/>
          </p:nvPr>
        </p:nvSpPr>
        <p:spPr>
          <a:noFill/>
        </p:spPr>
        <p:txBody>
          <a:bodyPr/>
          <a:lstStyle/>
          <a:p>
            <a:fld id="{8957EE97-09CC-408B-88C0-ADB774C7D944}" type="slidenum">
              <a:rPr lang="en-US" smtClean="0">
                <a:ea typeface="ＭＳ Ｐゴシック" pitchFamily="34" charset="-128"/>
              </a:rPr>
              <a:pPr/>
              <a:t>9</a:t>
            </a:fld>
            <a:endParaRPr lang="en-US" smtClean="0">
              <a:ea typeface="ＭＳ Ｐゴシック" pitchFamily="34" charset="-128"/>
            </a:endParaRPr>
          </a:p>
        </p:txBody>
      </p:sp>
      <p:sp>
        <p:nvSpPr>
          <p:cNvPr id="41987"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137A62FD-F9C9-40D1-920D-815B2A241547}"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9</a:t>
            </a:fld>
            <a:endParaRPr lang="en-US" sz="1200">
              <a:solidFill>
                <a:srgbClr val="000000"/>
              </a:solidFill>
              <a:latin typeface="Calibri" pitchFamily="34" charset="0"/>
            </a:endParaRPr>
          </a:p>
        </p:txBody>
      </p:sp>
      <p:sp>
        <p:nvSpPr>
          <p:cNvPr id="41988"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1989"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a:t>
            </a:r>
            <a:r>
              <a:rPr lang="en-US" dirty="0" smtClean="0">
                <a:latin typeface="Calibri" pitchFamily="34" charset="0"/>
                <a:ea typeface="ＭＳ Ｐゴシック" pitchFamily="34" charset="-128"/>
              </a:rPr>
              <a:t>programs useful for these methods are </a:t>
            </a:r>
            <a:r>
              <a:rPr lang="en-US" dirty="0" err="1" smtClean="0">
                <a:latin typeface="Calibri" pitchFamily="34" charset="0"/>
                <a:ea typeface="ＭＳ Ｐゴシック" pitchFamily="34" charset="-128"/>
              </a:rPr>
              <a:t>ToolBox</a:t>
            </a:r>
            <a:r>
              <a:rPr lang="en-US" dirty="0" smtClean="0">
                <a:latin typeface="Calibri" pitchFamily="34" charset="0"/>
                <a:ea typeface="ＭＳ Ｐゴシック" pitchFamily="34" charset="-128"/>
              </a:rPr>
              <a:t>, FLEx and </a:t>
            </a:r>
            <a:r>
              <a:rPr lang="en-US" dirty="0" err="1" smtClean="0">
                <a:latin typeface="Calibri" pitchFamily="34" charset="0"/>
                <a:ea typeface="ＭＳ Ｐゴシック" pitchFamily="34" charset="-128"/>
              </a:rPr>
              <a:t>WeSay</a:t>
            </a:r>
            <a:r>
              <a:rPr lang="en-US" dirty="0" smtClean="0">
                <a:latin typeface="Calibri" pitchFamily="34" charset="0"/>
                <a:ea typeface="ＭＳ Ｐゴシック" pitchFamily="34" charset="-128"/>
              </a:rPr>
              <a:t>. </a:t>
            </a:r>
          </a:p>
          <a:p>
            <a:pPr marL="971550" lvl="1"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ea typeface="ＭＳ Ｐゴシック" pitchFamily="34" charset="-128"/>
              </a:rPr>
              <a:t>WeSay</a:t>
            </a:r>
            <a:r>
              <a:rPr lang="en-US" dirty="0" smtClean="0">
                <a:latin typeface="Calibri" pitchFamily="34" charset="0"/>
                <a:ea typeface="ＭＳ Ｐゴシック" pitchFamily="34" charset="-128"/>
              </a:rPr>
              <a:t> and FLEx actually have semantic domain support built in. </a:t>
            </a:r>
          </a:p>
          <a:p>
            <a:pPr marL="971550" lvl="1"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err="1" smtClean="0">
                <a:latin typeface="Calibri" pitchFamily="34" charset="0"/>
                <a:ea typeface="ＭＳ Ｐゴシック" pitchFamily="34" charset="-128"/>
              </a:rPr>
              <a:t>WeSay</a:t>
            </a:r>
            <a:r>
              <a:rPr lang="en-US" dirty="0" smtClean="0">
                <a:latin typeface="Calibri" pitchFamily="34" charset="0"/>
                <a:ea typeface="ＭＳ Ｐゴシック" pitchFamily="34" charset="-128"/>
              </a:rPr>
              <a:t> also supports the Africa comparative word list.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results of word collection is a word list that can be used for phonological analysis and as the beginning point of a dictionary.</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p:spPr>
        <p:txBody>
          <a:bodyPr/>
          <a:lstStyle/>
          <a:p>
            <a:fld id="{3582CFEE-0E51-4597-BE98-0D6CFA04691C}" type="slidenum">
              <a:rPr lang="en-US" smtClean="0">
                <a:ea typeface="ＭＳ Ｐゴシック" pitchFamily="34" charset="-128"/>
              </a:rPr>
              <a:pPr/>
              <a:t>10</a:t>
            </a:fld>
            <a:endParaRPr lang="en-US" smtClean="0">
              <a:ea typeface="ＭＳ Ｐゴシック" pitchFamily="34" charset="-128"/>
            </a:endParaRPr>
          </a:p>
        </p:txBody>
      </p:sp>
      <p:sp>
        <p:nvSpPr>
          <p:cNvPr id="43011" name="Text Box 1"/>
          <p:cNvSpPr txBox="1">
            <a:spLocks noChangeArrowheads="1"/>
          </p:cNvSpPr>
          <p:nvPr/>
        </p:nvSpPr>
        <p:spPr bwMode="auto">
          <a:xfrm>
            <a:off x="3886200" y="8686800"/>
            <a:ext cx="2971800" cy="457200"/>
          </a:xfrm>
          <a:prstGeom prst="rect">
            <a:avLst/>
          </a:prstGeom>
          <a:noFill/>
          <a:ln w="9525">
            <a:noFill/>
            <a:round/>
            <a:headEnd/>
            <a:tailEnd/>
          </a:ln>
        </p:spPr>
        <p:txBody>
          <a:bodyPr lIns="90000" tIns="46800" rIns="90000" bIns="46800" anchor="b"/>
          <a:lstStyle/>
          <a:p>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fld id="{169CBE39-96F8-466B-A212-123E92E929FA}" type="slidenum">
              <a:rPr lang="en-US" sz="1200">
                <a:solidFill>
                  <a:srgbClr val="000000"/>
                </a:solidFill>
                <a:latin typeface="Calibri" pitchFamily="34" charset="0"/>
              </a:rPr>
              <a:pPr algn="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t>10</a:t>
            </a:fld>
            <a:endParaRPr lang="en-US" sz="1200">
              <a:solidFill>
                <a:srgbClr val="000000"/>
              </a:solidFill>
              <a:latin typeface="Calibri" pitchFamily="34" charset="0"/>
            </a:endParaRPr>
          </a:p>
        </p:txBody>
      </p:sp>
      <p:sp>
        <p:nvSpPr>
          <p:cNvPr id="43012" name="Rectangle 2"/>
          <p:cNvSpPr>
            <a:spLocks noGrp="1" noRot="1" noChangeAspect="1" noChangeArrowheads="1" noTextEdit="1"/>
          </p:cNvSpPr>
          <p:nvPr>
            <p:ph type="sldImg"/>
          </p:nvPr>
        </p:nvSpPr>
        <p:spPr>
          <a:xfrm>
            <a:off x="1143000" y="685800"/>
            <a:ext cx="4572000" cy="3429000"/>
          </a:xfrm>
          <a:solidFill>
            <a:srgbClr val="FFFFFF"/>
          </a:solidFill>
          <a:ln/>
        </p:spPr>
      </p:sp>
      <p:sp>
        <p:nvSpPr>
          <p:cNvPr id="43013" name="Text Box 3"/>
          <p:cNvSpPr>
            <a:spLocks noGrp="1" noChangeArrowheads="1"/>
          </p:cNvSpPr>
          <p:nvPr>
            <p:ph type="body" idx="1"/>
          </p:nvPr>
        </p:nvSpPr>
        <p:spPr>
          <a:xfrm>
            <a:off x="914400" y="4343400"/>
            <a:ext cx="5029200" cy="4114800"/>
          </a:xfrm>
          <a:noFill/>
          <a:ln/>
        </p:spPr>
        <p:txBody>
          <a:bodyPr/>
          <a:lstStyle/>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The next step is phonological analysis.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You start either with phonetic transcriptions of words using the International Phonetic Alphabet (IPA) or with intuitive writing. </a:t>
            </a:r>
          </a:p>
          <a:p>
            <a:pPr marL="228600" indent="-228600" eaLnBrk="1" hangingPunct="1">
              <a:spcBef>
                <a:spcPts val="450"/>
              </a:spcBef>
              <a:buClrTx/>
              <a:buFont typeface="Arial"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smtClean="0">
                <a:latin typeface="Calibri" pitchFamily="34" charset="0"/>
                <a:ea typeface="ＭＳ Ｐゴシック" pitchFamily="34" charset="-128"/>
              </a:rPr>
              <a:t>Intuitive writing is writing a word using the writing system of another related language, doing the best you can. Intuitive writing has been use in Tanzania on Bantu languages by writing the words using the Kiswahili alphabet</a:t>
            </a:r>
            <a:r>
              <a:rPr lang="en-US" dirty="0" smtClean="0">
                <a:latin typeface="Calibri" pitchFamily="34" charset="0"/>
                <a:ea typeface="ＭＳ Ｐゴシック" pitchFamily="34" charset="-128"/>
              </a:rPr>
              <a:t>.</a:t>
            </a:r>
            <a:endParaRPr lang="en-US" dirty="0" smtClean="0">
              <a:latin typeface="Calibri"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5B8AD187-3149-44F9-B704-F0A9E3CD7AC1}" type="datetime4">
              <a:rPr lang="en-US"/>
              <a:pPr>
                <a:defRPr/>
              </a:pPr>
              <a:t>December 7, 2011</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F8C74B-E060-4DAE-8399-74DA65937C43}"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F91F49B0-8FC2-4220-B972-12F27740A93B}" type="datetime4">
              <a:rPr lang="en-US"/>
              <a:pPr>
                <a:defRPr/>
              </a:pPr>
              <a:t>December 7, 2011</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9514192-40B7-46AC-8341-F72380D3706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1350" y="838200"/>
            <a:ext cx="1847850" cy="5105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47800" y="838200"/>
            <a:ext cx="5391150" cy="5105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072EDA51-3AE3-4FD6-B4C9-7C7D82960113}" type="datetime4">
              <a:rPr lang="en-US"/>
              <a:pPr>
                <a:defRPr/>
              </a:pPr>
              <a:t>December 7, 2011</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2DD6512-FE37-46DA-A4DC-CED7B27A9AE7}"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447800" y="838200"/>
            <a:ext cx="73914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447800" y="1828800"/>
            <a:ext cx="36195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219700" y="1828800"/>
            <a:ext cx="3619500" cy="4114800"/>
          </a:xfrm>
        </p:spPr>
        <p:txBody>
          <a:bodyPr/>
          <a:lstStyle/>
          <a:p>
            <a:pPr lvl="0"/>
            <a:r>
              <a:rPr lang="en-US" noProof="0" smtClean="0"/>
              <a:t>Click icon to add clip art</a:t>
            </a:r>
          </a:p>
        </p:txBody>
      </p:sp>
      <p:sp>
        <p:nvSpPr>
          <p:cNvPr id="5" name="Rectangle 4"/>
          <p:cNvSpPr>
            <a:spLocks noGrp="1" noChangeArrowheads="1"/>
          </p:cNvSpPr>
          <p:nvPr>
            <p:ph type="dt" sz="half" idx="10"/>
          </p:nvPr>
        </p:nvSpPr>
        <p:spPr>
          <a:ln/>
        </p:spPr>
        <p:txBody>
          <a:bodyPr/>
          <a:lstStyle>
            <a:lvl1pPr>
              <a:defRPr/>
            </a:lvl1pPr>
          </a:lstStyle>
          <a:p>
            <a:pPr>
              <a:defRPr/>
            </a:pPr>
            <a:fld id="{643D2D9A-A9E6-4A55-8849-7D7AF5389A06}" type="datetime4">
              <a:rPr lang="en-US"/>
              <a:pPr>
                <a:defRPr/>
              </a:pPr>
              <a:t>December 7, 2011</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9C481CB-CB88-4C38-A13D-D8C0DD5AE0CA}" type="slidenum">
              <a:rPr lang="en-US"/>
              <a:pPr>
                <a:defRPr/>
              </a:pPr>
              <a:t>‹#›</a:t>
            </a:fld>
            <a:endParaRPr lang="en-US" dirty="0"/>
          </a:p>
        </p:txBody>
      </p:sp>
    </p:spTree>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1447800" y="838200"/>
            <a:ext cx="73914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447800" y="1828800"/>
            <a:ext cx="36195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5219700" y="1828800"/>
            <a:ext cx="3619500" cy="4114800"/>
          </a:xfrm>
        </p:spPr>
        <p:txBody>
          <a:bodyPr/>
          <a:lstStyle/>
          <a:p>
            <a:pPr lvl="0"/>
            <a:r>
              <a:rPr lang="en-US" noProof="0" smtClean="0"/>
              <a:t>Click icon to add chart</a:t>
            </a:r>
          </a:p>
        </p:txBody>
      </p:sp>
      <p:sp>
        <p:nvSpPr>
          <p:cNvPr id="5" name="Rectangle 4"/>
          <p:cNvSpPr>
            <a:spLocks noGrp="1" noChangeArrowheads="1"/>
          </p:cNvSpPr>
          <p:nvPr>
            <p:ph type="dt" sz="half" idx="10"/>
          </p:nvPr>
        </p:nvSpPr>
        <p:spPr>
          <a:ln/>
        </p:spPr>
        <p:txBody>
          <a:bodyPr/>
          <a:lstStyle>
            <a:lvl1pPr>
              <a:defRPr/>
            </a:lvl1pPr>
          </a:lstStyle>
          <a:p>
            <a:pPr>
              <a:defRPr/>
            </a:pPr>
            <a:fld id="{6E4E824E-56AE-453C-8C57-6488849EA896}" type="datetime4">
              <a:rPr lang="en-US"/>
              <a:pPr>
                <a:defRPr/>
              </a:pPr>
              <a:t>December 7, 2011</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EFAC9E8-D778-440E-A138-D8EC53ED8D15}" type="slidenum">
              <a:rPr lang="en-US"/>
              <a:pPr>
                <a:defRPr/>
              </a:pPr>
              <a:t>‹#›</a:t>
            </a:fld>
            <a:endParaRPr lang="en-US" dirty="0"/>
          </a:p>
        </p:txBody>
      </p:sp>
    </p:spTree>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746DB102-90F7-4E25-B639-5D28CDC4A075}" type="datetime4">
              <a:rPr lang="en-US"/>
              <a:pPr>
                <a:defRPr/>
              </a:pPr>
              <a:t>December 7, 2011</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3A1093-0444-47F9-9625-4E279E86DAE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24F214F5-88C1-42F1-93CE-78886D3FE186}" type="datetime4">
              <a:rPr lang="en-US"/>
              <a:pPr>
                <a:defRPr/>
              </a:pPr>
              <a:t>December 7, 2011</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E3C40A-4E2B-44FB-8B09-A67D4158ABDA}"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47800" y="1828800"/>
            <a:ext cx="3619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0" y="1828800"/>
            <a:ext cx="36195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6ED9FEB1-C2E7-4AC4-856F-0CC386256BF6}" type="datetime4">
              <a:rPr lang="en-US"/>
              <a:pPr>
                <a:defRPr/>
              </a:pPr>
              <a:t>December 7, 2011</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EEC2DCB-3E6D-40A3-B820-1B289908B142}"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F1C595AB-D25C-45DA-9C17-EE677EC65AE4}" type="datetime4">
              <a:rPr lang="en-US"/>
              <a:pPr>
                <a:defRPr/>
              </a:pPr>
              <a:t>December 7, 2011</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8C75B56-3A4E-4123-B61A-8FA88724B8A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398E60BE-10A3-4DC4-8A3B-01C009EBD1F5}" type="datetime4">
              <a:rPr lang="en-US"/>
              <a:pPr>
                <a:defRPr/>
              </a:pPr>
              <a:t>December 7, 2011</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0DF69E4-A74C-48DA-958B-FBA4ACC2308D}"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886652AB-F73E-4977-843B-6F0F095FC278}" type="datetime4">
              <a:rPr lang="en-US"/>
              <a:pPr>
                <a:defRPr/>
              </a:pPr>
              <a:t>December 7, 2011</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6CA7EB4-A493-4CF8-9EF7-78536828DA31}"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3E637E2A-8B78-4F72-B03A-268A3F53B49B}" type="datetime4">
              <a:rPr lang="en-US"/>
              <a:pPr>
                <a:defRPr/>
              </a:pPr>
              <a:t>December 7, 2011</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92522A-ACEE-4C6C-8CE8-066E8A0BAAB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FF3BAC6A-F8F9-48FC-9FA0-CA0E4DCC82EF}" type="datetime4">
              <a:rPr lang="en-US"/>
              <a:pPr>
                <a:defRPr/>
              </a:pPr>
              <a:t>December 7, 2011</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4202534-A14B-40D8-A9E3-106033F8264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447800" y="838200"/>
            <a:ext cx="73914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a:t>
            </a:r>
          </a:p>
        </p:txBody>
      </p:sp>
      <p:sp>
        <p:nvSpPr>
          <p:cNvPr id="1027" name="Rectangle 3"/>
          <p:cNvSpPr>
            <a:spLocks noGrp="1" noChangeArrowheads="1"/>
          </p:cNvSpPr>
          <p:nvPr>
            <p:ph type="body" idx="1"/>
          </p:nvPr>
        </p:nvSpPr>
        <p:spPr bwMode="auto">
          <a:xfrm>
            <a:off x="1447800" y="1828800"/>
            <a:ext cx="7391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1447800" y="6248400"/>
            <a:ext cx="2209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smtClean="0"/>
            </a:lvl1pPr>
          </a:lstStyle>
          <a:p>
            <a:pPr>
              <a:defRPr/>
            </a:pPr>
            <a:fld id="{F954299C-C881-48C5-A531-7791156618B6}" type="datetime4">
              <a:rPr lang="en-US"/>
              <a:pPr>
                <a:defRPr/>
              </a:pPr>
              <a:t>December 7, 2011</a:t>
            </a:fld>
            <a:endParaRPr lang="en-US" dirty="0"/>
          </a:p>
        </p:txBody>
      </p:sp>
      <p:sp>
        <p:nvSpPr>
          <p:cNvPr id="1029" name="Rectangle 5"/>
          <p:cNvSpPr>
            <a:spLocks noGrp="1" noChangeArrowheads="1"/>
          </p:cNvSpPr>
          <p:nvPr>
            <p:ph type="ftr" sz="quarter" idx="3"/>
          </p:nvPr>
        </p:nvSpPr>
        <p:spPr bwMode="auto">
          <a:xfrm>
            <a:off x="3657600" y="6248400"/>
            <a:ext cx="3276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934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smtClean="0"/>
            </a:lvl1pPr>
          </a:lstStyle>
          <a:p>
            <a:pPr>
              <a:defRPr/>
            </a:pPr>
            <a:fld id="{F403FCA1-2C1D-4396-A89A-62084C214B5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Lst>
  <p:hf hdr="0"/>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ea typeface="ＭＳ Ｐゴシック" pitchFamily="34" charset="-128"/>
        </a:defRPr>
      </a:lvl2pPr>
      <a:lvl3pPr algn="l" rtl="0" fontAlgn="base">
        <a:spcBef>
          <a:spcPct val="0"/>
        </a:spcBef>
        <a:spcAft>
          <a:spcPct val="0"/>
        </a:spcAft>
        <a:defRPr sz="4400">
          <a:solidFill>
            <a:schemeClr val="tx2"/>
          </a:solidFill>
          <a:latin typeface="Arial" charset="0"/>
          <a:ea typeface="ＭＳ Ｐゴシック" pitchFamily="34" charset="-128"/>
        </a:defRPr>
      </a:lvl3pPr>
      <a:lvl4pPr algn="l" rtl="0" fontAlgn="base">
        <a:spcBef>
          <a:spcPct val="0"/>
        </a:spcBef>
        <a:spcAft>
          <a:spcPct val="0"/>
        </a:spcAft>
        <a:defRPr sz="4400">
          <a:solidFill>
            <a:schemeClr val="tx2"/>
          </a:solidFill>
          <a:latin typeface="Arial" charset="0"/>
          <a:ea typeface="ＭＳ Ｐゴシック" pitchFamily="34" charset="-128"/>
        </a:defRPr>
      </a:lvl4pPr>
      <a:lvl5pPr algn="l" rtl="0" fontAlgn="base">
        <a:spcBef>
          <a:spcPct val="0"/>
        </a:spcBef>
        <a:spcAft>
          <a:spcPct val="0"/>
        </a:spcAft>
        <a:defRPr sz="4400">
          <a:solidFill>
            <a:schemeClr val="tx2"/>
          </a:solidFill>
          <a:latin typeface="Arial" charset="0"/>
          <a:ea typeface="ＭＳ Ｐゴシック" pitchFamily="34" charset="-128"/>
        </a:defRPr>
      </a:lvl5pPr>
      <a:lvl6pPr marL="457200" algn="l" rtl="0" eaLnBrk="1" fontAlgn="base" hangingPunct="1">
        <a:spcBef>
          <a:spcPct val="0"/>
        </a:spcBef>
        <a:spcAft>
          <a:spcPct val="0"/>
        </a:spcAft>
        <a:defRPr sz="4400">
          <a:solidFill>
            <a:schemeClr val="tx2"/>
          </a:solidFill>
          <a:latin typeface="Arial" charset="0"/>
          <a:ea typeface="ＭＳ Ｐゴシック" pitchFamily="34" charset="-128"/>
        </a:defRPr>
      </a:lvl6pPr>
      <a:lvl7pPr marL="914400" algn="l" rtl="0" eaLnBrk="1" fontAlgn="base" hangingPunct="1">
        <a:spcBef>
          <a:spcPct val="0"/>
        </a:spcBef>
        <a:spcAft>
          <a:spcPct val="0"/>
        </a:spcAft>
        <a:defRPr sz="4400">
          <a:solidFill>
            <a:schemeClr val="tx2"/>
          </a:solidFill>
          <a:latin typeface="Arial" charset="0"/>
          <a:ea typeface="ＭＳ Ｐゴシック" pitchFamily="34" charset="-128"/>
        </a:defRPr>
      </a:lvl7pPr>
      <a:lvl8pPr marL="1371600" algn="l" rtl="0" eaLnBrk="1" fontAlgn="base" hangingPunct="1">
        <a:spcBef>
          <a:spcPct val="0"/>
        </a:spcBef>
        <a:spcAft>
          <a:spcPct val="0"/>
        </a:spcAft>
        <a:defRPr sz="4400">
          <a:solidFill>
            <a:schemeClr val="tx2"/>
          </a:solidFill>
          <a:latin typeface="Arial" charset="0"/>
          <a:ea typeface="ＭＳ Ｐゴシック" pitchFamily="34" charset="-128"/>
        </a:defRPr>
      </a:lvl8pPr>
      <a:lvl9pPr marL="1828800" algn="l" rtl="0" eaLnBrk="1" fontAlgn="base" hangingPunct="1">
        <a:spcBef>
          <a:spcPct val="0"/>
        </a:spcBef>
        <a:spcAft>
          <a:spcPct val="0"/>
        </a:spcAft>
        <a:defRPr sz="4400">
          <a:solidFill>
            <a:schemeClr val="tx2"/>
          </a:solidFill>
          <a:latin typeface="Arial" charset="0"/>
          <a:ea typeface="ＭＳ Ｐゴシック" pitchFamily="34" charset="-128"/>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1371600"/>
            <a:ext cx="8458200" cy="1165225"/>
          </a:xfrm>
        </p:spPr>
        <p:txBody>
          <a:bodyPr/>
          <a:lstStyle/>
          <a:p>
            <a:r>
              <a:rPr lang="en-US" smtClean="0"/>
              <a:t>   Language Software Overview</a:t>
            </a:r>
          </a:p>
        </p:txBody>
      </p:sp>
      <p:sp>
        <p:nvSpPr>
          <p:cNvPr id="4" name="Text Box 5"/>
          <p:cNvSpPr txBox="1">
            <a:spLocks noChangeArrowheads="1"/>
          </p:cNvSpPr>
          <p:nvPr/>
        </p:nvSpPr>
        <p:spPr bwMode="auto">
          <a:xfrm>
            <a:off x="3276600" y="2895600"/>
            <a:ext cx="3962400" cy="1295400"/>
          </a:xfrm>
          <a:prstGeom prst="rect">
            <a:avLst/>
          </a:prstGeom>
          <a:noFill/>
          <a:ln w="9525">
            <a:noFill/>
            <a:round/>
            <a:headEnd/>
            <a:tailEnd/>
          </a:ln>
        </p:spPr>
        <p:txBody>
          <a:bodyPr/>
          <a:lstStyle/>
          <a:p>
            <a:pPr>
              <a:spcBef>
                <a:spcPts val="6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dirty="0">
                <a:solidFill>
                  <a:schemeClr val="tx1"/>
                </a:solidFill>
                <a:latin typeface="+mn-lt"/>
                <a:ea typeface="ＭＳ Ｐゴシック" pitchFamily="1" charset="-128"/>
              </a:rPr>
              <a:t>Kent Schroeder</a:t>
            </a:r>
          </a:p>
          <a:p>
            <a:pPr>
              <a:spcBef>
                <a:spcPts val="6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dirty="0">
                <a:solidFill>
                  <a:schemeClr val="tx1"/>
                </a:solidFill>
                <a:latin typeface="+mn-lt"/>
                <a:ea typeface="ＭＳ Ｐゴシック" pitchFamily="1" charset="-128"/>
              </a:rPr>
              <a:t>SIL Africa Area</a:t>
            </a:r>
          </a:p>
        </p:txBody>
      </p:sp>
      <p:pic>
        <p:nvPicPr>
          <p:cNvPr id="2052" name="Picture 6"/>
          <p:cNvPicPr>
            <a:picLocks noChangeAspect="1" noChangeArrowheads="1"/>
          </p:cNvPicPr>
          <p:nvPr/>
        </p:nvPicPr>
        <p:blipFill>
          <a:blip r:embed="rId3" cstate="print"/>
          <a:srcRect/>
          <a:stretch>
            <a:fillRect/>
          </a:stretch>
        </p:blipFill>
        <p:spPr bwMode="auto">
          <a:xfrm>
            <a:off x="1066800" y="4114800"/>
            <a:ext cx="1828800" cy="2495550"/>
          </a:xfrm>
          <a:prstGeom prst="rect">
            <a:avLst/>
          </a:prstGeom>
          <a:noFill/>
          <a:ln w="9525">
            <a:noFill/>
            <a:round/>
            <a:headEnd/>
            <a:tailEnd/>
          </a:ln>
        </p:spPr>
      </p:pic>
      <p:pic>
        <p:nvPicPr>
          <p:cNvPr id="2053" name="Picture 7"/>
          <p:cNvPicPr>
            <a:picLocks noChangeAspect="1" noChangeArrowheads="1"/>
          </p:cNvPicPr>
          <p:nvPr/>
        </p:nvPicPr>
        <p:blipFill>
          <a:blip r:embed="rId4" cstate="print"/>
          <a:srcRect/>
          <a:stretch>
            <a:fillRect/>
          </a:stretch>
        </p:blipFill>
        <p:spPr bwMode="auto">
          <a:xfrm>
            <a:off x="6400800" y="4419600"/>
            <a:ext cx="2197100" cy="2133600"/>
          </a:xfrm>
          <a:prstGeom prst="rect">
            <a:avLst/>
          </a:prstGeom>
          <a:noFill/>
          <a:ln w="9525">
            <a:noFill/>
            <a:round/>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lnSpc>
                <a:spcPct val="90000"/>
              </a:lnSpc>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Methods</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International Phonetic Alphabet (IPA) Writing</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Intuitive Writing</a:t>
            </a:r>
          </a:p>
          <a:p>
            <a:pPr marL="341313" indent="-341313" algn="l">
              <a:lnSpc>
                <a:spcPct val="90000"/>
              </a:lnSpc>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Software</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 </a:t>
            </a:r>
            <a:endParaRPr lang="en-US" sz="2400" dirty="0">
              <a:solidFill>
                <a:schemeClr val="tx1"/>
              </a:solidFill>
              <a:latin typeface="+mn-lt"/>
              <a:ea typeface="ＭＳ Ｐゴシック" pitchFamily="1" charset="-128"/>
            </a:endParaRP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 </a:t>
            </a:r>
            <a:endParaRPr lang="en-US" sz="2400" dirty="0">
              <a:solidFill>
                <a:schemeClr val="tx1"/>
              </a:solidFill>
              <a:latin typeface="+mn-lt"/>
              <a:ea typeface="ＭＳ Ｐゴシック" pitchFamily="1" charset="-128"/>
            </a:endParaRP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 </a:t>
            </a:r>
            <a:endParaRPr lang="en-US" sz="2400" dirty="0">
              <a:solidFill>
                <a:schemeClr val="tx1"/>
              </a:solidFill>
              <a:latin typeface="+mn-lt"/>
              <a:ea typeface="ＭＳ Ｐゴシック" pitchFamily="1" charset="-128"/>
            </a:endParaRPr>
          </a:p>
          <a:p>
            <a:pPr marL="341313" indent="-341313" algn="l">
              <a:lnSpc>
                <a:spcPct val="90000"/>
              </a:lnSpc>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smtClean="0">
                <a:solidFill>
                  <a:schemeClr val="tx1"/>
                </a:solidFill>
                <a:latin typeface="+mn-lt"/>
                <a:ea typeface="ＭＳ Ｐゴシック" pitchFamily="1" charset="-128"/>
              </a:rPr>
              <a:t>Output</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 </a:t>
            </a:r>
            <a:endParaRPr lang="en-US" sz="2400" dirty="0">
              <a:solidFill>
                <a:schemeClr val="tx1"/>
              </a:solidFill>
              <a:latin typeface="+mn-lt"/>
              <a:ea typeface="ＭＳ Ｐゴシック" pitchFamily="1" charset="-128"/>
            </a:endParaRPr>
          </a:p>
        </p:txBody>
      </p:sp>
      <p:sp>
        <p:nvSpPr>
          <p:cNvPr id="5126"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
                <a:schemeClr val="tx1"/>
              </a:buClr>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Phonological</a:t>
            </a:r>
            <a:r>
              <a:rPr lang="en-US" sz="4400" dirty="0">
                <a:solidFill>
                  <a:schemeClr val="tx1"/>
                </a:solidFill>
                <a:latin typeface="Calibri" pitchFamily="34" charset="0"/>
                <a:ea typeface="ＭＳ Ｐゴシック" pitchFamily="1" charset="-128"/>
              </a:rPr>
              <a:t> </a:t>
            </a:r>
            <a:r>
              <a:rPr lang="en-US" sz="4400" dirty="0">
                <a:solidFill>
                  <a:schemeClr val="tx1"/>
                </a:solidFill>
                <a:latin typeface="+mj-lt"/>
                <a:ea typeface="ＭＳ Ｐゴシック" pitchFamily="1" charset="-128"/>
              </a:rPr>
              <a:t>Analysis</a:t>
            </a:r>
          </a:p>
        </p:txBody>
      </p:sp>
      <p:sp>
        <p:nvSpPr>
          <p:cNvPr id="6148" name="Date Placeholder 12"/>
          <p:cNvSpPr>
            <a:spLocks noGrp="1"/>
          </p:cNvSpPr>
          <p:nvPr>
            <p:ph type="dt" sz="quarter" idx="10"/>
          </p:nvPr>
        </p:nvSpPr>
        <p:spPr>
          <a:noFill/>
        </p:spPr>
        <p:txBody>
          <a:bodyPr/>
          <a:lstStyle/>
          <a:p>
            <a:fld id="{838DB031-B9B3-405A-8C58-135D3C60B34F}" type="datetime4">
              <a:rPr lang="en-US"/>
              <a:pPr/>
              <a:t>December 7, 2011</a:t>
            </a:fld>
            <a:endParaRPr lang="en-US"/>
          </a:p>
        </p:txBody>
      </p:sp>
      <p:sp>
        <p:nvSpPr>
          <p:cNvPr id="6149" name="Footer Placeholder 14"/>
          <p:cNvSpPr>
            <a:spLocks noGrp="1"/>
          </p:cNvSpPr>
          <p:nvPr>
            <p:ph type="ftr" sz="quarter" idx="11"/>
          </p:nvPr>
        </p:nvSpPr>
        <p:spPr>
          <a:noFill/>
        </p:spPr>
        <p:txBody>
          <a:bodyPr/>
          <a:lstStyle/>
          <a:p>
            <a:endParaRPr lang="en-US" smtClean="0"/>
          </a:p>
        </p:txBody>
      </p:sp>
      <p:sp>
        <p:nvSpPr>
          <p:cNvPr id="6150" name="Slide Number Placeholder 13"/>
          <p:cNvSpPr>
            <a:spLocks noGrp="1"/>
          </p:cNvSpPr>
          <p:nvPr>
            <p:ph type="sldNum" sz="quarter" idx="12"/>
          </p:nvPr>
        </p:nvSpPr>
        <p:spPr>
          <a:noFill/>
        </p:spPr>
        <p:txBody>
          <a:bodyPr/>
          <a:lstStyle/>
          <a:p>
            <a:fld id="{1A89F825-2B56-4B0C-BF89-F50369962E1B}" type="slidenum">
              <a:rPr lang="en-US"/>
              <a:pPr/>
              <a:t>10</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lnSpc>
                <a:spcPct val="90000"/>
              </a:lnSpc>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Methods</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International Phonetic Alphabet (IPA) Writing</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Intuitive Writing</a:t>
            </a:r>
          </a:p>
          <a:p>
            <a:pPr marL="341313" indent="-341313" algn="l">
              <a:lnSpc>
                <a:spcPct val="90000"/>
              </a:lnSpc>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Software</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Phonology Assistant</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PTEST</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Speech Analyzer</a:t>
            </a:r>
          </a:p>
          <a:p>
            <a:pPr marL="341313" indent="-341313" algn="l">
              <a:lnSpc>
                <a:spcPct val="90000"/>
              </a:lnSpc>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Output</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Phonology Statement</a:t>
            </a:r>
          </a:p>
        </p:txBody>
      </p:sp>
      <p:sp>
        <p:nvSpPr>
          <p:cNvPr id="5126"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
                <a:schemeClr val="tx1"/>
              </a:buClr>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Phonological</a:t>
            </a:r>
            <a:r>
              <a:rPr lang="en-US" sz="4400" dirty="0">
                <a:solidFill>
                  <a:schemeClr val="tx1"/>
                </a:solidFill>
                <a:latin typeface="Calibri" pitchFamily="34" charset="0"/>
                <a:ea typeface="ＭＳ Ｐゴシック" pitchFamily="1" charset="-128"/>
              </a:rPr>
              <a:t> </a:t>
            </a:r>
            <a:r>
              <a:rPr lang="en-US" sz="4400" dirty="0">
                <a:solidFill>
                  <a:schemeClr val="tx1"/>
                </a:solidFill>
                <a:latin typeface="+mj-lt"/>
                <a:ea typeface="ＭＳ Ｐゴシック" pitchFamily="1" charset="-128"/>
              </a:rPr>
              <a:t>Analysis</a:t>
            </a:r>
          </a:p>
        </p:txBody>
      </p:sp>
      <p:sp>
        <p:nvSpPr>
          <p:cNvPr id="6148" name="Date Placeholder 12"/>
          <p:cNvSpPr>
            <a:spLocks noGrp="1"/>
          </p:cNvSpPr>
          <p:nvPr>
            <p:ph type="dt" sz="quarter" idx="10"/>
          </p:nvPr>
        </p:nvSpPr>
        <p:spPr>
          <a:noFill/>
        </p:spPr>
        <p:txBody>
          <a:bodyPr/>
          <a:lstStyle/>
          <a:p>
            <a:fld id="{838DB031-B9B3-405A-8C58-135D3C60B34F}" type="datetime4">
              <a:rPr lang="en-US"/>
              <a:pPr/>
              <a:t>December 7, 2011</a:t>
            </a:fld>
            <a:endParaRPr lang="en-US"/>
          </a:p>
        </p:txBody>
      </p:sp>
      <p:sp>
        <p:nvSpPr>
          <p:cNvPr id="6149" name="Footer Placeholder 14"/>
          <p:cNvSpPr>
            <a:spLocks noGrp="1"/>
          </p:cNvSpPr>
          <p:nvPr>
            <p:ph type="ftr" sz="quarter" idx="11"/>
          </p:nvPr>
        </p:nvSpPr>
        <p:spPr>
          <a:noFill/>
        </p:spPr>
        <p:txBody>
          <a:bodyPr/>
          <a:lstStyle/>
          <a:p>
            <a:endParaRPr lang="en-US" smtClean="0"/>
          </a:p>
        </p:txBody>
      </p:sp>
      <p:sp>
        <p:nvSpPr>
          <p:cNvPr id="6150" name="Slide Number Placeholder 13"/>
          <p:cNvSpPr>
            <a:spLocks noGrp="1"/>
          </p:cNvSpPr>
          <p:nvPr>
            <p:ph type="sldNum" sz="quarter" idx="12"/>
          </p:nvPr>
        </p:nvSpPr>
        <p:spPr>
          <a:noFill/>
        </p:spPr>
        <p:txBody>
          <a:bodyPr/>
          <a:lstStyle/>
          <a:p>
            <a:fld id="{1A89F825-2B56-4B0C-BF89-F50369962E1B}" type="slidenum">
              <a:rPr lang="en-US"/>
              <a:pPr/>
              <a:t>11</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Text Box 4"/>
          <p:cNvSpPr txBox="1">
            <a:spLocks noChangeArrowheads="1"/>
          </p:cNvSpPr>
          <p:nvPr/>
        </p:nvSpPr>
        <p:spPr bwMode="auto">
          <a:xfrm>
            <a:off x="1447800" y="1828800"/>
            <a:ext cx="7391400" cy="41910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a:solidFill>
                  <a:schemeClr val="tx1"/>
                </a:solidFill>
                <a:latin typeface="+mn-lt"/>
                <a:ea typeface="ＭＳ Ｐゴシック" pitchFamily="1" charset="-128"/>
              </a:rPr>
              <a:t>Phase 1 (Bantu Orthography Manual)</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Preliminary Orthography</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Alphabet Chart</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a:solidFill>
                  <a:schemeClr val="tx1"/>
                </a:solidFill>
                <a:latin typeface="+mn-lt"/>
                <a:ea typeface="ＭＳ Ｐゴシック" pitchFamily="1" charset="-128"/>
              </a:rPr>
              <a:t>Phase 2 (Bantu Orthography Manual)</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Trial Orthography</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Orthography Statement</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a:solidFill>
                  <a:schemeClr val="tx1"/>
                </a:solidFill>
                <a:latin typeface="+mn-lt"/>
                <a:ea typeface="ＭＳ Ｐゴシック" pitchFamily="1" charset="-128"/>
              </a:rPr>
              <a:t>Software</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 </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 </a:t>
            </a:r>
            <a:endParaRPr lang="en-US" sz="2400" dirty="0">
              <a:solidFill>
                <a:schemeClr val="tx1"/>
              </a:solidFill>
              <a:latin typeface="+mn-lt"/>
              <a:ea typeface="ＭＳ Ｐゴシック" pitchFamily="1" charset="-128"/>
            </a:endParaRPr>
          </a:p>
        </p:txBody>
      </p:sp>
      <p:sp>
        <p:nvSpPr>
          <p:cNvPr id="6150"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Orthography</a:t>
            </a:r>
            <a:r>
              <a:rPr lang="en-US" sz="4400" dirty="0">
                <a:solidFill>
                  <a:schemeClr val="tx1"/>
                </a:solidFill>
                <a:latin typeface="Calibri" pitchFamily="34" charset="0"/>
                <a:ea typeface="ＭＳ Ｐゴシック" pitchFamily="1" charset="-128"/>
              </a:rPr>
              <a:t> </a:t>
            </a:r>
            <a:r>
              <a:rPr lang="en-US" sz="4400" dirty="0">
                <a:solidFill>
                  <a:schemeClr val="tx1"/>
                </a:solidFill>
                <a:latin typeface="+mj-lt"/>
                <a:ea typeface="ＭＳ Ｐゴシック" pitchFamily="1" charset="-128"/>
              </a:rPr>
              <a:t>Process</a:t>
            </a:r>
          </a:p>
        </p:txBody>
      </p:sp>
      <p:sp>
        <p:nvSpPr>
          <p:cNvPr id="7172" name="Date Placeholder 9"/>
          <p:cNvSpPr>
            <a:spLocks noGrp="1"/>
          </p:cNvSpPr>
          <p:nvPr>
            <p:ph type="dt" sz="quarter" idx="10"/>
          </p:nvPr>
        </p:nvSpPr>
        <p:spPr>
          <a:noFill/>
        </p:spPr>
        <p:txBody>
          <a:bodyPr/>
          <a:lstStyle/>
          <a:p>
            <a:fld id="{EF8B5567-1215-4BA1-A827-1F4DDF226978}" type="datetime4">
              <a:rPr lang="en-US"/>
              <a:pPr/>
              <a:t>December 7, 2011</a:t>
            </a:fld>
            <a:endParaRPr lang="en-US"/>
          </a:p>
        </p:txBody>
      </p:sp>
      <p:sp>
        <p:nvSpPr>
          <p:cNvPr id="7173" name="Footer Placeholder 11"/>
          <p:cNvSpPr>
            <a:spLocks noGrp="1"/>
          </p:cNvSpPr>
          <p:nvPr>
            <p:ph type="ftr" sz="quarter" idx="11"/>
          </p:nvPr>
        </p:nvSpPr>
        <p:spPr>
          <a:noFill/>
        </p:spPr>
        <p:txBody>
          <a:bodyPr/>
          <a:lstStyle/>
          <a:p>
            <a:endParaRPr lang="en-US" smtClean="0"/>
          </a:p>
        </p:txBody>
      </p:sp>
      <p:sp>
        <p:nvSpPr>
          <p:cNvPr id="7174" name="Slide Number Placeholder 10"/>
          <p:cNvSpPr>
            <a:spLocks noGrp="1"/>
          </p:cNvSpPr>
          <p:nvPr>
            <p:ph type="sldNum" sz="quarter" idx="12"/>
          </p:nvPr>
        </p:nvSpPr>
        <p:spPr>
          <a:noFill/>
        </p:spPr>
        <p:txBody>
          <a:bodyPr/>
          <a:lstStyle/>
          <a:p>
            <a:fld id="{F91E9845-C675-41D8-882D-BEC17D97D426}" type="slidenum">
              <a:rPr lang="en-US"/>
              <a:pPr/>
              <a:t>12</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Text Box 4"/>
          <p:cNvSpPr txBox="1">
            <a:spLocks noChangeArrowheads="1"/>
          </p:cNvSpPr>
          <p:nvPr/>
        </p:nvSpPr>
        <p:spPr bwMode="auto">
          <a:xfrm>
            <a:off x="1447800" y="1828800"/>
            <a:ext cx="7391400" cy="41910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a:solidFill>
                  <a:schemeClr val="tx1"/>
                </a:solidFill>
                <a:latin typeface="+mn-lt"/>
                <a:ea typeface="ＭＳ Ｐゴシック" pitchFamily="1" charset="-128"/>
              </a:rPr>
              <a:t>Phase 1 (Bantu Orthography Manual)</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Preliminary Orthography</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Alphabet Chart</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a:solidFill>
                  <a:schemeClr val="tx1"/>
                </a:solidFill>
                <a:latin typeface="+mn-lt"/>
                <a:ea typeface="ＭＳ Ｐゴシック" pitchFamily="1" charset="-128"/>
              </a:rPr>
              <a:t>Phase 2 (Bantu Orthography Manual)</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Trial Orthography</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Orthography Statement</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a:solidFill>
                  <a:schemeClr val="tx1"/>
                </a:solidFill>
                <a:latin typeface="+mn-lt"/>
                <a:ea typeface="ＭＳ Ｐゴシック" pitchFamily="1" charset="-128"/>
              </a:rPr>
              <a:t>Software</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Phonology Assistant </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PTEST</a:t>
            </a:r>
            <a:endParaRPr lang="en-US" sz="2400" dirty="0">
              <a:solidFill>
                <a:schemeClr val="tx1"/>
              </a:solidFill>
              <a:latin typeface="+mn-lt"/>
              <a:ea typeface="ＭＳ Ｐゴシック" pitchFamily="1" charset="-128"/>
            </a:endParaRPr>
          </a:p>
        </p:txBody>
      </p:sp>
      <p:sp>
        <p:nvSpPr>
          <p:cNvPr id="6150"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Orthography</a:t>
            </a:r>
            <a:r>
              <a:rPr lang="en-US" sz="4400" dirty="0">
                <a:solidFill>
                  <a:schemeClr val="tx1"/>
                </a:solidFill>
                <a:latin typeface="Calibri" pitchFamily="34" charset="0"/>
                <a:ea typeface="ＭＳ Ｐゴシック" pitchFamily="1" charset="-128"/>
              </a:rPr>
              <a:t> </a:t>
            </a:r>
            <a:r>
              <a:rPr lang="en-US" sz="4400" dirty="0">
                <a:solidFill>
                  <a:schemeClr val="tx1"/>
                </a:solidFill>
                <a:latin typeface="+mj-lt"/>
                <a:ea typeface="ＭＳ Ｐゴシック" pitchFamily="1" charset="-128"/>
              </a:rPr>
              <a:t>Process</a:t>
            </a:r>
          </a:p>
        </p:txBody>
      </p:sp>
      <p:sp>
        <p:nvSpPr>
          <p:cNvPr id="7172" name="Date Placeholder 9"/>
          <p:cNvSpPr>
            <a:spLocks noGrp="1"/>
          </p:cNvSpPr>
          <p:nvPr>
            <p:ph type="dt" sz="quarter" idx="10"/>
          </p:nvPr>
        </p:nvSpPr>
        <p:spPr>
          <a:noFill/>
        </p:spPr>
        <p:txBody>
          <a:bodyPr/>
          <a:lstStyle/>
          <a:p>
            <a:fld id="{EF8B5567-1215-4BA1-A827-1F4DDF226978}" type="datetime4">
              <a:rPr lang="en-US"/>
              <a:pPr/>
              <a:t>December 7, 2011</a:t>
            </a:fld>
            <a:endParaRPr lang="en-US"/>
          </a:p>
        </p:txBody>
      </p:sp>
      <p:sp>
        <p:nvSpPr>
          <p:cNvPr id="7173" name="Footer Placeholder 11"/>
          <p:cNvSpPr>
            <a:spLocks noGrp="1"/>
          </p:cNvSpPr>
          <p:nvPr>
            <p:ph type="ftr" sz="quarter" idx="11"/>
          </p:nvPr>
        </p:nvSpPr>
        <p:spPr>
          <a:noFill/>
        </p:spPr>
        <p:txBody>
          <a:bodyPr/>
          <a:lstStyle/>
          <a:p>
            <a:endParaRPr lang="en-US" smtClean="0"/>
          </a:p>
        </p:txBody>
      </p:sp>
      <p:sp>
        <p:nvSpPr>
          <p:cNvPr id="7174" name="Slide Number Placeholder 10"/>
          <p:cNvSpPr>
            <a:spLocks noGrp="1"/>
          </p:cNvSpPr>
          <p:nvPr>
            <p:ph type="sldNum" sz="quarter" idx="12"/>
          </p:nvPr>
        </p:nvSpPr>
        <p:spPr>
          <a:noFill/>
        </p:spPr>
        <p:txBody>
          <a:bodyPr/>
          <a:lstStyle/>
          <a:p>
            <a:fld id="{F91E9845-C675-41D8-882D-BEC17D97D426}" type="slidenum">
              <a:rPr lang="en-US"/>
              <a:pPr/>
              <a:t>13</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lnSpc>
                <a:spcPct val="90000"/>
              </a:lnSpc>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Standards</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Multi-Dictionary Formatter (MDF using SFM)</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Lexicon Interchange Format (LIFT using XML)</a:t>
            </a:r>
          </a:p>
          <a:p>
            <a:pPr marL="341313" indent="-341313" algn="l">
              <a:lnSpc>
                <a:spcPct val="90000"/>
              </a:lnSpc>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a:solidFill>
                  <a:schemeClr val="tx1"/>
                </a:solidFill>
                <a:latin typeface="+mn-lt"/>
                <a:ea typeface="ＭＳ Ｐゴシック" pitchFamily="1" charset="-128"/>
              </a:rPr>
              <a:t>Software (Lexicon Editing)</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 </a:t>
            </a:r>
            <a:endParaRPr lang="en-US" sz="2400" dirty="0">
              <a:solidFill>
                <a:schemeClr val="tx1"/>
              </a:solidFill>
              <a:latin typeface="+mn-lt"/>
              <a:ea typeface="ＭＳ Ｐゴシック" pitchFamily="1" charset="-128"/>
            </a:endParaRP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 </a:t>
            </a:r>
            <a:endParaRPr lang="en-US" sz="2400" dirty="0">
              <a:solidFill>
                <a:schemeClr val="tx1"/>
              </a:solidFill>
              <a:latin typeface="+mn-lt"/>
              <a:ea typeface="ＭＳ Ｐゴシック" pitchFamily="1" charset="-128"/>
            </a:endParaRP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 </a:t>
            </a:r>
            <a:endParaRPr lang="en-US" sz="2400" dirty="0">
              <a:solidFill>
                <a:schemeClr val="tx1"/>
              </a:solidFill>
              <a:latin typeface="+mn-lt"/>
              <a:ea typeface="ＭＳ Ｐゴシック" pitchFamily="1" charset="-128"/>
            </a:endParaRPr>
          </a:p>
          <a:p>
            <a:pPr marL="341313" indent="-341313" algn="l">
              <a:lnSpc>
                <a:spcPct val="90000"/>
              </a:lnSpc>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a:solidFill>
                  <a:schemeClr val="tx1"/>
                </a:solidFill>
                <a:latin typeface="+mn-lt"/>
                <a:ea typeface="ＭＳ Ｐゴシック" pitchFamily="1" charset="-128"/>
              </a:rPr>
              <a:t>Output</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 </a:t>
            </a:r>
            <a:endParaRPr lang="en-US" sz="2400" dirty="0">
              <a:solidFill>
                <a:schemeClr val="tx1"/>
              </a:solidFill>
              <a:latin typeface="+mn-lt"/>
              <a:ea typeface="ＭＳ Ｐゴシック" pitchFamily="1" charset="-128"/>
            </a:endParaRPr>
          </a:p>
        </p:txBody>
      </p:sp>
      <p:sp>
        <p:nvSpPr>
          <p:cNvPr id="7174"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Linguistics - Lexicon</a:t>
            </a:r>
          </a:p>
        </p:txBody>
      </p:sp>
      <p:sp>
        <p:nvSpPr>
          <p:cNvPr id="8196" name="Date Placeholder 9"/>
          <p:cNvSpPr>
            <a:spLocks noGrp="1"/>
          </p:cNvSpPr>
          <p:nvPr>
            <p:ph type="dt" sz="quarter" idx="10"/>
          </p:nvPr>
        </p:nvSpPr>
        <p:spPr>
          <a:noFill/>
        </p:spPr>
        <p:txBody>
          <a:bodyPr/>
          <a:lstStyle/>
          <a:p>
            <a:fld id="{9853C9E3-A434-4F70-8272-8004B39CBF04}" type="datetime4">
              <a:rPr lang="en-US"/>
              <a:pPr/>
              <a:t>December 7, 2011</a:t>
            </a:fld>
            <a:endParaRPr lang="en-US"/>
          </a:p>
        </p:txBody>
      </p:sp>
      <p:sp>
        <p:nvSpPr>
          <p:cNvPr id="8197" name="Footer Placeholder 11"/>
          <p:cNvSpPr>
            <a:spLocks noGrp="1"/>
          </p:cNvSpPr>
          <p:nvPr>
            <p:ph type="ftr" sz="quarter" idx="11"/>
          </p:nvPr>
        </p:nvSpPr>
        <p:spPr>
          <a:noFill/>
        </p:spPr>
        <p:txBody>
          <a:bodyPr/>
          <a:lstStyle/>
          <a:p>
            <a:endParaRPr lang="en-US" smtClean="0"/>
          </a:p>
        </p:txBody>
      </p:sp>
      <p:sp>
        <p:nvSpPr>
          <p:cNvPr id="8198" name="Slide Number Placeholder 10"/>
          <p:cNvSpPr>
            <a:spLocks noGrp="1"/>
          </p:cNvSpPr>
          <p:nvPr>
            <p:ph type="sldNum" sz="quarter" idx="12"/>
          </p:nvPr>
        </p:nvSpPr>
        <p:spPr>
          <a:noFill/>
        </p:spPr>
        <p:txBody>
          <a:bodyPr/>
          <a:lstStyle/>
          <a:p>
            <a:fld id="{3F0FDD51-F78D-40F6-BDA2-84918DBC931B}" type="slidenum">
              <a:rPr lang="en-US"/>
              <a:pPr/>
              <a:t>14</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lnSpc>
                <a:spcPct val="90000"/>
              </a:lnSpc>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Standards</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Multi-Dictionary Formatter (MDF using SFM)</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Lexicon Interchange Format (LIFT using XML)</a:t>
            </a:r>
          </a:p>
          <a:p>
            <a:pPr marL="341313" indent="-341313" algn="l">
              <a:lnSpc>
                <a:spcPct val="90000"/>
              </a:lnSpc>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a:solidFill>
                  <a:schemeClr val="tx1"/>
                </a:solidFill>
                <a:latin typeface="+mn-lt"/>
                <a:ea typeface="ＭＳ Ｐゴシック" pitchFamily="1" charset="-128"/>
              </a:rPr>
              <a:t>Software (Lexicon Editing)</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Toolbox</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FLEx</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WeSay</a:t>
            </a:r>
          </a:p>
          <a:p>
            <a:pPr marL="341313" indent="-341313" algn="l">
              <a:lnSpc>
                <a:spcPct val="90000"/>
              </a:lnSpc>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800" dirty="0">
                <a:solidFill>
                  <a:schemeClr val="tx1"/>
                </a:solidFill>
                <a:latin typeface="+mn-lt"/>
                <a:ea typeface="ＭＳ Ｐゴシック" pitchFamily="1" charset="-128"/>
              </a:rPr>
              <a:t>Output</a:t>
            </a:r>
          </a:p>
          <a:p>
            <a:pPr marL="741363" lvl="1" indent="-284163" algn="l">
              <a:lnSpc>
                <a:spcPct val="90000"/>
              </a:lnSpc>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Lexicon</a:t>
            </a:r>
          </a:p>
        </p:txBody>
      </p:sp>
      <p:sp>
        <p:nvSpPr>
          <p:cNvPr id="7174"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Linguistics - Lexicon</a:t>
            </a:r>
          </a:p>
        </p:txBody>
      </p:sp>
      <p:sp>
        <p:nvSpPr>
          <p:cNvPr id="8196" name="Date Placeholder 9"/>
          <p:cNvSpPr>
            <a:spLocks noGrp="1"/>
          </p:cNvSpPr>
          <p:nvPr>
            <p:ph type="dt" sz="quarter" idx="10"/>
          </p:nvPr>
        </p:nvSpPr>
        <p:spPr>
          <a:noFill/>
        </p:spPr>
        <p:txBody>
          <a:bodyPr/>
          <a:lstStyle/>
          <a:p>
            <a:fld id="{9853C9E3-A434-4F70-8272-8004B39CBF04}" type="datetime4">
              <a:rPr lang="en-US"/>
              <a:pPr/>
              <a:t>December 7, 2011</a:t>
            </a:fld>
            <a:endParaRPr lang="en-US"/>
          </a:p>
        </p:txBody>
      </p:sp>
      <p:sp>
        <p:nvSpPr>
          <p:cNvPr id="8197" name="Footer Placeholder 11"/>
          <p:cNvSpPr>
            <a:spLocks noGrp="1"/>
          </p:cNvSpPr>
          <p:nvPr>
            <p:ph type="ftr" sz="quarter" idx="11"/>
          </p:nvPr>
        </p:nvSpPr>
        <p:spPr>
          <a:noFill/>
        </p:spPr>
        <p:txBody>
          <a:bodyPr/>
          <a:lstStyle/>
          <a:p>
            <a:endParaRPr lang="en-US" smtClean="0"/>
          </a:p>
        </p:txBody>
      </p:sp>
      <p:sp>
        <p:nvSpPr>
          <p:cNvPr id="8198" name="Slide Number Placeholder 10"/>
          <p:cNvSpPr>
            <a:spLocks noGrp="1"/>
          </p:cNvSpPr>
          <p:nvPr>
            <p:ph type="sldNum" sz="quarter" idx="12"/>
          </p:nvPr>
        </p:nvSpPr>
        <p:spPr>
          <a:noFill/>
        </p:spPr>
        <p:txBody>
          <a:bodyPr/>
          <a:lstStyle/>
          <a:p>
            <a:fld id="{3F0FDD51-F78D-40F6-BDA2-84918DBC931B}" type="slidenum">
              <a:rPr lang="en-US"/>
              <a:pPr/>
              <a:t>15</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Input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Lexicon</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Software (publishing)</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 </a:t>
            </a:r>
            <a:endParaRPr lang="en-US" sz="2400" dirty="0">
              <a:solidFill>
                <a:schemeClr val="tx1"/>
              </a:solidFill>
              <a:latin typeface="+mn-lt"/>
              <a:ea typeface="ＭＳ Ｐゴシック" pitchFamily="1" charset="-128"/>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 </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 </a:t>
            </a:r>
            <a:endParaRPr lang="en-US" sz="2400" dirty="0">
              <a:solidFill>
                <a:schemeClr val="tx1"/>
              </a:solidFill>
              <a:latin typeface="+mn-lt"/>
              <a:ea typeface="ＭＳ Ｐゴシック" pitchFamily="1" charset="-128"/>
            </a:endParaRP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Output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Publishable dictionary</a:t>
            </a:r>
          </a:p>
        </p:txBody>
      </p:sp>
      <p:sp>
        <p:nvSpPr>
          <p:cNvPr id="8198"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Linguistics - Lexicon</a:t>
            </a:r>
          </a:p>
        </p:txBody>
      </p:sp>
      <p:sp>
        <p:nvSpPr>
          <p:cNvPr id="9220" name="Date Placeholder 9"/>
          <p:cNvSpPr>
            <a:spLocks noGrp="1"/>
          </p:cNvSpPr>
          <p:nvPr>
            <p:ph type="dt" sz="quarter" idx="10"/>
          </p:nvPr>
        </p:nvSpPr>
        <p:spPr>
          <a:noFill/>
        </p:spPr>
        <p:txBody>
          <a:bodyPr/>
          <a:lstStyle/>
          <a:p>
            <a:fld id="{959120D1-061E-41B7-9433-FE2BEBF7B0F1}" type="datetime4">
              <a:rPr lang="en-US"/>
              <a:pPr/>
              <a:t>December 7, 2011</a:t>
            </a:fld>
            <a:endParaRPr lang="en-US"/>
          </a:p>
        </p:txBody>
      </p:sp>
      <p:sp>
        <p:nvSpPr>
          <p:cNvPr id="9221" name="Footer Placeholder 11"/>
          <p:cNvSpPr>
            <a:spLocks noGrp="1"/>
          </p:cNvSpPr>
          <p:nvPr>
            <p:ph type="ftr" sz="quarter" idx="11"/>
          </p:nvPr>
        </p:nvSpPr>
        <p:spPr>
          <a:noFill/>
        </p:spPr>
        <p:txBody>
          <a:bodyPr/>
          <a:lstStyle/>
          <a:p>
            <a:endParaRPr lang="en-US" smtClean="0"/>
          </a:p>
        </p:txBody>
      </p:sp>
      <p:sp>
        <p:nvSpPr>
          <p:cNvPr id="9222" name="Slide Number Placeholder 10"/>
          <p:cNvSpPr>
            <a:spLocks noGrp="1"/>
          </p:cNvSpPr>
          <p:nvPr>
            <p:ph type="sldNum" sz="quarter" idx="12"/>
          </p:nvPr>
        </p:nvSpPr>
        <p:spPr>
          <a:noFill/>
        </p:spPr>
        <p:txBody>
          <a:bodyPr/>
          <a:lstStyle/>
          <a:p>
            <a:fld id="{DFC23D6E-CF28-4906-A698-BD6B70EE0C45}" type="slidenum">
              <a:rPr lang="en-US"/>
              <a:pPr/>
              <a:t>16</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Input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Lexicon</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Software (publishing)</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Lexique Pro</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err="1" smtClean="0">
                <a:solidFill>
                  <a:schemeClr val="tx1"/>
                </a:solidFill>
                <a:latin typeface="+mn-lt"/>
                <a:ea typeface="ＭＳ Ｐゴシック" pitchFamily="1" charset="-128"/>
              </a:rPr>
              <a:t>FLEx</a:t>
            </a:r>
            <a:r>
              <a:rPr lang="en-US" sz="2400" dirty="0" smtClean="0">
                <a:solidFill>
                  <a:schemeClr val="tx1"/>
                </a:solidFill>
                <a:latin typeface="+mn-lt"/>
                <a:ea typeface="ＭＳ Ｐゴシック" pitchFamily="1" charset="-128"/>
              </a:rPr>
              <a:t> </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Pathway</a:t>
            </a:r>
            <a:endParaRPr lang="en-US" sz="2400" dirty="0">
              <a:solidFill>
                <a:schemeClr val="tx1"/>
              </a:solidFill>
              <a:latin typeface="+mn-lt"/>
              <a:ea typeface="ＭＳ Ｐゴシック" pitchFamily="1" charset="-128"/>
            </a:endParaRP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Output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Publishable dictionary</a:t>
            </a:r>
          </a:p>
        </p:txBody>
      </p:sp>
      <p:sp>
        <p:nvSpPr>
          <p:cNvPr id="8198"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Linguistics - Lexicon</a:t>
            </a:r>
          </a:p>
        </p:txBody>
      </p:sp>
      <p:sp>
        <p:nvSpPr>
          <p:cNvPr id="9220" name="Date Placeholder 9"/>
          <p:cNvSpPr>
            <a:spLocks noGrp="1"/>
          </p:cNvSpPr>
          <p:nvPr>
            <p:ph type="dt" sz="quarter" idx="10"/>
          </p:nvPr>
        </p:nvSpPr>
        <p:spPr>
          <a:noFill/>
        </p:spPr>
        <p:txBody>
          <a:bodyPr/>
          <a:lstStyle/>
          <a:p>
            <a:fld id="{959120D1-061E-41B7-9433-FE2BEBF7B0F1}" type="datetime4">
              <a:rPr lang="en-US"/>
              <a:pPr/>
              <a:t>December 7, 2011</a:t>
            </a:fld>
            <a:endParaRPr lang="en-US"/>
          </a:p>
        </p:txBody>
      </p:sp>
      <p:sp>
        <p:nvSpPr>
          <p:cNvPr id="9221" name="Footer Placeholder 11"/>
          <p:cNvSpPr>
            <a:spLocks noGrp="1"/>
          </p:cNvSpPr>
          <p:nvPr>
            <p:ph type="ftr" sz="quarter" idx="11"/>
          </p:nvPr>
        </p:nvSpPr>
        <p:spPr>
          <a:noFill/>
        </p:spPr>
        <p:txBody>
          <a:bodyPr/>
          <a:lstStyle/>
          <a:p>
            <a:endParaRPr lang="en-US" smtClean="0"/>
          </a:p>
        </p:txBody>
      </p:sp>
      <p:sp>
        <p:nvSpPr>
          <p:cNvPr id="9222" name="Slide Number Placeholder 10"/>
          <p:cNvSpPr>
            <a:spLocks noGrp="1"/>
          </p:cNvSpPr>
          <p:nvPr>
            <p:ph type="sldNum" sz="quarter" idx="12"/>
          </p:nvPr>
        </p:nvSpPr>
        <p:spPr>
          <a:noFill/>
        </p:spPr>
        <p:txBody>
          <a:bodyPr/>
          <a:lstStyle/>
          <a:p>
            <a:fld id="{DFC23D6E-CF28-4906-A698-BD6B70EE0C45}" type="slidenum">
              <a:rPr lang="en-US"/>
              <a:pPr/>
              <a:t>17</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Input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Text/stories</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Software (text charting)</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 </a:t>
            </a:r>
            <a:endParaRPr lang="en-US" sz="2400" dirty="0">
              <a:solidFill>
                <a:schemeClr val="tx1"/>
              </a:solidFill>
              <a:latin typeface="+mn-lt"/>
              <a:ea typeface="ＭＳ Ｐゴシック" pitchFamily="1" charset="-128"/>
            </a:endParaRP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Output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Natural Language</a:t>
            </a:r>
          </a:p>
        </p:txBody>
      </p:sp>
      <p:sp>
        <p:nvSpPr>
          <p:cNvPr id="10243"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a:solidFill>
                  <a:schemeClr val="tx1"/>
                </a:solidFill>
                <a:latin typeface="Calibri" pitchFamily="34" charset="0"/>
              </a:rPr>
              <a:t>Linguistics - Discourse</a:t>
            </a:r>
          </a:p>
        </p:txBody>
      </p:sp>
      <p:sp>
        <p:nvSpPr>
          <p:cNvPr id="10244" name="Date Placeholder 9"/>
          <p:cNvSpPr>
            <a:spLocks noGrp="1"/>
          </p:cNvSpPr>
          <p:nvPr>
            <p:ph type="dt" sz="quarter" idx="10"/>
          </p:nvPr>
        </p:nvSpPr>
        <p:spPr>
          <a:noFill/>
        </p:spPr>
        <p:txBody>
          <a:bodyPr/>
          <a:lstStyle/>
          <a:p>
            <a:fld id="{8044F4FA-030B-44FB-9B0E-1B0CE6AF9514}" type="datetime4">
              <a:rPr lang="en-US"/>
              <a:pPr/>
              <a:t>December 7, 2011</a:t>
            </a:fld>
            <a:endParaRPr lang="en-US"/>
          </a:p>
        </p:txBody>
      </p:sp>
      <p:sp>
        <p:nvSpPr>
          <p:cNvPr id="10245" name="Footer Placeholder 11"/>
          <p:cNvSpPr>
            <a:spLocks noGrp="1"/>
          </p:cNvSpPr>
          <p:nvPr>
            <p:ph type="ftr" sz="quarter" idx="11"/>
          </p:nvPr>
        </p:nvSpPr>
        <p:spPr>
          <a:noFill/>
        </p:spPr>
        <p:txBody>
          <a:bodyPr/>
          <a:lstStyle/>
          <a:p>
            <a:endParaRPr lang="en-US" smtClean="0"/>
          </a:p>
        </p:txBody>
      </p:sp>
      <p:sp>
        <p:nvSpPr>
          <p:cNvPr id="10246" name="Slide Number Placeholder 10"/>
          <p:cNvSpPr>
            <a:spLocks noGrp="1"/>
          </p:cNvSpPr>
          <p:nvPr>
            <p:ph type="sldNum" sz="quarter" idx="12"/>
          </p:nvPr>
        </p:nvSpPr>
        <p:spPr>
          <a:noFill/>
        </p:spPr>
        <p:txBody>
          <a:bodyPr/>
          <a:lstStyle/>
          <a:p>
            <a:fld id="{8CBEAE64-A03A-4CE5-A1CD-7872BEAE84E4}" type="slidenum">
              <a:rPr lang="en-US"/>
              <a:pPr/>
              <a:t>18</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Input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Text/stories</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Software (text charting)</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FLEx</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Output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Natural Language</a:t>
            </a:r>
          </a:p>
        </p:txBody>
      </p:sp>
      <p:sp>
        <p:nvSpPr>
          <p:cNvPr id="10243"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a:solidFill>
                  <a:schemeClr val="tx1"/>
                </a:solidFill>
                <a:latin typeface="Calibri" pitchFamily="34" charset="0"/>
              </a:rPr>
              <a:t>Linguistics - Discourse</a:t>
            </a:r>
          </a:p>
        </p:txBody>
      </p:sp>
      <p:sp>
        <p:nvSpPr>
          <p:cNvPr id="10244" name="Date Placeholder 9"/>
          <p:cNvSpPr>
            <a:spLocks noGrp="1"/>
          </p:cNvSpPr>
          <p:nvPr>
            <p:ph type="dt" sz="quarter" idx="10"/>
          </p:nvPr>
        </p:nvSpPr>
        <p:spPr>
          <a:noFill/>
        </p:spPr>
        <p:txBody>
          <a:bodyPr/>
          <a:lstStyle/>
          <a:p>
            <a:fld id="{8044F4FA-030B-44FB-9B0E-1B0CE6AF9514}" type="datetime4">
              <a:rPr lang="en-US"/>
              <a:pPr/>
              <a:t>December 7, 2011</a:t>
            </a:fld>
            <a:endParaRPr lang="en-US"/>
          </a:p>
        </p:txBody>
      </p:sp>
      <p:sp>
        <p:nvSpPr>
          <p:cNvPr id="10245" name="Footer Placeholder 11"/>
          <p:cNvSpPr>
            <a:spLocks noGrp="1"/>
          </p:cNvSpPr>
          <p:nvPr>
            <p:ph type="ftr" sz="quarter" idx="11"/>
          </p:nvPr>
        </p:nvSpPr>
        <p:spPr>
          <a:noFill/>
        </p:spPr>
        <p:txBody>
          <a:bodyPr/>
          <a:lstStyle/>
          <a:p>
            <a:endParaRPr lang="en-US" smtClean="0"/>
          </a:p>
        </p:txBody>
      </p:sp>
      <p:sp>
        <p:nvSpPr>
          <p:cNvPr id="10246" name="Slide Number Placeholder 10"/>
          <p:cNvSpPr>
            <a:spLocks noGrp="1"/>
          </p:cNvSpPr>
          <p:nvPr>
            <p:ph type="sldNum" sz="quarter" idx="12"/>
          </p:nvPr>
        </p:nvSpPr>
        <p:spPr>
          <a:noFill/>
        </p:spPr>
        <p:txBody>
          <a:bodyPr/>
          <a:lstStyle/>
          <a:p>
            <a:fld id="{8CBEAE64-A03A-4CE5-A1CD-7872BEAE84E4}" type="slidenum">
              <a:rPr lang="en-US"/>
              <a:pPr/>
              <a:t>19</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mtClean="0"/>
              <a:t>You Will Learn</a:t>
            </a:r>
          </a:p>
        </p:txBody>
      </p:sp>
      <p:sp>
        <p:nvSpPr>
          <p:cNvPr id="3075" name="Content Placeholder 2"/>
          <p:cNvSpPr>
            <a:spLocks noGrp="1"/>
          </p:cNvSpPr>
          <p:nvPr>
            <p:ph idx="1"/>
          </p:nvPr>
        </p:nvSpPr>
        <p:spPr>
          <a:xfrm>
            <a:off x="1447800" y="2743200"/>
            <a:ext cx="7391400" cy="3200400"/>
          </a:xfrm>
        </p:spPr>
        <p:txBody>
          <a:bodyPr/>
          <a:lstStyle/>
          <a:p>
            <a:r>
              <a:rPr lang="en-US" dirty="0" smtClean="0"/>
              <a:t>Which software to use for a given language development task.</a:t>
            </a:r>
          </a:p>
          <a:p>
            <a:endParaRPr lang="en-US" dirty="0" smtClean="0"/>
          </a:p>
          <a:p>
            <a:endParaRPr lang="en-US" dirty="0" smtClean="0"/>
          </a:p>
        </p:txBody>
      </p:sp>
      <p:sp>
        <p:nvSpPr>
          <p:cNvPr id="3076" name="Date Placeholder 3"/>
          <p:cNvSpPr>
            <a:spLocks noGrp="1"/>
          </p:cNvSpPr>
          <p:nvPr>
            <p:ph type="dt" sz="quarter" idx="10"/>
          </p:nvPr>
        </p:nvSpPr>
        <p:spPr>
          <a:noFill/>
        </p:spPr>
        <p:txBody>
          <a:bodyPr/>
          <a:lstStyle/>
          <a:p>
            <a:fld id="{CED8A03C-FD5E-4E85-B2DF-1C75917F5477}" type="datetime4">
              <a:rPr lang="en-US"/>
              <a:pPr/>
              <a:t>December 7, 2011</a:t>
            </a:fld>
            <a:endParaRPr lang="en-US"/>
          </a:p>
        </p:txBody>
      </p:sp>
      <p:sp>
        <p:nvSpPr>
          <p:cNvPr id="3077" name="Footer Placeholder 4"/>
          <p:cNvSpPr>
            <a:spLocks noGrp="1"/>
          </p:cNvSpPr>
          <p:nvPr>
            <p:ph type="ftr" sz="quarter" idx="11"/>
          </p:nvPr>
        </p:nvSpPr>
        <p:spPr>
          <a:noFill/>
        </p:spPr>
        <p:txBody>
          <a:bodyPr/>
          <a:lstStyle/>
          <a:p>
            <a:endParaRPr lang="en-US" smtClean="0"/>
          </a:p>
        </p:txBody>
      </p:sp>
      <p:sp>
        <p:nvSpPr>
          <p:cNvPr id="3078" name="Slide Number Placeholder 5"/>
          <p:cNvSpPr>
            <a:spLocks noGrp="1"/>
          </p:cNvSpPr>
          <p:nvPr>
            <p:ph type="sldNum" sz="quarter" idx="12"/>
          </p:nvPr>
        </p:nvSpPr>
        <p:spPr>
          <a:noFill/>
        </p:spPr>
        <p:txBody>
          <a:bodyPr/>
          <a:lstStyle/>
          <a:p>
            <a:fld id="{5A8BE75C-9A83-4CF0-9476-AF036D8B7A85}" type="slidenum">
              <a:rPr lang="en-US"/>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smtClean="0">
                <a:solidFill>
                  <a:schemeClr val="tx1"/>
                </a:solidFill>
                <a:latin typeface="+mn-lt"/>
                <a:ea typeface="ＭＳ Ｐゴシック" pitchFamily="1" charset="-128"/>
              </a:rPr>
              <a:t>Software </a:t>
            </a:r>
            <a:endParaRPr lang="en-US" dirty="0">
              <a:solidFill>
                <a:schemeClr val="tx1"/>
              </a:solidFill>
              <a:latin typeface="+mn-lt"/>
              <a:ea typeface="ＭＳ Ｐゴシック" pitchFamily="1" charset="-128"/>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ＭＳ Ｐゴシック" pitchFamily="1" charset="-128"/>
              </a:rPr>
              <a:t>FLEx</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smtClean="0">
                <a:solidFill>
                  <a:schemeClr val="tx1"/>
                </a:solidFill>
                <a:ea typeface="ＭＳ Ｐゴシック" pitchFamily="1" charset="-128"/>
              </a:rPr>
              <a:t>Output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ea typeface="ＭＳ Ｐゴシック" pitchFamily="1" charset="-128"/>
              </a:rPr>
              <a:t> HTML</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smtClean="0">
                <a:solidFill>
                  <a:schemeClr val="tx1"/>
                </a:solidFill>
                <a:ea typeface="ＭＳ Ｐゴシック" pitchFamily="1" charset="-128"/>
              </a:rPr>
              <a:t>Software </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ea typeface="ＭＳ Ｐゴシック" pitchFamily="1" charset="-128"/>
              </a:rPr>
              <a:t>PAWS and </a:t>
            </a:r>
            <a:r>
              <a:rPr lang="en-US" sz="2400" dirty="0" err="1" smtClean="0">
                <a:solidFill>
                  <a:schemeClr val="tx1"/>
                </a:solidFill>
                <a:ea typeface="ＭＳ Ｐゴシック" pitchFamily="1" charset="-128"/>
              </a:rPr>
              <a:t>XLIngPaper</a:t>
            </a:r>
            <a:endParaRPr lang="en-US" sz="2400" dirty="0" smtClean="0">
              <a:solidFill>
                <a:schemeClr val="tx1"/>
              </a:solidFill>
              <a:ea typeface="ＭＳ Ｐゴシック" pitchFamily="1" charset="-128"/>
            </a:endParaRP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smtClean="0">
                <a:solidFill>
                  <a:schemeClr val="tx1"/>
                </a:solidFill>
                <a:ea typeface="ＭＳ Ｐゴシック" pitchFamily="1" charset="-128"/>
              </a:rPr>
              <a:t>Output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ea typeface="ＭＳ Ｐゴシック" pitchFamily="1" charset="-128"/>
              </a:rPr>
              <a:t> </a:t>
            </a:r>
            <a:r>
              <a:rPr lang="en-US" sz="2400" dirty="0" err="1" smtClean="0">
                <a:solidFill>
                  <a:schemeClr val="tx1"/>
                </a:solidFill>
                <a:ea typeface="ＭＳ Ｐゴシック" pitchFamily="1" charset="-128"/>
              </a:rPr>
              <a:t>XLingPaper</a:t>
            </a:r>
            <a:r>
              <a:rPr lang="en-US" sz="2400" dirty="0" smtClean="0">
                <a:solidFill>
                  <a:schemeClr val="tx1"/>
                </a:solidFill>
                <a:ea typeface="ＭＳ Ｐゴシック" pitchFamily="1" charset="-128"/>
              </a:rPr>
              <a:t> format  (XML)</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sz="2400" dirty="0" smtClean="0">
              <a:solidFill>
                <a:schemeClr val="tx1"/>
              </a:solidFill>
              <a:latin typeface="+mn-lt"/>
              <a:ea typeface="ＭＳ Ｐゴシック" pitchFamily="1" charset="-128"/>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dirty="0">
              <a:solidFill>
                <a:schemeClr val="tx1"/>
              </a:solidFill>
              <a:latin typeface="+mn-lt"/>
              <a:ea typeface="ＭＳ Ｐゴシック" pitchFamily="1" charset="-128"/>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sz="2400" dirty="0" smtClean="0">
              <a:solidFill>
                <a:schemeClr val="tx1"/>
              </a:solidFill>
              <a:latin typeface="+mn-lt"/>
              <a:ea typeface="ＭＳ Ｐゴシック" pitchFamily="1" charset="-128"/>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err="1" smtClean="0">
                <a:solidFill>
                  <a:schemeClr val="tx1"/>
                </a:solidFill>
                <a:latin typeface="+mn-lt"/>
                <a:ea typeface="ＭＳ Ｐゴシック" pitchFamily="1" charset="-128"/>
              </a:rPr>
              <a:t>XLingPaper</a:t>
            </a:r>
            <a:r>
              <a:rPr lang="en-US" sz="2400" dirty="0" smtClean="0">
                <a:solidFill>
                  <a:schemeClr val="tx1"/>
                </a:solidFill>
                <a:latin typeface="+mn-lt"/>
                <a:ea typeface="ＭＳ Ｐゴシック" pitchFamily="1" charset="-128"/>
              </a:rPr>
              <a:t> Format (XML)</a:t>
            </a:r>
            <a:endParaRPr lang="en-US" sz="2400" dirty="0">
              <a:solidFill>
                <a:schemeClr val="tx1"/>
              </a:solidFill>
              <a:latin typeface="+mn-lt"/>
              <a:ea typeface="ＭＳ Ｐゴシック" pitchFamily="1" charset="-128"/>
            </a:endParaRPr>
          </a:p>
        </p:txBody>
      </p:sp>
      <p:sp>
        <p:nvSpPr>
          <p:cNvPr id="10243"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dirty="0">
                <a:solidFill>
                  <a:schemeClr val="tx1"/>
                </a:solidFill>
                <a:latin typeface="Calibri" pitchFamily="34" charset="0"/>
              </a:rPr>
              <a:t>Linguistics - </a:t>
            </a:r>
            <a:r>
              <a:rPr lang="en-US" sz="4400" dirty="0" smtClean="0">
                <a:solidFill>
                  <a:schemeClr val="tx1"/>
                </a:solidFill>
                <a:latin typeface="Calibri" pitchFamily="34" charset="0"/>
              </a:rPr>
              <a:t>Grammar</a:t>
            </a:r>
            <a:endParaRPr lang="en-US" sz="4400" dirty="0">
              <a:solidFill>
                <a:schemeClr val="tx1"/>
              </a:solidFill>
              <a:latin typeface="Calibri" pitchFamily="34" charset="0"/>
            </a:endParaRPr>
          </a:p>
        </p:txBody>
      </p:sp>
      <p:sp>
        <p:nvSpPr>
          <p:cNvPr id="10244" name="Date Placeholder 9"/>
          <p:cNvSpPr>
            <a:spLocks noGrp="1"/>
          </p:cNvSpPr>
          <p:nvPr>
            <p:ph type="dt" sz="quarter" idx="10"/>
          </p:nvPr>
        </p:nvSpPr>
        <p:spPr>
          <a:noFill/>
        </p:spPr>
        <p:txBody>
          <a:bodyPr/>
          <a:lstStyle/>
          <a:p>
            <a:fld id="{8044F4FA-030B-44FB-9B0E-1B0CE6AF9514}" type="datetime4">
              <a:rPr lang="en-US"/>
              <a:pPr/>
              <a:t>December 7, 2011</a:t>
            </a:fld>
            <a:endParaRPr lang="en-US"/>
          </a:p>
        </p:txBody>
      </p:sp>
      <p:sp>
        <p:nvSpPr>
          <p:cNvPr id="10245" name="Footer Placeholder 11"/>
          <p:cNvSpPr>
            <a:spLocks noGrp="1"/>
          </p:cNvSpPr>
          <p:nvPr>
            <p:ph type="ftr" sz="quarter" idx="11"/>
          </p:nvPr>
        </p:nvSpPr>
        <p:spPr>
          <a:noFill/>
        </p:spPr>
        <p:txBody>
          <a:bodyPr/>
          <a:lstStyle/>
          <a:p>
            <a:endParaRPr lang="en-US" smtClean="0"/>
          </a:p>
        </p:txBody>
      </p:sp>
      <p:sp>
        <p:nvSpPr>
          <p:cNvPr id="10246" name="Slide Number Placeholder 10"/>
          <p:cNvSpPr>
            <a:spLocks noGrp="1"/>
          </p:cNvSpPr>
          <p:nvPr>
            <p:ph type="sldNum" sz="quarter" idx="12"/>
          </p:nvPr>
        </p:nvSpPr>
        <p:spPr>
          <a:noFill/>
        </p:spPr>
        <p:txBody>
          <a:bodyPr/>
          <a:lstStyle/>
          <a:p>
            <a:fld id="{8CBEAE64-A03A-4CE5-A1CD-7872BEAE84E4}" type="slidenum">
              <a:rPr lang="en-US"/>
              <a:pPr/>
              <a:t>20</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Standards</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Unified Standard Format Markers (USFM)</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Open XML for Editing Scriptures (OXES)</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Input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Source text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Dictionary</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ＭＳ Ｐゴシック" pitchFamily="1" charset="-128"/>
              </a:rPr>
              <a:t>Discourse studies</a:t>
            </a:r>
          </a:p>
        </p:txBody>
      </p:sp>
      <p:sp>
        <p:nvSpPr>
          <p:cNvPr id="10246"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Translation - Standards</a:t>
            </a:r>
            <a:r>
              <a:rPr lang="en-US" dirty="0">
                <a:solidFill>
                  <a:schemeClr val="tx1"/>
                </a:solidFill>
                <a:latin typeface="Calibri" pitchFamily="34" charset="0"/>
                <a:ea typeface="ＭＳ Ｐゴシック" pitchFamily="1" charset="-128"/>
              </a:rPr>
              <a:t> </a:t>
            </a:r>
            <a:endParaRPr lang="en-US" sz="4400" dirty="0">
              <a:solidFill>
                <a:schemeClr val="tx1"/>
              </a:solidFill>
              <a:latin typeface="+mj-lt"/>
              <a:ea typeface="ＭＳ Ｐゴシック" pitchFamily="1" charset="-128"/>
            </a:endParaRPr>
          </a:p>
        </p:txBody>
      </p:sp>
      <p:sp>
        <p:nvSpPr>
          <p:cNvPr id="11268" name="Date Placeholder 9"/>
          <p:cNvSpPr>
            <a:spLocks noGrp="1"/>
          </p:cNvSpPr>
          <p:nvPr>
            <p:ph type="dt" sz="quarter" idx="10"/>
          </p:nvPr>
        </p:nvSpPr>
        <p:spPr>
          <a:noFill/>
        </p:spPr>
        <p:txBody>
          <a:bodyPr/>
          <a:lstStyle/>
          <a:p>
            <a:fld id="{FA46A7B1-C95F-4232-B73B-821F066AFBA3}" type="datetime4">
              <a:rPr lang="en-US"/>
              <a:pPr/>
              <a:t>December 7, 2011</a:t>
            </a:fld>
            <a:endParaRPr lang="en-US"/>
          </a:p>
        </p:txBody>
      </p:sp>
      <p:sp>
        <p:nvSpPr>
          <p:cNvPr id="11269" name="Footer Placeholder 11"/>
          <p:cNvSpPr>
            <a:spLocks noGrp="1"/>
          </p:cNvSpPr>
          <p:nvPr>
            <p:ph type="ftr" sz="quarter" idx="11"/>
          </p:nvPr>
        </p:nvSpPr>
        <p:spPr>
          <a:noFill/>
        </p:spPr>
        <p:txBody>
          <a:bodyPr/>
          <a:lstStyle/>
          <a:p>
            <a:endParaRPr lang="en-US" smtClean="0"/>
          </a:p>
        </p:txBody>
      </p:sp>
      <p:sp>
        <p:nvSpPr>
          <p:cNvPr id="11270" name="Slide Number Placeholder 10"/>
          <p:cNvSpPr>
            <a:spLocks noGrp="1"/>
          </p:cNvSpPr>
          <p:nvPr>
            <p:ph type="sldNum" sz="quarter" idx="12"/>
          </p:nvPr>
        </p:nvSpPr>
        <p:spPr>
          <a:noFill/>
        </p:spPr>
        <p:txBody>
          <a:bodyPr/>
          <a:lstStyle/>
          <a:p>
            <a:fld id="{23A8F088-A19A-40C5-8710-70AEFEF9B5B8}" type="slidenum">
              <a:rPr lang="en-US"/>
              <a:pPr/>
              <a:t>21</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1447800" y="1828800"/>
            <a:ext cx="7391400" cy="4271963"/>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dirty="0">
                <a:solidFill>
                  <a:schemeClr val="tx1"/>
                </a:solidFill>
                <a:latin typeface="Calibri" pitchFamily="34" charset="0"/>
              </a:rPr>
              <a:t>Software (scripture editing)</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smtClean="0">
                <a:solidFill>
                  <a:schemeClr val="tx1"/>
                </a:solidFill>
                <a:latin typeface="Calibri" pitchFamily="34" charset="0"/>
              </a:rPr>
              <a:t> </a:t>
            </a:r>
            <a:endParaRPr lang="en-US" sz="2400" dirty="0">
              <a:solidFill>
                <a:schemeClr val="tx1"/>
              </a:solidFill>
              <a:latin typeface="Calibri" pitchFamily="34" charset="0"/>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smtClean="0">
                <a:solidFill>
                  <a:schemeClr val="tx1"/>
                </a:solidFill>
                <a:latin typeface="Calibri" pitchFamily="34" charset="0"/>
              </a:rPr>
              <a:t> </a:t>
            </a:r>
            <a:endParaRPr lang="en-US" sz="2400" dirty="0">
              <a:solidFill>
                <a:schemeClr val="tx1"/>
              </a:solidFill>
              <a:latin typeface="Calibri" pitchFamily="34" charset="0"/>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smtClean="0">
                <a:solidFill>
                  <a:schemeClr val="tx1"/>
                </a:solidFill>
                <a:latin typeface="Calibri" pitchFamily="34" charset="0"/>
              </a:rPr>
              <a:t> </a:t>
            </a:r>
            <a:endParaRPr lang="en-US" sz="2400" dirty="0">
              <a:solidFill>
                <a:schemeClr val="tx1"/>
              </a:solidFill>
              <a:latin typeface="Calibri" pitchFamily="34" charset="0"/>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smtClean="0">
                <a:solidFill>
                  <a:schemeClr val="tx1"/>
                </a:solidFill>
                <a:latin typeface="Calibri" pitchFamily="34" charset="0"/>
              </a:rPr>
              <a:t> </a:t>
            </a:r>
            <a:endParaRPr lang="en-US" sz="2400" dirty="0">
              <a:solidFill>
                <a:schemeClr val="tx1"/>
              </a:solidFill>
              <a:latin typeface="Calibri" pitchFamily="34" charset="0"/>
            </a:endParaRP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dirty="0">
                <a:solidFill>
                  <a:schemeClr val="tx1"/>
                </a:solidFill>
                <a:latin typeface="Calibri" pitchFamily="34" charset="0"/>
              </a:rPr>
              <a:t>Output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a:solidFill>
                  <a:schemeClr val="tx1"/>
                </a:solidFill>
                <a:latin typeface="Calibri" pitchFamily="34" charset="0"/>
              </a:rPr>
              <a:t>Scripture in target language</a:t>
            </a:r>
          </a:p>
          <a:p>
            <a:pPr marL="341313" indent="-341313" algn="l">
              <a:spcBef>
                <a:spcPts val="7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2800" dirty="0">
              <a:solidFill>
                <a:srgbClr val="000000"/>
              </a:solidFill>
              <a:latin typeface="Calibri" pitchFamily="34" charset="0"/>
            </a:endParaRPr>
          </a:p>
          <a:p>
            <a:pPr marL="741363" lvl="1" indent="-284163" algn="l">
              <a:spcBef>
                <a:spcPts val="700"/>
              </a:spcBef>
              <a:buFont typeface="Arial"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2800" dirty="0">
              <a:solidFill>
                <a:srgbClr val="000000"/>
              </a:solidFill>
              <a:latin typeface="Calibri" pitchFamily="34" charset="0"/>
            </a:endParaRPr>
          </a:p>
        </p:txBody>
      </p:sp>
      <p:sp>
        <p:nvSpPr>
          <p:cNvPr id="11270"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Translation - Editing</a:t>
            </a:r>
          </a:p>
        </p:txBody>
      </p:sp>
      <p:sp>
        <p:nvSpPr>
          <p:cNvPr id="12292" name="Date Placeholder 9"/>
          <p:cNvSpPr>
            <a:spLocks noGrp="1"/>
          </p:cNvSpPr>
          <p:nvPr>
            <p:ph type="dt" sz="quarter" idx="10"/>
          </p:nvPr>
        </p:nvSpPr>
        <p:spPr>
          <a:noFill/>
        </p:spPr>
        <p:txBody>
          <a:bodyPr/>
          <a:lstStyle/>
          <a:p>
            <a:fld id="{B52CEFAF-51CD-4D0C-8674-5888F1BCD049}" type="datetime4">
              <a:rPr lang="en-US"/>
              <a:pPr/>
              <a:t>December 7, 2011</a:t>
            </a:fld>
            <a:endParaRPr lang="en-US"/>
          </a:p>
        </p:txBody>
      </p:sp>
      <p:sp>
        <p:nvSpPr>
          <p:cNvPr id="12293" name="Footer Placeholder 11"/>
          <p:cNvSpPr>
            <a:spLocks noGrp="1"/>
          </p:cNvSpPr>
          <p:nvPr>
            <p:ph type="ftr" sz="quarter" idx="11"/>
          </p:nvPr>
        </p:nvSpPr>
        <p:spPr>
          <a:noFill/>
        </p:spPr>
        <p:txBody>
          <a:bodyPr/>
          <a:lstStyle/>
          <a:p>
            <a:endParaRPr lang="en-US" smtClean="0"/>
          </a:p>
        </p:txBody>
      </p:sp>
      <p:sp>
        <p:nvSpPr>
          <p:cNvPr id="12294" name="Slide Number Placeholder 10"/>
          <p:cNvSpPr>
            <a:spLocks noGrp="1"/>
          </p:cNvSpPr>
          <p:nvPr>
            <p:ph type="sldNum" sz="quarter" idx="12"/>
          </p:nvPr>
        </p:nvSpPr>
        <p:spPr>
          <a:noFill/>
        </p:spPr>
        <p:txBody>
          <a:bodyPr/>
          <a:lstStyle/>
          <a:p>
            <a:fld id="{E1705C84-20C0-40BD-BE34-630053775777}" type="slidenum">
              <a:rPr lang="en-US"/>
              <a:pPr/>
              <a:t>22</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1447800" y="1828800"/>
            <a:ext cx="7391400" cy="4271963"/>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dirty="0">
                <a:solidFill>
                  <a:schemeClr val="tx1"/>
                </a:solidFill>
                <a:latin typeface="Calibri" pitchFamily="34" charset="0"/>
              </a:rPr>
              <a:t>Software (scripture editing)</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err="1">
                <a:solidFill>
                  <a:schemeClr val="tx1"/>
                </a:solidFill>
                <a:latin typeface="Calibri" pitchFamily="34" charset="0"/>
              </a:rPr>
              <a:t>Adapt_It</a:t>
            </a:r>
            <a:endParaRPr lang="en-US" sz="2400" dirty="0">
              <a:solidFill>
                <a:schemeClr val="tx1"/>
              </a:solidFill>
              <a:latin typeface="Calibri" pitchFamily="34" charset="0"/>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smtClean="0">
                <a:solidFill>
                  <a:schemeClr val="tx1"/>
                </a:solidFill>
                <a:latin typeface="Calibri" pitchFamily="34" charset="0"/>
              </a:rPr>
              <a:t>Paratext (UBS)</a:t>
            </a:r>
            <a:endParaRPr lang="en-US" sz="2400" dirty="0">
              <a:solidFill>
                <a:schemeClr val="tx1"/>
              </a:solidFill>
              <a:latin typeface="Calibri" pitchFamily="34" charset="0"/>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a:solidFill>
                  <a:schemeClr val="tx1"/>
                </a:solidFill>
                <a:latin typeface="Calibri" pitchFamily="34" charset="0"/>
              </a:rPr>
              <a:t>Translation Editor</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err="1" smtClean="0">
                <a:solidFill>
                  <a:schemeClr val="tx1"/>
                </a:solidFill>
                <a:latin typeface="Calibri" pitchFamily="34" charset="0"/>
              </a:rPr>
              <a:t>OurWord</a:t>
            </a:r>
            <a:r>
              <a:rPr lang="en-US" sz="2400" dirty="0" smtClean="0">
                <a:solidFill>
                  <a:schemeClr val="tx1"/>
                </a:solidFill>
                <a:latin typeface="Calibri" pitchFamily="34" charset="0"/>
              </a:rPr>
              <a:t>  (TSC)</a:t>
            </a:r>
            <a:endParaRPr lang="en-US" sz="2400" dirty="0">
              <a:solidFill>
                <a:schemeClr val="tx1"/>
              </a:solidFill>
              <a:latin typeface="Calibri" pitchFamily="34" charset="0"/>
            </a:endParaRP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800" dirty="0">
                <a:solidFill>
                  <a:schemeClr val="tx1"/>
                </a:solidFill>
                <a:latin typeface="Calibri" pitchFamily="34" charset="0"/>
              </a:rPr>
              <a:t>Output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a:solidFill>
                  <a:schemeClr val="tx1"/>
                </a:solidFill>
                <a:latin typeface="Calibri" pitchFamily="34" charset="0"/>
              </a:rPr>
              <a:t>Scripture in target language</a:t>
            </a:r>
          </a:p>
          <a:p>
            <a:pPr marL="341313" indent="-341313" algn="l">
              <a:spcBef>
                <a:spcPts val="700"/>
              </a:spcBef>
              <a:buClr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2800" dirty="0">
              <a:solidFill>
                <a:srgbClr val="000000"/>
              </a:solidFill>
              <a:latin typeface="Calibri" pitchFamily="34" charset="0"/>
            </a:endParaRPr>
          </a:p>
          <a:p>
            <a:pPr marL="741363" lvl="1" indent="-284163" algn="l">
              <a:spcBef>
                <a:spcPts val="700"/>
              </a:spcBef>
              <a:buFont typeface="Arial"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2800" dirty="0">
              <a:solidFill>
                <a:srgbClr val="000000"/>
              </a:solidFill>
              <a:latin typeface="Calibri" pitchFamily="34" charset="0"/>
            </a:endParaRPr>
          </a:p>
        </p:txBody>
      </p:sp>
      <p:sp>
        <p:nvSpPr>
          <p:cNvPr id="11270"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Translation - Editing</a:t>
            </a:r>
          </a:p>
        </p:txBody>
      </p:sp>
      <p:sp>
        <p:nvSpPr>
          <p:cNvPr id="12292" name="Date Placeholder 9"/>
          <p:cNvSpPr>
            <a:spLocks noGrp="1"/>
          </p:cNvSpPr>
          <p:nvPr>
            <p:ph type="dt" sz="quarter" idx="10"/>
          </p:nvPr>
        </p:nvSpPr>
        <p:spPr>
          <a:noFill/>
        </p:spPr>
        <p:txBody>
          <a:bodyPr/>
          <a:lstStyle/>
          <a:p>
            <a:fld id="{B52CEFAF-51CD-4D0C-8674-5888F1BCD049}" type="datetime4">
              <a:rPr lang="en-US"/>
              <a:pPr/>
              <a:t>December 7, 2011</a:t>
            </a:fld>
            <a:endParaRPr lang="en-US"/>
          </a:p>
        </p:txBody>
      </p:sp>
      <p:sp>
        <p:nvSpPr>
          <p:cNvPr id="12293" name="Footer Placeholder 11"/>
          <p:cNvSpPr>
            <a:spLocks noGrp="1"/>
          </p:cNvSpPr>
          <p:nvPr>
            <p:ph type="ftr" sz="quarter" idx="11"/>
          </p:nvPr>
        </p:nvSpPr>
        <p:spPr>
          <a:noFill/>
        </p:spPr>
        <p:txBody>
          <a:bodyPr/>
          <a:lstStyle/>
          <a:p>
            <a:endParaRPr lang="en-US" smtClean="0"/>
          </a:p>
        </p:txBody>
      </p:sp>
      <p:sp>
        <p:nvSpPr>
          <p:cNvPr id="12294" name="Slide Number Placeholder 10"/>
          <p:cNvSpPr>
            <a:spLocks noGrp="1"/>
          </p:cNvSpPr>
          <p:nvPr>
            <p:ph type="sldNum" sz="quarter" idx="12"/>
          </p:nvPr>
        </p:nvSpPr>
        <p:spPr>
          <a:noFill/>
        </p:spPr>
        <p:txBody>
          <a:bodyPr/>
          <a:lstStyle/>
          <a:p>
            <a:fld id="{E1705C84-20C0-40BD-BE34-630053775777}" type="slidenum">
              <a:rPr lang="en-US"/>
              <a:pPr/>
              <a:t>23</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solidFill>
                  <a:schemeClr val="tx1"/>
                </a:solidFill>
                <a:latin typeface="Calibri" pitchFamily="34" charset="0"/>
              </a:rPr>
              <a:t>Input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a:solidFill>
                  <a:schemeClr val="tx1"/>
                </a:solidFill>
                <a:latin typeface="Calibri" pitchFamily="34" charset="0"/>
              </a:rPr>
              <a:t>Scripture in target language</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solidFill>
                  <a:schemeClr val="tx1"/>
                </a:solidFill>
                <a:latin typeface="Calibri" pitchFamily="34" charset="0"/>
              </a:rPr>
              <a:t>Software (scripture checks)</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smtClean="0">
                <a:solidFill>
                  <a:schemeClr val="tx1"/>
                </a:solidFill>
                <a:latin typeface="Calibri" pitchFamily="34" charset="0"/>
              </a:rPr>
              <a:t> </a:t>
            </a:r>
            <a:endParaRPr lang="en-US" sz="2400" dirty="0">
              <a:solidFill>
                <a:schemeClr val="tx1"/>
              </a:solidFill>
              <a:latin typeface="Calibri" pitchFamily="34" charset="0"/>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smtClean="0">
                <a:solidFill>
                  <a:schemeClr val="tx1"/>
                </a:solidFill>
                <a:latin typeface="Calibri" pitchFamily="34" charset="0"/>
              </a:rPr>
              <a:t> </a:t>
            </a:r>
            <a:endParaRPr lang="en-US" sz="2400" dirty="0">
              <a:solidFill>
                <a:schemeClr val="tx1"/>
              </a:solidFill>
              <a:latin typeface="Calibri" pitchFamily="34" charset="0"/>
            </a:endParaRP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solidFill>
                  <a:schemeClr val="tx1"/>
                </a:solidFill>
                <a:latin typeface="Calibri" pitchFamily="34" charset="0"/>
              </a:rPr>
              <a:t>Output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a:solidFill>
                  <a:schemeClr val="tx1"/>
                </a:solidFill>
                <a:latin typeface="Calibri" pitchFamily="34" charset="0"/>
              </a:rPr>
              <a:t> Checked Scripture in target language</a:t>
            </a:r>
          </a:p>
        </p:txBody>
      </p:sp>
      <p:sp>
        <p:nvSpPr>
          <p:cNvPr id="12294"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Translation - Checking</a:t>
            </a:r>
          </a:p>
        </p:txBody>
      </p:sp>
      <p:sp>
        <p:nvSpPr>
          <p:cNvPr id="13316" name="Date Placeholder 9"/>
          <p:cNvSpPr>
            <a:spLocks noGrp="1"/>
          </p:cNvSpPr>
          <p:nvPr>
            <p:ph type="dt" sz="quarter" idx="10"/>
          </p:nvPr>
        </p:nvSpPr>
        <p:spPr>
          <a:noFill/>
        </p:spPr>
        <p:txBody>
          <a:bodyPr/>
          <a:lstStyle/>
          <a:p>
            <a:fld id="{406B1A85-FBCB-4741-B513-2469C1DED011}" type="datetime4">
              <a:rPr lang="en-US"/>
              <a:pPr/>
              <a:t>December 7, 2011</a:t>
            </a:fld>
            <a:endParaRPr lang="en-US"/>
          </a:p>
        </p:txBody>
      </p:sp>
      <p:sp>
        <p:nvSpPr>
          <p:cNvPr id="13317" name="Footer Placeholder 11"/>
          <p:cNvSpPr>
            <a:spLocks noGrp="1"/>
          </p:cNvSpPr>
          <p:nvPr>
            <p:ph type="ftr" sz="quarter" idx="11"/>
          </p:nvPr>
        </p:nvSpPr>
        <p:spPr>
          <a:noFill/>
        </p:spPr>
        <p:txBody>
          <a:bodyPr/>
          <a:lstStyle/>
          <a:p>
            <a:endParaRPr lang="en-US" smtClean="0"/>
          </a:p>
        </p:txBody>
      </p:sp>
      <p:sp>
        <p:nvSpPr>
          <p:cNvPr id="13318" name="Slide Number Placeholder 10"/>
          <p:cNvSpPr>
            <a:spLocks noGrp="1"/>
          </p:cNvSpPr>
          <p:nvPr>
            <p:ph type="sldNum" sz="quarter" idx="12"/>
          </p:nvPr>
        </p:nvSpPr>
        <p:spPr>
          <a:noFill/>
        </p:spPr>
        <p:txBody>
          <a:bodyPr/>
          <a:lstStyle/>
          <a:p>
            <a:fld id="{3BAF17CD-A8E9-4F7D-B58F-9375785FBA46}" type="slidenum">
              <a:rPr lang="en-US"/>
              <a:pPr/>
              <a:t>24</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solidFill>
                  <a:schemeClr val="tx1"/>
                </a:solidFill>
                <a:latin typeface="Calibri" pitchFamily="34" charset="0"/>
              </a:rPr>
              <a:t>Input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a:solidFill>
                  <a:schemeClr val="tx1"/>
                </a:solidFill>
                <a:latin typeface="Calibri" pitchFamily="34" charset="0"/>
              </a:rPr>
              <a:t>Scripture in target language</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solidFill>
                  <a:schemeClr val="tx1"/>
                </a:solidFill>
                <a:latin typeface="Calibri" pitchFamily="34" charset="0"/>
              </a:rPr>
              <a:t>Software (scripture checks)</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a:solidFill>
                  <a:schemeClr val="tx1"/>
                </a:solidFill>
                <a:latin typeface="Calibri" pitchFamily="34" charset="0"/>
              </a:rPr>
              <a:t>Paratext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a:solidFill>
                  <a:schemeClr val="tx1"/>
                </a:solidFill>
                <a:latin typeface="Calibri" pitchFamily="34" charset="0"/>
              </a:rPr>
              <a:t>Translation Editor (TE)</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a:solidFill>
                  <a:schemeClr val="tx1"/>
                </a:solidFill>
                <a:latin typeface="Calibri" pitchFamily="34" charset="0"/>
              </a:rPr>
              <a:t>Output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a:solidFill>
                  <a:schemeClr val="tx1"/>
                </a:solidFill>
                <a:latin typeface="Calibri" pitchFamily="34" charset="0"/>
              </a:rPr>
              <a:t> Checked Scripture in target language</a:t>
            </a:r>
          </a:p>
        </p:txBody>
      </p:sp>
      <p:sp>
        <p:nvSpPr>
          <p:cNvPr id="12294"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Translation - Checking</a:t>
            </a:r>
          </a:p>
        </p:txBody>
      </p:sp>
      <p:sp>
        <p:nvSpPr>
          <p:cNvPr id="13316" name="Date Placeholder 9"/>
          <p:cNvSpPr>
            <a:spLocks noGrp="1"/>
          </p:cNvSpPr>
          <p:nvPr>
            <p:ph type="dt" sz="quarter" idx="10"/>
          </p:nvPr>
        </p:nvSpPr>
        <p:spPr>
          <a:noFill/>
        </p:spPr>
        <p:txBody>
          <a:bodyPr/>
          <a:lstStyle/>
          <a:p>
            <a:fld id="{406B1A85-FBCB-4741-B513-2469C1DED011}" type="datetime4">
              <a:rPr lang="en-US"/>
              <a:pPr/>
              <a:t>December 7, 2011</a:t>
            </a:fld>
            <a:endParaRPr lang="en-US"/>
          </a:p>
        </p:txBody>
      </p:sp>
      <p:sp>
        <p:nvSpPr>
          <p:cNvPr id="13317" name="Footer Placeholder 11"/>
          <p:cNvSpPr>
            <a:spLocks noGrp="1"/>
          </p:cNvSpPr>
          <p:nvPr>
            <p:ph type="ftr" sz="quarter" idx="11"/>
          </p:nvPr>
        </p:nvSpPr>
        <p:spPr>
          <a:noFill/>
        </p:spPr>
        <p:txBody>
          <a:bodyPr/>
          <a:lstStyle/>
          <a:p>
            <a:endParaRPr lang="en-US" smtClean="0"/>
          </a:p>
        </p:txBody>
      </p:sp>
      <p:sp>
        <p:nvSpPr>
          <p:cNvPr id="13318" name="Slide Number Placeholder 10"/>
          <p:cNvSpPr>
            <a:spLocks noGrp="1"/>
          </p:cNvSpPr>
          <p:nvPr>
            <p:ph type="sldNum" sz="quarter" idx="12"/>
          </p:nvPr>
        </p:nvSpPr>
        <p:spPr>
          <a:noFill/>
        </p:spPr>
        <p:txBody>
          <a:bodyPr/>
          <a:lstStyle/>
          <a:p>
            <a:fld id="{3BAF17CD-A8E9-4F7D-B58F-9375785FBA46}" type="slidenum">
              <a:rPr lang="en-US"/>
              <a:pPr/>
              <a:t>25</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1447800" y="1828800"/>
            <a:ext cx="7391400" cy="45720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solidFill>
                  <a:schemeClr val="tx1"/>
                </a:solidFill>
                <a:latin typeface="Calibri" pitchFamily="34" charset="0"/>
              </a:rPr>
              <a:t>Input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a:solidFill>
                  <a:schemeClr val="tx1"/>
                </a:solidFill>
                <a:latin typeface="Calibri" pitchFamily="34" charset="0"/>
              </a:rPr>
              <a:t>Checked Scripture in target language</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solidFill>
                  <a:schemeClr val="tx1"/>
                </a:solidFill>
                <a:latin typeface="Calibri" pitchFamily="34" charset="0"/>
              </a:rPr>
              <a:t>Software (scripture publishing)</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smtClean="0">
                <a:solidFill>
                  <a:schemeClr val="tx1"/>
                </a:solidFill>
                <a:latin typeface="Calibri" pitchFamily="34" charset="0"/>
              </a:rPr>
              <a:t>Publishing  Assistant (UBS)</a:t>
            </a:r>
            <a:endParaRPr lang="en-US" sz="2400" dirty="0">
              <a:solidFill>
                <a:schemeClr val="tx1"/>
              </a:solidFill>
              <a:latin typeface="Calibri" pitchFamily="34" charset="0"/>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err="1">
                <a:solidFill>
                  <a:schemeClr val="tx1"/>
                </a:solidFill>
                <a:latin typeface="Calibri" pitchFamily="34" charset="0"/>
              </a:rPr>
              <a:t>InDesign</a:t>
            </a:r>
            <a:endParaRPr lang="en-US" sz="2400" dirty="0">
              <a:solidFill>
                <a:schemeClr val="tx1"/>
              </a:solidFill>
              <a:latin typeface="Calibri" pitchFamily="34" charset="0"/>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err="1" smtClean="0">
                <a:solidFill>
                  <a:schemeClr val="tx1"/>
                </a:solidFill>
                <a:latin typeface="Calibri" pitchFamily="34" charset="0"/>
              </a:rPr>
              <a:t>XeTex</a:t>
            </a:r>
            <a:endParaRPr lang="en-US" sz="2400" dirty="0" smtClean="0">
              <a:solidFill>
                <a:schemeClr val="tx1"/>
              </a:solidFill>
              <a:latin typeface="Calibri" pitchFamily="34" charset="0"/>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smtClean="0">
                <a:solidFill>
                  <a:schemeClr val="tx1"/>
                </a:solidFill>
                <a:latin typeface="Calibri" pitchFamily="34" charset="0"/>
              </a:rPr>
              <a:t>Pathway</a:t>
            </a:r>
            <a:endParaRPr lang="en-US" sz="2400" dirty="0">
              <a:solidFill>
                <a:schemeClr val="tx1"/>
              </a:solidFill>
              <a:latin typeface="Calibri" pitchFamily="34" charset="0"/>
            </a:endParaRP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solidFill>
                  <a:schemeClr val="tx1"/>
                </a:solidFill>
                <a:latin typeface="Calibri" pitchFamily="34" charset="0"/>
              </a:rPr>
              <a:t>Output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a:solidFill>
                  <a:schemeClr val="tx1"/>
                </a:solidFill>
                <a:latin typeface="Calibri" pitchFamily="34" charset="0"/>
              </a:rPr>
              <a:t> Published Scripture</a:t>
            </a:r>
          </a:p>
        </p:txBody>
      </p:sp>
      <p:sp>
        <p:nvSpPr>
          <p:cNvPr id="13318"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Translation - Publishing</a:t>
            </a:r>
          </a:p>
        </p:txBody>
      </p:sp>
      <p:sp>
        <p:nvSpPr>
          <p:cNvPr id="14340" name="Date Placeholder 9"/>
          <p:cNvSpPr>
            <a:spLocks noGrp="1"/>
          </p:cNvSpPr>
          <p:nvPr>
            <p:ph type="dt" sz="quarter" idx="10"/>
          </p:nvPr>
        </p:nvSpPr>
        <p:spPr>
          <a:noFill/>
        </p:spPr>
        <p:txBody>
          <a:bodyPr/>
          <a:lstStyle/>
          <a:p>
            <a:fld id="{141D5BD0-E765-4FF8-A6E4-79375DCD7D59}" type="datetime4">
              <a:rPr lang="en-US"/>
              <a:pPr/>
              <a:t>December 7, 2011</a:t>
            </a:fld>
            <a:endParaRPr lang="en-US"/>
          </a:p>
        </p:txBody>
      </p:sp>
      <p:sp>
        <p:nvSpPr>
          <p:cNvPr id="14341" name="Footer Placeholder 11"/>
          <p:cNvSpPr>
            <a:spLocks noGrp="1"/>
          </p:cNvSpPr>
          <p:nvPr>
            <p:ph type="ftr" sz="quarter" idx="11"/>
          </p:nvPr>
        </p:nvSpPr>
        <p:spPr>
          <a:noFill/>
        </p:spPr>
        <p:txBody>
          <a:bodyPr/>
          <a:lstStyle/>
          <a:p>
            <a:endParaRPr lang="en-US" smtClean="0"/>
          </a:p>
        </p:txBody>
      </p:sp>
      <p:sp>
        <p:nvSpPr>
          <p:cNvPr id="14342" name="Slide Number Placeholder 10"/>
          <p:cNvSpPr>
            <a:spLocks noGrp="1"/>
          </p:cNvSpPr>
          <p:nvPr>
            <p:ph type="sldNum" sz="quarter" idx="12"/>
          </p:nvPr>
        </p:nvSpPr>
        <p:spPr>
          <a:noFill/>
        </p:spPr>
        <p:txBody>
          <a:bodyPr/>
          <a:lstStyle/>
          <a:p>
            <a:fld id="{51613C7A-E2DB-46C5-8052-EC390BF03A2D}" type="slidenum">
              <a:rPr lang="en-US"/>
              <a:pPr/>
              <a:t>26</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1447800" y="1828800"/>
            <a:ext cx="7391400" cy="45720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smtClean="0">
                <a:solidFill>
                  <a:schemeClr val="tx1"/>
                </a:solidFill>
                <a:latin typeface="Calibri" pitchFamily="34" charset="0"/>
              </a:rPr>
              <a:t>Software (editing)</a:t>
            </a:r>
            <a:endParaRPr lang="en-US" dirty="0">
              <a:solidFill>
                <a:schemeClr val="tx1"/>
              </a:solidFill>
              <a:latin typeface="Calibri" pitchFamily="34" charset="0"/>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err="1" smtClean="0">
                <a:solidFill>
                  <a:schemeClr val="tx1"/>
                </a:solidFill>
                <a:latin typeface="Calibri" pitchFamily="34" charset="0"/>
              </a:rPr>
              <a:t>OneStory</a:t>
            </a:r>
            <a:r>
              <a:rPr lang="en-US" sz="2400" dirty="0" smtClean="0">
                <a:solidFill>
                  <a:schemeClr val="tx1"/>
                </a:solidFill>
                <a:latin typeface="Calibri" pitchFamily="34" charset="0"/>
              </a:rPr>
              <a:t> Editor – Collaboration tool for One Story projects.  A project has n stories and each story has m  lines.</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smtClean="0">
                <a:solidFill>
                  <a:schemeClr val="tx1"/>
                </a:solidFill>
                <a:latin typeface="Calibri" pitchFamily="34" charset="0"/>
              </a:rPr>
              <a:t>For each line track </a:t>
            </a:r>
          </a:p>
          <a:p>
            <a:pPr marL="1141413" lvl="2"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smtClean="0">
                <a:solidFill>
                  <a:schemeClr val="tx1"/>
                </a:solidFill>
                <a:latin typeface="Calibri" pitchFamily="34" charset="0"/>
              </a:rPr>
              <a:t>Vernacular transcription and free translation</a:t>
            </a:r>
          </a:p>
          <a:p>
            <a:pPr marL="1141413" lvl="2"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smtClean="0">
                <a:solidFill>
                  <a:schemeClr val="tx1"/>
                </a:solidFill>
                <a:latin typeface="Calibri" pitchFamily="34" charset="0"/>
              </a:rPr>
              <a:t>Anchors</a:t>
            </a:r>
          </a:p>
          <a:p>
            <a:pPr marL="1141413" lvl="2"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smtClean="0">
                <a:solidFill>
                  <a:schemeClr val="tx1"/>
                </a:solidFill>
                <a:latin typeface="Calibri" pitchFamily="34" charset="0"/>
              </a:rPr>
              <a:t>Testing questions and results</a:t>
            </a:r>
            <a:endParaRPr lang="en-US" sz="2400" dirty="0">
              <a:solidFill>
                <a:schemeClr val="tx1"/>
              </a:solidFill>
              <a:latin typeface="Calibri" pitchFamily="34" charset="0"/>
            </a:endParaRP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smtClean="0">
                <a:solidFill>
                  <a:schemeClr val="tx1"/>
                </a:solidFill>
                <a:latin typeface="Calibri" pitchFamily="34" charset="0"/>
              </a:rPr>
              <a:t>Output</a:t>
            </a:r>
            <a:endParaRPr lang="en-US" dirty="0">
              <a:solidFill>
                <a:schemeClr val="tx1"/>
              </a:solidFill>
              <a:latin typeface="Calibri" pitchFamily="34" charset="0"/>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2400" dirty="0">
                <a:solidFill>
                  <a:schemeClr val="tx1"/>
                </a:solidFill>
                <a:latin typeface="Calibri" pitchFamily="34" charset="0"/>
              </a:rPr>
              <a:t> </a:t>
            </a:r>
            <a:r>
              <a:rPr lang="en-US" sz="2400" dirty="0" smtClean="0">
                <a:solidFill>
                  <a:schemeClr val="tx1"/>
                </a:solidFill>
                <a:latin typeface="Calibri" pitchFamily="34" charset="0"/>
              </a:rPr>
              <a:t>Publishable stories</a:t>
            </a:r>
            <a:endParaRPr lang="en-US" sz="2400" dirty="0">
              <a:solidFill>
                <a:schemeClr val="tx1"/>
              </a:solidFill>
              <a:latin typeface="Calibri" pitchFamily="34" charset="0"/>
            </a:endParaRPr>
          </a:p>
        </p:txBody>
      </p:sp>
      <p:sp>
        <p:nvSpPr>
          <p:cNvPr id="13318"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Translation </a:t>
            </a:r>
            <a:r>
              <a:rPr lang="en-US" sz="4400" dirty="0" smtClean="0">
                <a:solidFill>
                  <a:schemeClr val="tx1"/>
                </a:solidFill>
                <a:latin typeface="+mj-lt"/>
                <a:ea typeface="ＭＳ Ｐゴシック" pitchFamily="1" charset="-128"/>
              </a:rPr>
              <a:t>- </a:t>
            </a:r>
            <a:r>
              <a:rPr lang="en-US" sz="4400" dirty="0" err="1" smtClean="0">
                <a:solidFill>
                  <a:schemeClr val="tx1"/>
                </a:solidFill>
                <a:latin typeface="+mj-lt"/>
                <a:ea typeface="ＭＳ Ｐゴシック" pitchFamily="1" charset="-128"/>
              </a:rPr>
              <a:t>OneStory</a:t>
            </a:r>
            <a:endParaRPr lang="en-US" sz="4400" dirty="0" smtClean="0">
              <a:solidFill>
                <a:schemeClr val="tx1"/>
              </a:solidFill>
              <a:latin typeface="+mj-lt"/>
              <a:ea typeface="ＭＳ Ｐゴシック" pitchFamily="1" charset="-128"/>
            </a:endParaRPr>
          </a:p>
        </p:txBody>
      </p:sp>
      <p:sp>
        <p:nvSpPr>
          <p:cNvPr id="14340" name="Date Placeholder 9"/>
          <p:cNvSpPr>
            <a:spLocks noGrp="1"/>
          </p:cNvSpPr>
          <p:nvPr>
            <p:ph type="dt" sz="quarter" idx="10"/>
          </p:nvPr>
        </p:nvSpPr>
        <p:spPr>
          <a:noFill/>
        </p:spPr>
        <p:txBody>
          <a:bodyPr/>
          <a:lstStyle/>
          <a:p>
            <a:fld id="{141D5BD0-E765-4FF8-A6E4-79375DCD7D59}" type="datetime4">
              <a:rPr lang="en-US"/>
              <a:pPr/>
              <a:t>December 7, 2011</a:t>
            </a:fld>
            <a:endParaRPr lang="en-US"/>
          </a:p>
        </p:txBody>
      </p:sp>
      <p:sp>
        <p:nvSpPr>
          <p:cNvPr id="14341" name="Footer Placeholder 11"/>
          <p:cNvSpPr>
            <a:spLocks noGrp="1"/>
          </p:cNvSpPr>
          <p:nvPr>
            <p:ph type="ftr" sz="quarter" idx="11"/>
          </p:nvPr>
        </p:nvSpPr>
        <p:spPr>
          <a:noFill/>
        </p:spPr>
        <p:txBody>
          <a:bodyPr/>
          <a:lstStyle/>
          <a:p>
            <a:endParaRPr lang="en-US" smtClean="0"/>
          </a:p>
        </p:txBody>
      </p:sp>
      <p:sp>
        <p:nvSpPr>
          <p:cNvPr id="14342" name="Slide Number Placeholder 10"/>
          <p:cNvSpPr>
            <a:spLocks noGrp="1"/>
          </p:cNvSpPr>
          <p:nvPr>
            <p:ph type="sldNum" sz="quarter" idx="12"/>
          </p:nvPr>
        </p:nvSpPr>
        <p:spPr>
          <a:noFill/>
        </p:spPr>
        <p:txBody>
          <a:bodyPr/>
          <a:lstStyle/>
          <a:p>
            <a:fld id="{51613C7A-E2DB-46C5-8052-EC390BF03A2D}" type="slidenum">
              <a:rPr lang="en-US"/>
              <a:pPr/>
              <a:t>27</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Text Box 4"/>
          <p:cNvSpPr txBox="1">
            <a:spLocks noChangeArrowheads="1"/>
          </p:cNvSpPr>
          <p:nvPr/>
        </p:nvSpPr>
        <p:spPr bwMode="auto">
          <a:xfrm>
            <a:off x="1447800" y="1828800"/>
            <a:ext cx="7391400" cy="46482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Input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mn-ea"/>
              </a:rPr>
              <a:t>Dictionary (word list)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mn-ea"/>
              </a:rPr>
              <a:t>Text</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Software (primer writing)</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mn-ea"/>
              </a:rPr>
              <a:t> </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mn-ea"/>
              </a:rPr>
              <a:t> </a:t>
            </a:r>
            <a:endParaRPr lang="en-US" sz="2400" dirty="0">
              <a:solidFill>
                <a:schemeClr val="tx1"/>
              </a:solidFill>
              <a:latin typeface="+mn-lt"/>
              <a:ea typeface="+mn-ea"/>
            </a:endParaRP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Output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 </a:t>
            </a:r>
            <a:r>
              <a:rPr lang="en-US" sz="2400" dirty="0">
                <a:solidFill>
                  <a:schemeClr val="tx1"/>
                </a:solidFill>
                <a:latin typeface="+mn-lt"/>
                <a:ea typeface="+mn-ea"/>
              </a:rPr>
              <a:t>Basic Primer</a:t>
            </a:r>
          </a:p>
        </p:txBody>
      </p:sp>
      <p:sp>
        <p:nvSpPr>
          <p:cNvPr id="14342"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Literacy</a:t>
            </a:r>
            <a:r>
              <a:rPr lang="en-US" sz="4400" dirty="0">
                <a:solidFill>
                  <a:schemeClr val="tx1"/>
                </a:solidFill>
                <a:latin typeface="Calibri" pitchFamily="34" charset="0"/>
                <a:ea typeface="ＭＳ Ｐゴシック" pitchFamily="1" charset="-128"/>
              </a:rPr>
              <a:t> </a:t>
            </a:r>
            <a:r>
              <a:rPr lang="en-US" sz="4400" dirty="0">
                <a:solidFill>
                  <a:schemeClr val="tx1"/>
                </a:solidFill>
                <a:latin typeface="+mj-lt"/>
                <a:ea typeface="ＭＳ Ｐゴシック" pitchFamily="1" charset="-128"/>
              </a:rPr>
              <a:t>-</a:t>
            </a:r>
            <a:r>
              <a:rPr lang="en-US" sz="4400" dirty="0">
                <a:solidFill>
                  <a:schemeClr val="tx1"/>
                </a:solidFill>
                <a:latin typeface="Calibri" pitchFamily="34" charset="0"/>
                <a:ea typeface="ＭＳ Ｐゴシック" pitchFamily="1" charset="-128"/>
              </a:rPr>
              <a:t> </a:t>
            </a:r>
            <a:r>
              <a:rPr lang="en-US" sz="4400" dirty="0">
                <a:solidFill>
                  <a:schemeClr val="tx1"/>
                </a:solidFill>
                <a:latin typeface="+mj-lt"/>
                <a:ea typeface="ＭＳ Ｐゴシック" pitchFamily="1" charset="-128"/>
              </a:rPr>
              <a:t>Primers</a:t>
            </a:r>
          </a:p>
        </p:txBody>
      </p:sp>
      <p:sp>
        <p:nvSpPr>
          <p:cNvPr id="15364" name="Date Placeholder 9"/>
          <p:cNvSpPr>
            <a:spLocks noGrp="1"/>
          </p:cNvSpPr>
          <p:nvPr>
            <p:ph type="dt" sz="quarter" idx="10"/>
          </p:nvPr>
        </p:nvSpPr>
        <p:spPr>
          <a:noFill/>
        </p:spPr>
        <p:txBody>
          <a:bodyPr/>
          <a:lstStyle/>
          <a:p>
            <a:fld id="{4A91B13C-0C68-4688-B15A-8270619A9544}" type="datetime4">
              <a:rPr lang="en-US"/>
              <a:pPr/>
              <a:t>December 7, 2011</a:t>
            </a:fld>
            <a:endParaRPr lang="en-US"/>
          </a:p>
        </p:txBody>
      </p:sp>
      <p:sp>
        <p:nvSpPr>
          <p:cNvPr id="15365" name="Footer Placeholder 11"/>
          <p:cNvSpPr>
            <a:spLocks noGrp="1"/>
          </p:cNvSpPr>
          <p:nvPr>
            <p:ph type="ftr" sz="quarter" idx="11"/>
          </p:nvPr>
        </p:nvSpPr>
        <p:spPr>
          <a:noFill/>
        </p:spPr>
        <p:txBody>
          <a:bodyPr/>
          <a:lstStyle/>
          <a:p>
            <a:endParaRPr lang="en-US" smtClean="0"/>
          </a:p>
        </p:txBody>
      </p:sp>
      <p:sp>
        <p:nvSpPr>
          <p:cNvPr id="15366" name="Slide Number Placeholder 10"/>
          <p:cNvSpPr>
            <a:spLocks noGrp="1"/>
          </p:cNvSpPr>
          <p:nvPr>
            <p:ph type="sldNum" sz="quarter" idx="12"/>
          </p:nvPr>
        </p:nvSpPr>
        <p:spPr>
          <a:noFill/>
        </p:spPr>
        <p:txBody>
          <a:bodyPr/>
          <a:lstStyle/>
          <a:p>
            <a:fld id="{A2295009-6109-456C-9EAA-B425E732C46C}" type="slidenum">
              <a:rPr lang="en-US"/>
              <a:pPr/>
              <a:t>28</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Text Box 4"/>
          <p:cNvSpPr txBox="1">
            <a:spLocks noChangeArrowheads="1"/>
          </p:cNvSpPr>
          <p:nvPr/>
        </p:nvSpPr>
        <p:spPr bwMode="auto">
          <a:xfrm>
            <a:off x="1447800" y="1828800"/>
            <a:ext cx="7391400" cy="46482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Input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mn-ea"/>
              </a:rPr>
              <a:t>Dictionary (word list)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mn-ea"/>
              </a:rPr>
              <a:t>Text</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Software (primer writing)</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err="1" smtClean="0">
                <a:solidFill>
                  <a:schemeClr val="tx1"/>
                </a:solidFill>
                <a:latin typeface="+mn-lt"/>
                <a:ea typeface="+mn-ea"/>
              </a:rPr>
              <a:t>PrimerPro</a:t>
            </a:r>
            <a:endParaRPr lang="en-US" sz="2400" dirty="0">
              <a:solidFill>
                <a:schemeClr val="tx1"/>
              </a:solidFill>
              <a:latin typeface="+mn-lt"/>
              <a:ea typeface="+mn-ea"/>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mn-ea"/>
              </a:rPr>
              <a:t>Desktop Publishing Software</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Output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 </a:t>
            </a:r>
            <a:r>
              <a:rPr lang="en-US" sz="2400" dirty="0">
                <a:solidFill>
                  <a:schemeClr val="tx1"/>
                </a:solidFill>
                <a:latin typeface="+mn-lt"/>
                <a:ea typeface="+mn-ea"/>
              </a:rPr>
              <a:t>Basic Primer</a:t>
            </a:r>
          </a:p>
        </p:txBody>
      </p:sp>
      <p:sp>
        <p:nvSpPr>
          <p:cNvPr id="14342"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Literacy</a:t>
            </a:r>
            <a:r>
              <a:rPr lang="en-US" sz="4400" dirty="0">
                <a:solidFill>
                  <a:schemeClr val="tx1"/>
                </a:solidFill>
                <a:latin typeface="Calibri" pitchFamily="34" charset="0"/>
                <a:ea typeface="ＭＳ Ｐゴシック" pitchFamily="1" charset="-128"/>
              </a:rPr>
              <a:t> </a:t>
            </a:r>
            <a:r>
              <a:rPr lang="en-US" sz="4400" dirty="0">
                <a:solidFill>
                  <a:schemeClr val="tx1"/>
                </a:solidFill>
                <a:latin typeface="+mj-lt"/>
                <a:ea typeface="ＭＳ Ｐゴシック" pitchFamily="1" charset="-128"/>
              </a:rPr>
              <a:t>-</a:t>
            </a:r>
            <a:r>
              <a:rPr lang="en-US" sz="4400" dirty="0">
                <a:solidFill>
                  <a:schemeClr val="tx1"/>
                </a:solidFill>
                <a:latin typeface="Calibri" pitchFamily="34" charset="0"/>
                <a:ea typeface="ＭＳ Ｐゴシック" pitchFamily="1" charset="-128"/>
              </a:rPr>
              <a:t> </a:t>
            </a:r>
            <a:r>
              <a:rPr lang="en-US" sz="4400" dirty="0">
                <a:solidFill>
                  <a:schemeClr val="tx1"/>
                </a:solidFill>
                <a:latin typeface="+mj-lt"/>
                <a:ea typeface="ＭＳ Ｐゴシック" pitchFamily="1" charset="-128"/>
              </a:rPr>
              <a:t>Primers</a:t>
            </a:r>
          </a:p>
        </p:txBody>
      </p:sp>
      <p:sp>
        <p:nvSpPr>
          <p:cNvPr id="15364" name="Date Placeholder 9"/>
          <p:cNvSpPr>
            <a:spLocks noGrp="1"/>
          </p:cNvSpPr>
          <p:nvPr>
            <p:ph type="dt" sz="quarter" idx="10"/>
          </p:nvPr>
        </p:nvSpPr>
        <p:spPr>
          <a:noFill/>
        </p:spPr>
        <p:txBody>
          <a:bodyPr/>
          <a:lstStyle/>
          <a:p>
            <a:fld id="{4A91B13C-0C68-4688-B15A-8270619A9544}" type="datetime4">
              <a:rPr lang="en-US"/>
              <a:pPr/>
              <a:t>December 7, 2011</a:t>
            </a:fld>
            <a:endParaRPr lang="en-US"/>
          </a:p>
        </p:txBody>
      </p:sp>
      <p:sp>
        <p:nvSpPr>
          <p:cNvPr id="15365" name="Footer Placeholder 11"/>
          <p:cNvSpPr>
            <a:spLocks noGrp="1"/>
          </p:cNvSpPr>
          <p:nvPr>
            <p:ph type="ftr" sz="quarter" idx="11"/>
          </p:nvPr>
        </p:nvSpPr>
        <p:spPr>
          <a:noFill/>
        </p:spPr>
        <p:txBody>
          <a:bodyPr/>
          <a:lstStyle/>
          <a:p>
            <a:endParaRPr lang="en-US" smtClean="0"/>
          </a:p>
        </p:txBody>
      </p:sp>
      <p:sp>
        <p:nvSpPr>
          <p:cNvPr id="15366" name="Slide Number Placeholder 10"/>
          <p:cNvSpPr>
            <a:spLocks noGrp="1"/>
          </p:cNvSpPr>
          <p:nvPr>
            <p:ph type="sldNum" sz="quarter" idx="12"/>
          </p:nvPr>
        </p:nvSpPr>
        <p:spPr>
          <a:noFill/>
        </p:spPr>
        <p:txBody>
          <a:bodyPr/>
          <a:lstStyle/>
          <a:p>
            <a:fld id="{A2295009-6109-456C-9EAA-B425E732C46C}" type="slidenum">
              <a:rPr lang="en-US"/>
              <a:pPr/>
              <a:t>29</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Text Box 4"/>
          <p:cNvSpPr txBox="1">
            <a:spLocks noChangeArrowheads="1"/>
          </p:cNvSpPr>
          <p:nvPr/>
        </p:nvSpPr>
        <p:spPr bwMode="auto">
          <a:xfrm>
            <a:off x="304800" y="914400"/>
            <a:ext cx="8534400" cy="7620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The Process</a:t>
            </a:r>
          </a:p>
        </p:txBody>
      </p:sp>
      <p:sp>
        <p:nvSpPr>
          <p:cNvPr id="3078" name="Text Box 5"/>
          <p:cNvSpPr txBox="1">
            <a:spLocks noChangeArrowheads="1"/>
          </p:cNvSpPr>
          <p:nvPr/>
        </p:nvSpPr>
        <p:spPr bwMode="auto">
          <a:xfrm>
            <a:off x="914400" y="5484813"/>
            <a:ext cx="2438400" cy="992187"/>
          </a:xfrm>
          <a:prstGeom prst="rect">
            <a:avLst/>
          </a:prstGeom>
          <a:solidFill>
            <a:srgbClr val="9900CC"/>
          </a:solidFill>
          <a:ln w="3175">
            <a:solidFill>
              <a:schemeClr val="tx1"/>
            </a:solidFill>
            <a:round/>
            <a:headEnd/>
            <a:tailEnd/>
          </a:ln>
        </p:spPr>
        <p:txBody>
          <a:bodyPr anchor="ctr" anchorCtr="1"/>
          <a:lstStyle/>
          <a:p>
            <a:pPr marL="342900" indent="-341313">
              <a:spcBef>
                <a:spcPts val="2000"/>
              </a:spcBef>
              <a:buClrTx/>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b="1" dirty="0">
              <a:solidFill>
                <a:srgbClr val="FFFFFF"/>
              </a:solidFill>
              <a:latin typeface="+mn-lt"/>
              <a:ea typeface="ＭＳ Ｐゴシック" pitchFamily="1" charset="-128"/>
            </a:endParaRPr>
          </a:p>
        </p:txBody>
      </p:sp>
      <p:sp>
        <p:nvSpPr>
          <p:cNvPr id="3079" name="Text Box 6"/>
          <p:cNvSpPr txBox="1">
            <a:spLocks noChangeArrowheads="1"/>
          </p:cNvSpPr>
          <p:nvPr/>
        </p:nvSpPr>
        <p:spPr bwMode="auto">
          <a:xfrm>
            <a:off x="1905000" y="1981200"/>
            <a:ext cx="5484813" cy="685800"/>
          </a:xfrm>
          <a:prstGeom prst="rect">
            <a:avLst/>
          </a:prstGeom>
          <a:solidFill>
            <a:srgbClr val="9900CC"/>
          </a:solidFill>
          <a:ln w="3175">
            <a:solidFill>
              <a:schemeClr val="tx1"/>
            </a:solidFill>
            <a:round/>
            <a:headEnd/>
            <a:tailEnd/>
          </a:ln>
        </p:spPr>
        <p:txBody>
          <a:bodyPr lIns="90000" tIns="46800" rIns="90000" bIns="46800" anchor="ctr" anchorCtr="1"/>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b="1" dirty="0">
              <a:solidFill>
                <a:srgbClr val="FFFFFF"/>
              </a:solidFill>
              <a:latin typeface="+mn-lt"/>
              <a:ea typeface="ＭＳ Ｐゴシック" pitchFamily="1" charset="-128"/>
            </a:endParaRPr>
          </a:p>
        </p:txBody>
      </p:sp>
      <p:sp>
        <p:nvSpPr>
          <p:cNvPr id="3080" name="Text Box 7"/>
          <p:cNvSpPr txBox="1">
            <a:spLocks noChangeArrowheads="1"/>
          </p:cNvSpPr>
          <p:nvPr/>
        </p:nvSpPr>
        <p:spPr bwMode="auto">
          <a:xfrm>
            <a:off x="1905000" y="3048000"/>
            <a:ext cx="5484813" cy="685800"/>
          </a:xfrm>
          <a:prstGeom prst="rect">
            <a:avLst/>
          </a:prstGeom>
          <a:solidFill>
            <a:srgbClr val="9900CC"/>
          </a:solidFill>
          <a:ln w="3175">
            <a:solidFill>
              <a:schemeClr val="tx1"/>
            </a:solidFill>
            <a:round/>
            <a:headEnd/>
            <a:tailEnd/>
          </a:ln>
        </p:spPr>
        <p:txBody>
          <a:bodyPr lIns="90000" tIns="46800" rIns="90000" bIns="46800" anchor="ctr" anchorCtr="1"/>
          <a:lstStyle/>
          <a:p>
            <a:pPr>
              <a:spcBef>
                <a:spcPts val="20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b="1" dirty="0">
              <a:solidFill>
                <a:srgbClr val="FFFFFF"/>
              </a:solidFill>
              <a:latin typeface="+mn-lt"/>
              <a:ea typeface="ＭＳ Ｐゴシック" pitchFamily="1" charset="-128"/>
            </a:endParaRPr>
          </a:p>
        </p:txBody>
      </p:sp>
      <p:sp>
        <p:nvSpPr>
          <p:cNvPr id="3081" name="Text Box 8"/>
          <p:cNvSpPr txBox="1">
            <a:spLocks noChangeArrowheads="1"/>
          </p:cNvSpPr>
          <p:nvPr/>
        </p:nvSpPr>
        <p:spPr bwMode="auto">
          <a:xfrm>
            <a:off x="1905000" y="4191000"/>
            <a:ext cx="5484813" cy="685800"/>
          </a:xfrm>
          <a:prstGeom prst="rect">
            <a:avLst/>
          </a:prstGeom>
          <a:solidFill>
            <a:srgbClr val="9900CC"/>
          </a:solidFill>
          <a:ln w="3175">
            <a:solidFill>
              <a:schemeClr val="tx1"/>
            </a:solidFill>
            <a:round/>
            <a:headEnd/>
            <a:tailEnd/>
          </a:ln>
        </p:spPr>
        <p:txBody>
          <a:bodyPr lIns="90000" tIns="46800" rIns="90000" bIns="46800"/>
          <a:lstStyle/>
          <a:p>
            <a:pPr>
              <a:spcBef>
                <a:spcPts val="20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b="1" dirty="0">
              <a:solidFill>
                <a:srgbClr val="FFFFFF"/>
              </a:solidFill>
              <a:latin typeface="+mn-lt"/>
              <a:ea typeface="ＭＳ Ｐゴシック" pitchFamily="1" charset="-128"/>
            </a:endParaRPr>
          </a:p>
        </p:txBody>
      </p:sp>
      <p:sp>
        <p:nvSpPr>
          <p:cNvPr id="3082" name="Text Box 9"/>
          <p:cNvSpPr txBox="1">
            <a:spLocks noChangeArrowheads="1"/>
          </p:cNvSpPr>
          <p:nvPr/>
        </p:nvSpPr>
        <p:spPr bwMode="auto">
          <a:xfrm>
            <a:off x="3657600" y="5484813"/>
            <a:ext cx="2514600" cy="992187"/>
          </a:xfrm>
          <a:prstGeom prst="rect">
            <a:avLst/>
          </a:prstGeom>
          <a:solidFill>
            <a:srgbClr val="9900CC"/>
          </a:solidFill>
          <a:ln w="3175">
            <a:solidFill>
              <a:schemeClr val="tx1"/>
            </a:solidFill>
            <a:round/>
            <a:headEnd/>
            <a:tailEnd/>
          </a:ln>
        </p:spPr>
        <p:txBody>
          <a:bodyPr lIns="90000" tIns="46800" rIns="90000" bIns="46800" anchor="ctr" anchorCtr="1"/>
          <a:lstStyle/>
          <a:p>
            <a:pPr>
              <a:spcBef>
                <a:spcPts val="2000"/>
              </a:spcBef>
              <a:buClrTx/>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dirty="0">
              <a:ln w="18415" cmpd="sng">
                <a:solidFill>
                  <a:srgbClr val="FFFFFF"/>
                </a:solidFill>
                <a:prstDash val="solid"/>
              </a:ln>
              <a:solidFill>
                <a:schemeClr val="bg1">
                  <a:lumMod val="20000"/>
                  <a:lumOff val="80000"/>
                </a:schemeClr>
              </a:solidFill>
              <a:effectLst>
                <a:outerShdw blurRad="63500" dir="3600000" algn="tl" rotWithShape="0">
                  <a:srgbClr val="000000">
                    <a:alpha val="70000"/>
                  </a:srgbClr>
                </a:outerShdw>
              </a:effectLst>
              <a:latin typeface="+mn-lt"/>
              <a:ea typeface="ＭＳ Ｐゴシック" pitchFamily="1" charset="-128"/>
            </a:endParaRPr>
          </a:p>
        </p:txBody>
      </p:sp>
      <p:sp>
        <p:nvSpPr>
          <p:cNvPr id="3083" name="Text Box 10"/>
          <p:cNvSpPr txBox="1">
            <a:spLocks noChangeArrowheads="1"/>
          </p:cNvSpPr>
          <p:nvPr/>
        </p:nvSpPr>
        <p:spPr bwMode="auto">
          <a:xfrm>
            <a:off x="6399213" y="5484813"/>
            <a:ext cx="2287587" cy="992187"/>
          </a:xfrm>
          <a:prstGeom prst="rect">
            <a:avLst/>
          </a:prstGeom>
          <a:solidFill>
            <a:srgbClr val="9900CC"/>
          </a:solidFill>
          <a:ln w="3175">
            <a:solidFill>
              <a:schemeClr val="tx1"/>
            </a:solidFill>
            <a:round/>
            <a:headEnd/>
            <a:tailEnd/>
          </a:ln>
        </p:spPr>
        <p:txBody>
          <a:bodyPr lIns="90000" tIns="46800" rIns="90000" bIns="46800" anchor="ctr" anchorCtr="1"/>
          <a:lstStyle/>
          <a:p>
            <a:pPr>
              <a:spcBef>
                <a:spcPts val="20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b="1" dirty="0">
              <a:solidFill>
                <a:srgbClr val="FFFFFF"/>
              </a:solidFill>
              <a:latin typeface="+mn-lt"/>
              <a:ea typeface="ＭＳ Ｐゴシック" pitchFamily="1" charset="-128"/>
            </a:endParaRPr>
          </a:p>
        </p:txBody>
      </p:sp>
      <p:sp>
        <p:nvSpPr>
          <p:cNvPr id="5129" name="Line 11"/>
          <p:cNvSpPr>
            <a:spLocks noChangeShapeType="1"/>
          </p:cNvSpPr>
          <p:nvPr/>
        </p:nvSpPr>
        <p:spPr bwMode="auto">
          <a:xfrm>
            <a:off x="4648200" y="2667000"/>
            <a:ext cx="1588" cy="457200"/>
          </a:xfrm>
          <a:prstGeom prst="line">
            <a:avLst/>
          </a:prstGeom>
          <a:noFill/>
          <a:ln w="76200">
            <a:solidFill>
              <a:srgbClr val="9900CC"/>
            </a:solidFill>
            <a:miter lim="800000"/>
            <a:headEnd/>
            <a:tailEnd type="triangle" w="med" len="med"/>
          </a:ln>
        </p:spPr>
        <p:txBody>
          <a:bodyPr/>
          <a:lstStyle/>
          <a:p>
            <a:endParaRPr lang="en-US"/>
          </a:p>
        </p:txBody>
      </p:sp>
      <p:sp>
        <p:nvSpPr>
          <p:cNvPr id="5130" name="Line 12"/>
          <p:cNvSpPr>
            <a:spLocks noChangeShapeType="1"/>
          </p:cNvSpPr>
          <p:nvPr/>
        </p:nvSpPr>
        <p:spPr bwMode="auto">
          <a:xfrm>
            <a:off x="4648200" y="3735388"/>
            <a:ext cx="1588" cy="457200"/>
          </a:xfrm>
          <a:prstGeom prst="line">
            <a:avLst/>
          </a:prstGeom>
          <a:noFill/>
          <a:ln w="76200">
            <a:solidFill>
              <a:srgbClr val="9900CC"/>
            </a:solidFill>
            <a:miter lim="800000"/>
            <a:headEnd/>
            <a:tailEnd type="triangle" w="med" len="med"/>
          </a:ln>
        </p:spPr>
        <p:txBody>
          <a:bodyPr/>
          <a:lstStyle/>
          <a:p>
            <a:endParaRPr lang="en-US"/>
          </a:p>
        </p:txBody>
      </p:sp>
      <p:sp>
        <p:nvSpPr>
          <p:cNvPr id="5131" name="Line 13"/>
          <p:cNvSpPr>
            <a:spLocks noChangeShapeType="1"/>
          </p:cNvSpPr>
          <p:nvPr/>
        </p:nvSpPr>
        <p:spPr bwMode="auto">
          <a:xfrm flipH="1">
            <a:off x="2209800" y="4878388"/>
            <a:ext cx="992188" cy="608012"/>
          </a:xfrm>
          <a:prstGeom prst="line">
            <a:avLst/>
          </a:prstGeom>
          <a:noFill/>
          <a:ln w="76200">
            <a:solidFill>
              <a:srgbClr val="9900CC"/>
            </a:solidFill>
            <a:miter lim="800000"/>
            <a:headEnd/>
            <a:tailEnd type="triangle" w="med" len="med"/>
          </a:ln>
        </p:spPr>
        <p:txBody>
          <a:bodyPr/>
          <a:lstStyle/>
          <a:p>
            <a:endParaRPr lang="en-US"/>
          </a:p>
        </p:txBody>
      </p:sp>
      <p:sp>
        <p:nvSpPr>
          <p:cNvPr id="5132" name="Line 14"/>
          <p:cNvSpPr>
            <a:spLocks noChangeShapeType="1"/>
          </p:cNvSpPr>
          <p:nvPr/>
        </p:nvSpPr>
        <p:spPr bwMode="auto">
          <a:xfrm>
            <a:off x="4648200" y="4800600"/>
            <a:ext cx="0" cy="762000"/>
          </a:xfrm>
          <a:prstGeom prst="line">
            <a:avLst/>
          </a:prstGeom>
          <a:noFill/>
          <a:ln w="76200">
            <a:solidFill>
              <a:srgbClr val="9900CC"/>
            </a:solidFill>
            <a:miter lim="800000"/>
            <a:headEnd/>
            <a:tailEnd type="triangle" w="med" len="med"/>
          </a:ln>
        </p:spPr>
        <p:txBody>
          <a:bodyPr/>
          <a:lstStyle/>
          <a:p>
            <a:endParaRPr lang="en-US"/>
          </a:p>
        </p:txBody>
      </p:sp>
      <p:sp>
        <p:nvSpPr>
          <p:cNvPr id="5133" name="Line 15"/>
          <p:cNvSpPr>
            <a:spLocks noChangeShapeType="1"/>
          </p:cNvSpPr>
          <p:nvPr/>
        </p:nvSpPr>
        <p:spPr bwMode="auto">
          <a:xfrm>
            <a:off x="6553200" y="4878388"/>
            <a:ext cx="1066800" cy="608012"/>
          </a:xfrm>
          <a:prstGeom prst="line">
            <a:avLst/>
          </a:prstGeom>
          <a:noFill/>
          <a:ln w="76200">
            <a:solidFill>
              <a:srgbClr val="9900CC"/>
            </a:solidFill>
            <a:miter lim="800000"/>
            <a:headEnd/>
            <a:tailEnd type="triangle" w="med" len="med"/>
          </a:ln>
        </p:spPr>
        <p:txBody>
          <a:bodyPr/>
          <a:lstStyle/>
          <a:p>
            <a:endParaRPr lang="en-US"/>
          </a:p>
        </p:txBody>
      </p:sp>
      <p:sp>
        <p:nvSpPr>
          <p:cNvPr id="4110" name="Date Placeholder 19"/>
          <p:cNvSpPr>
            <a:spLocks noGrp="1"/>
          </p:cNvSpPr>
          <p:nvPr>
            <p:ph type="dt" sz="quarter" idx="10"/>
          </p:nvPr>
        </p:nvSpPr>
        <p:spPr>
          <a:xfrm>
            <a:off x="1447800" y="6400800"/>
            <a:ext cx="2209800" cy="457200"/>
          </a:xfrm>
          <a:noFill/>
        </p:spPr>
        <p:txBody>
          <a:bodyPr/>
          <a:lstStyle/>
          <a:p>
            <a:fld id="{B123025F-76F0-43EF-ACEC-82ECFA5180F0}" type="datetime4">
              <a:rPr lang="en-US"/>
              <a:pPr/>
              <a:t>December 7, 2011</a:t>
            </a:fld>
            <a:endParaRPr lang="en-US"/>
          </a:p>
        </p:txBody>
      </p:sp>
      <p:sp>
        <p:nvSpPr>
          <p:cNvPr id="4111" name="Slide Number Placeholder 20"/>
          <p:cNvSpPr>
            <a:spLocks noGrp="1"/>
          </p:cNvSpPr>
          <p:nvPr>
            <p:ph type="sldNum" sz="quarter" idx="12"/>
          </p:nvPr>
        </p:nvSpPr>
        <p:spPr>
          <a:noFill/>
        </p:spPr>
        <p:txBody>
          <a:bodyPr/>
          <a:lstStyle/>
          <a:p>
            <a:fld id="{9820B817-315B-4C70-96CB-282C8707D680}" type="slidenum">
              <a:rPr lang="en-US"/>
              <a:pPr/>
              <a:t>3</a:t>
            </a:fld>
            <a:endParaRPr lang="en-US"/>
          </a:p>
        </p:txBody>
      </p:sp>
    </p:spTree>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Input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mn-ea"/>
              </a:rPr>
              <a:t>Shell books </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Software</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mn-ea"/>
              </a:rPr>
              <a:t>Desktop Publishing software</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mn-ea"/>
              </a:rPr>
              <a:t>Bloom</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Output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 </a:t>
            </a:r>
            <a:r>
              <a:rPr lang="en-US" sz="2400" dirty="0">
                <a:solidFill>
                  <a:schemeClr val="tx1"/>
                </a:solidFill>
                <a:latin typeface="+mn-lt"/>
                <a:ea typeface="+mn-ea"/>
              </a:rPr>
              <a:t>Literacy materials</a:t>
            </a:r>
          </a:p>
        </p:txBody>
      </p:sp>
      <p:sp>
        <p:nvSpPr>
          <p:cNvPr id="15366"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Literacy</a:t>
            </a:r>
            <a:r>
              <a:rPr lang="en-US" sz="4400" dirty="0">
                <a:solidFill>
                  <a:schemeClr val="tx1"/>
                </a:solidFill>
                <a:latin typeface="Calibri" pitchFamily="34" charset="0"/>
                <a:ea typeface="ＭＳ Ｐゴシック" pitchFamily="1" charset="-128"/>
              </a:rPr>
              <a:t> </a:t>
            </a:r>
            <a:r>
              <a:rPr lang="en-US" sz="4400" dirty="0">
                <a:solidFill>
                  <a:schemeClr val="tx1"/>
                </a:solidFill>
                <a:ea typeface="ＭＳ Ｐゴシック" pitchFamily="1" charset="-128"/>
              </a:rPr>
              <a:t>-</a:t>
            </a:r>
            <a:r>
              <a:rPr lang="en-US" sz="4400" dirty="0">
                <a:solidFill>
                  <a:schemeClr val="tx1"/>
                </a:solidFill>
                <a:latin typeface="Calibri" pitchFamily="34" charset="0"/>
                <a:ea typeface="ＭＳ Ｐゴシック" pitchFamily="1" charset="-128"/>
              </a:rPr>
              <a:t> </a:t>
            </a:r>
            <a:r>
              <a:rPr lang="en-US" sz="4400" dirty="0">
                <a:solidFill>
                  <a:schemeClr val="tx1"/>
                </a:solidFill>
                <a:latin typeface="+mj-lt"/>
                <a:ea typeface="ＭＳ Ｐゴシック" pitchFamily="1" charset="-128"/>
              </a:rPr>
              <a:t>Shell</a:t>
            </a:r>
            <a:r>
              <a:rPr lang="en-US" sz="4400" dirty="0">
                <a:solidFill>
                  <a:schemeClr val="tx1"/>
                </a:solidFill>
                <a:latin typeface="Calibri" pitchFamily="34" charset="0"/>
                <a:ea typeface="ＭＳ Ｐゴシック" pitchFamily="1" charset="-128"/>
              </a:rPr>
              <a:t> </a:t>
            </a:r>
            <a:r>
              <a:rPr lang="en-US" sz="4400" dirty="0">
                <a:solidFill>
                  <a:schemeClr val="tx1"/>
                </a:solidFill>
                <a:latin typeface="+mj-lt"/>
                <a:ea typeface="ＭＳ Ｐゴシック" pitchFamily="1" charset="-128"/>
              </a:rPr>
              <a:t>books</a:t>
            </a:r>
          </a:p>
        </p:txBody>
      </p:sp>
      <p:sp>
        <p:nvSpPr>
          <p:cNvPr id="16388" name="Date Placeholder 9"/>
          <p:cNvSpPr>
            <a:spLocks noGrp="1"/>
          </p:cNvSpPr>
          <p:nvPr>
            <p:ph type="dt" sz="quarter" idx="10"/>
          </p:nvPr>
        </p:nvSpPr>
        <p:spPr>
          <a:noFill/>
        </p:spPr>
        <p:txBody>
          <a:bodyPr/>
          <a:lstStyle/>
          <a:p>
            <a:fld id="{E464DEB4-3915-4C22-853E-B3F319154815}" type="datetime4">
              <a:rPr lang="en-US"/>
              <a:pPr/>
              <a:t>December 7, 2011</a:t>
            </a:fld>
            <a:endParaRPr lang="en-US"/>
          </a:p>
        </p:txBody>
      </p:sp>
      <p:sp>
        <p:nvSpPr>
          <p:cNvPr id="16389" name="Footer Placeholder 11"/>
          <p:cNvSpPr>
            <a:spLocks noGrp="1"/>
          </p:cNvSpPr>
          <p:nvPr>
            <p:ph type="ftr" sz="quarter" idx="11"/>
          </p:nvPr>
        </p:nvSpPr>
        <p:spPr>
          <a:noFill/>
        </p:spPr>
        <p:txBody>
          <a:bodyPr/>
          <a:lstStyle/>
          <a:p>
            <a:endParaRPr lang="en-US" smtClean="0"/>
          </a:p>
        </p:txBody>
      </p:sp>
      <p:sp>
        <p:nvSpPr>
          <p:cNvPr id="16390" name="Slide Number Placeholder 10"/>
          <p:cNvSpPr>
            <a:spLocks noGrp="1"/>
          </p:cNvSpPr>
          <p:nvPr>
            <p:ph type="sldNum" sz="quarter" idx="12"/>
          </p:nvPr>
        </p:nvSpPr>
        <p:spPr>
          <a:noFill/>
        </p:spPr>
        <p:txBody>
          <a:bodyPr/>
          <a:lstStyle/>
          <a:p>
            <a:fld id="{57866D09-635C-49D1-AB3D-30FBC7A9B821}" type="slidenum">
              <a:rPr lang="en-US"/>
              <a:pPr/>
              <a:t>30</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Input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mn-ea"/>
              </a:rPr>
              <a:t>PDF file</a:t>
            </a:r>
            <a:endParaRPr lang="en-US" sz="2400" dirty="0">
              <a:solidFill>
                <a:schemeClr val="tx1"/>
              </a:solidFill>
              <a:latin typeface="+mn-lt"/>
              <a:ea typeface="+mn-ea"/>
            </a:endParaRP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Software</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err="1" smtClean="0">
                <a:solidFill>
                  <a:schemeClr val="tx1"/>
                </a:solidFill>
                <a:latin typeface="+mn-lt"/>
                <a:ea typeface="+mn-ea"/>
              </a:rPr>
              <a:t>PDFDroplet</a:t>
            </a:r>
            <a:endParaRPr lang="en-US" sz="2400" dirty="0">
              <a:solidFill>
                <a:schemeClr val="tx1"/>
              </a:solidFill>
              <a:latin typeface="+mn-lt"/>
              <a:ea typeface="+mn-ea"/>
            </a:endParaRP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smtClean="0">
                <a:solidFill>
                  <a:schemeClr val="tx1"/>
                </a:solidFill>
                <a:latin typeface="+mn-lt"/>
                <a:ea typeface="+mn-ea"/>
              </a:rPr>
              <a:t>Output</a:t>
            </a:r>
            <a:endParaRPr lang="en-US" dirty="0">
              <a:solidFill>
                <a:schemeClr val="tx1"/>
              </a:solidFill>
              <a:latin typeface="+mn-lt"/>
              <a:ea typeface="+mn-ea"/>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 </a:t>
            </a:r>
            <a:r>
              <a:rPr lang="en-US" sz="2400" dirty="0" smtClean="0">
                <a:solidFill>
                  <a:schemeClr val="tx1"/>
                </a:solidFill>
                <a:latin typeface="+mn-lt"/>
                <a:ea typeface="+mn-ea"/>
              </a:rPr>
              <a:t>Reformatted PDF file as booklets</a:t>
            </a:r>
            <a:endParaRPr lang="en-US" sz="2400" dirty="0">
              <a:solidFill>
                <a:schemeClr val="tx1"/>
              </a:solidFill>
              <a:latin typeface="+mn-lt"/>
              <a:ea typeface="+mn-ea"/>
            </a:endParaRPr>
          </a:p>
        </p:txBody>
      </p:sp>
      <p:sp>
        <p:nvSpPr>
          <p:cNvPr id="15366"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Literacy</a:t>
            </a:r>
            <a:r>
              <a:rPr lang="en-US" sz="4400" dirty="0">
                <a:solidFill>
                  <a:schemeClr val="tx1"/>
                </a:solidFill>
                <a:latin typeface="Calibri" pitchFamily="34" charset="0"/>
                <a:ea typeface="ＭＳ Ｐゴシック" pitchFamily="1" charset="-128"/>
              </a:rPr>
              <a:t> </a:t>
            </a:r>
            <a:r>
              <a:rPr lang="en-US" sz="4400" dirty="0">
                <a:solidFill>
                  <a:schemeClr val="tx1"/>
                </a:solidFill>
                <a:ea typeface="ＭＳ Ｐゴシック" pitchFamily="1" charset="-128"/>
              </a:rPr>
              <a:t>-</a:t>
            </a:r>
            <a:r>
              <a:rPr lang="en-US" sz="4400" dirty="0">
                <a:solidFill>
                  <a:schemeClr val="tx1"/>
                </a:solidFill>
                <a:latin typeface="Calibri" pitchFamily="34" charset="0"/>
                <a:ea typeface="ＭＳ Ｐゴシック" pitchFamily="1" charset="-128"/>
              </a:rPr>
              <a:t> </a:t>
            </a:r>
            <a:r>
              <a:rPr lang="en-US" sz="4400" dirty="0" smtClean="0">
                <a:solidFill>
                  <a:schemeClr val="tx1"/>
                </a:solidFill>
                <a:latin typeface="+mj-lt"/>
                <a:ea typeface="ＭＳ Ｐゴシック" pitchFamily="1" charset="-128"/>
              </a:rPr>
              <a:t>Publishing</a:t>
            </a:r>
            <a:endParaRPr lang="en-US" sz="4400" dirty="0">
              <a:solidFill>
                <a:schemeClr val="tx1"/>
              </a:solidFill>
              <a:latin typeface="+mj-lt"/>
              <a:ea typeface="ＭＳ Ｐゴシック" pitchFamily="1" charset="-128"/>
            </a:endParaRPr>
          </a:p>
        </p:txBody>
      </p:sp>
      <p:sp>
        <p:nvSpPr>
          <p:cNvPr id="16388" name="Date Placeholder 9"/>
          <p:cNvSpPr>
            <a:spLocks noGrp="1"/>
          </p:cNvSpPr>
          <p:nvPr>
            <p:ph type="dt" sz="quarter" idx="10"/>
          </p:nvPr>
        </p:nvSpPr>
        <p:spPr>
          <a:noFill/>
        </p:spPr>
        <p:txBody>
          <a:bodyPr/>
          <a:lstStyle/>
          <a:p>
            <a:fld id="{E464DEB4-3915-4C22-853E-B3F319154815}" type="datetime4">
              <a:rPr lang="en-US"/>
              <a:pPr/>
              <a:t>December 7, 2011</a:t>
            </a:fld>
            <a:endParaRPr lang="en-US"/>
          </a:p>
        </p:txBody>
      </p:sp>
      <p:sp>
        <p:nvSpPr>
          <p:cNvPr id="16389" name="Footer Placeholder 11"/>
          <p:cNvSpPr>
            <a:spLocks noGrp="1"/>
          </p:cNvSpPr>
          <p:nvPr>
            <p:ph type="ftr" sz="quarter" idx="11"/>
          </p:nvPr>
        </p:nvSpPr>
        <p:spPr>
          <a:noFill/>
        </p:spPr>
        <p:txBody>
          <a:bodyPr/>
          <a:lstStyle/>
          <a:p>
            <a:endParaRPr lang="en-US" smtClean="0"/>
          </a:p>
        </p:txBody>
      </p:sp>
      <p:sp>
        <p:nvSpPr>
          <p:cNvPr id="16390" name="Slide Number Placeholder 10"/>
          <p:cNvSpPr>
            <a:spLocks noGrp="1"/>
          </p:cNvSpPr>
          <p:nvPr>
            <p:ph type="sldNum" sz="quarter" idx="12"/>
          </p:nvPr>
        </p:nvSpPr>
        <p:spPr>
          <a:noFill/>
        </p:spPr>
        <p:txBody>
          <a:bodyPr/>
          <a:lstStyle/>
          <a:p>
            <a:fld id="{57866D09-635C-49D1-AB3D-30FBC7A9B821}" type="slidenum">
              <a:rPr lang="en-US"/>
              <a:pPr/>
              <a:t>31</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Text Box 4"/>
          <p:cNvSpPr txBox="1">
            <a:spLocks noChangeArrowheads="1"/>
          </p:cNvSpPr>
          <p:nvPr/>
        </p:nvSpPr>
        <p:spPr bwMode="auto">
          <a:xfrm>
            <a:off x="1447800" y="2514600"/>
            <a:ext cx="7391400" cy="3733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smtClean="0">
                <a:solidFill>
                  <a:schemeClr val="tx1"/>
                </a:solidFill>
                <a:latin typeface="+mn-lt"/>
                <a:ea typeface="+mn-ea"/>
              </a:rPr>
              <a:t>Purpose – To assist you in managing language documentation data</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smtClean="0">
                <a:solidFill>
                  <a:schemeClr val="tx1"/>
                </a:solidFill>
                <a:latin typeface="+mn-lt"/>
                <a:ea typeface="+mn-ea"/>
              </a:rPr>
              <a:t>Input</a:t>
            </a:r>
            <a:endParaRPr lang="en-US" dirty="0">
              <a:solidFill>
                <a:schemeClr val="tx1"/>
              </a:solidFill>
              <a:latin typeface="+mn-lt"/>
              <a:ea typeface="+mn-ea"/>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mn-ea"/>
              </a:rPr>
              <a:t>Events</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mn-ea"/>
              </a:rPr>
              <a:t>People </a:t>
            </a:r>
            <a:endParaRPr lang="en-US" sz="2400" dirty="0">
              <a:solidFill>
                <a:schemeClr val="tx1"/>
              </a:solidFill>
              <a:latin typeface="+mn-lt"/>
              <a:ea typeface="+mn-ea"/>
            </a:endParaRP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Software</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err="1" smtClean="0">
                <a:solidFill>
                  <a:schemeClr val="tx1"/>
                </a:solidFill>
                <a:latin typeface="+mn-lt"/>
                <a:ea typeface="+mn-ea"/>
              </a:rPr>
              <a:t>SayMore</a:t>
            </a:r>
            <a:endParaRPr lang="en-US" sz="2400" dirty="0">
              <a:solidFill>
                <a:schemeClr val="tx1"/>
              </a:solidFill>
              <a:latin typeface="+mn-lt"/>
              <a:ea typeface="+mn-ea"/>
            </a:endParaRPr>
          </a:p>
          <a:p>
            <a:pPr marL="741363" lvl="1" indent="-284163" algn="l">
              <a:spcBef>
                <a:spcPts val="600"/>
              </a:spcBef>
              <a:buClr>
                <a:schemeClr val="tx1"/>
              </a:buClr>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sz="2400" dirty="0">
              <a:solidFill>
                <a:schemeClr val="tx1"/>
              </a:solidFill>
              <a:latin typeface="+mn-lt"/>
              <a:ea typeface="+mn-ea"/>
            </a:endParaRPr>
          </a:p>
        </p:txBody>
      </p:sp>
      <p:sp>
        <p:nvSpPr>
          <p:cNvPr id="15366" name="Text Box 5"/>
          <p:cNvSpPr txBox="1">
            <a:spLocks noChangeArrowheads="1"/>
          </p:cNvSpPr>
          <p:nvPr/>
        </p:nvSpPr>
        <p:spPr bwMode="auto">
          <a:xfrm>
            <a:off x="838200" y="838200"/>
            <a:ext cx="8077200" cy="14478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smtClean="0">
                <a:solidFill>
                  <a:schemeClr val="tx1"/>
                </a:solidFill>
                <a:latin typeface="+mj-lt"/>
                <a:ea typeface="ＭＳ Ｐゴシック" pitchFamily="1" charset="-128"/>
              </a:rPr>
              <a:t>Language Documentation</a:t>
            </a:r>
          </a:p>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smtClean="0">
                <a:solidFill>
                  <a:schemeClr val="tx1"/>
                </a:solidFill>
                <a:latin typeface="+mj-lt"/>
                <a:ea typeface="ＭＳ Ｐゴシック" pitchFamily="1" charset="-128"/>
              </a:rPr>
              <a:t>Project Management</a:t>
            </a:r>
            <a:endParaRPr lang="en-US" sz="4400" dirty="0">
              <a:solidFill>
                <a:schemeClr val="tx1"/>
              </a:solidFill>
              <a:latin typeface="+mj-lt"/>
              <a:ea typeface="ＭＳ Ｐゴシック" pitchFamily="1" charset="-128"/>
            </a:endParaRPr>
          </a:p>
        </p:txBody>
      </p:sp>
      <p:sp>
        <p:nvSpPr>
          <p:cNvPr id="16388" name="Date Placeholder 9"/>
          <p:cNvSpPr>
            <a:spLocks noGrp="1"/>
          </p:cNvSpPr>
          <p:nvPr>
            <p:ph type="dt" sz="quarter" idx="10"/>
          </p:nvPr>
        </p:nvSpPr>
        <p:spPr>
          <a:noFill/>
        </p:spPr>
        <p:txBody>
          <a:bodyPr/>
          <a:lstStyle/>
          <a:p>
            <a:fld id="{E464DEB4-3915-4C22-853E-B3F319154815}" type="datetime4">
              <a:rPr lang="en-US"/>
              <a:pPr/>
              <a:t>December 7, 2011</a:t>
            </a:fld>
            <a:endParaRPr lang="en-US"/>
          </a:p>
        </p:txBody>
      </p:sp>
      <p:sp>
        <p:nvSpPr>
          <p:cNvPr id="16389" name="Footer Placeholder 11"/>
          <p:cNvSpPr>
            <a:spLocks noGrp="1"/>
          </p:cNvSpPr>
          <p:nvPr>
            <p:ph type="ftr" sz="quarter" idx="11"/>
          </p:nvPr>
        </p:nvSpPr>
        <p:spPr>
          <a:noFill/>
        </p:spPr>
        <p:txBody>
          <a:bodyPr/>
          <a:lstStyle/>
          <a:p>
            <a:endParaRPr lang="en-US" smtClean="0"/>
          </a:p>
        </p:txBody>
      </p:sp>
      <p:sp>
        <p:nvSpPr>
          <p:cNvPr id="16390" name="Slide Number Placeholder 10"/>
          <p:cNvSpPr>
            <a:spLocks noGrp="1"/>
          </p:cNvSpPr>
          <p:nvPr>
            <p:ph type="sldNum" sz="quarter" idx="12"/>
          </p:nvPr>
        </p:nvSpPr>
        <p:spPr>
          <a:noFill/>
        </p:spPr>
        <p:txBody>
          <a:bodyPr/>
          <a:lstStyle/>
          <a:p>
            <a:fld id="{57866D09-635C-49D1-AB3D-30FBC7A9B821}" type="slidenum">
              <a:rPr lang="en-US"/>
              <a:pPr/>
              <a:t>32</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smtClean="0">
                <a:solidFill>
                  <a:schemeClr val="tx1"/>
                </a:solidFill>
                <a:latin typeface="+mn-lt"/>
                <a:ea typeface="+mn-ea"/>
              </a:rPr>
              <a:t>Basic  Language Software Appliance</a:t>
            </a:r>
            <a:endParaRPr lang="en-US" dirty="0">
              <a:solidFill>
                <a:schemeClr val="tx1"/>
              </a:solidFill>
              <a:latin typeface="+mn-lt"/>
              <a:ea typeface="+mn-ea"/>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mn-ea"/>
              </a:rPr>
              <a:t>Hardware &amp; software computer solution for language workers in remote areas</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mn-ea"/>
              </a:rPr>
              <a:t>Simple, easy to use interface</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mn-ea"/>
              </a:rPr>
              <a:t>Based on Linux</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mn-ea"/>
              </a:rPr>
              <a:t>Distributed as an image on a SD card with applications on the card.</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mn-ea"/>
              </a:rPr>
              <a:t>User data is stored on host computer</a:t>
            </a:r>
            <a:endParaRPr lang="en-US" sz="2400" dirty="0">
              <a:solidFill>
                <a:schemeClr val="tx1"/>
              </a:solidFill>
              <a:latin typeface="+mn-lt"/>
              <a:ea typeface="+mn-ea"/>
            </a:endParaRPr>
          </a:p>
        </p:txBody>
      </p:sp>
      <p:sp>
        <p:nvSpPr>
          <p:cNvPr id="19462"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smtClean="0">
                <a:solidFill>
                  <a:schemeClr val="tx1"/>
                </a:solidFill>
                <a:latin typeface="+mj-lt"/>
                <a:ea typeface="ＭＳ Ｐゴシック" pitchFamily="1" charset="-128"/>
              </a:rPr>
              <a:t>Balsa</a:t>
            </a:r>
            <a:endParaRPr lang="en-US" sz="4400" dirty="0">
              <a:solidFill>
                <a:schemeClr val="tx1"/>
              </a:solidFill>
              <a:latin typeface="+mj-lt"/>
              <a:ea typeface="ＭＳ Ｐゴシック" pitchFamily="1" charset="-128"/>
            </a:endParaRPr>
          </a:p>
        </p:txBody>
      </p:sp>
      <p:sp>
        <p:nvSpPr>
          <p:cNvPr id="20484" name="Date Placeholder 9"/>
          <p:cNvSpPr>
            <a:spLocks noGrp="1"/>
          </p:cNvSpPr>
          <p:nvPr>
            <p:ph type="dt" sz="quarter" idx="10"/>
          </p:nvPr>
        </p:nvSpPr>
        <p:spPr>
          <a:noFill/>
        </p:spPr>
        <p:txBody>
          <a:bodyPr/>
          <a:lstStyle/>
          <a:p>
            <a:fld id="{AFC894B6-194F-4DD4-AF99-8E1F2D26CD9E}" type="datetime4">
              <a:rPr lang="en-US"/>
              <a:pPr/>
              <a:t>December 7, 2011</a:t>
            </a:fld>
            <a:endParaRPr lang="en-US"/>
          </a:p>
        </p:txBody>
      </p:sp>
      <p:sp>
        <p:nvSpPr>
          <p:cNvPr id="20485" name="Footer Placeholder 11"/>
          <p:cNvSpPr>
            <a:spLocks noGrp="1"/>
          </p:cNvSpPr>
          <p:nvPr>
            <p:ph type="ftr" sz="quarter" idx="11"/>
          </p:nvPr>
        </p:nvSpPr>
        <p:spPr>
          <a:noFill/>
        </p:spPr>
        <p:txBody>
          <a:bodyPr/>
          <a:lstStyle/>
          <a:p>
            <a:endParaRPr lang="en-US" smtClean="0"/>
          </a:p>
        </p:txBody>
      </p:sp>
      <p:sp>
        <p:nvSpPr>
          <p:cNvPr id="20486" name="Slide Number Placeholder 10"/>
          <p:cNvSpPr>
            <a:spLocks noGrp="1"/>
          </p:cNvSpPr>
          <p:nvPr>
            <p:ph type="sldNum" sz="quarter" idx="12"/>
          </p:nvPr>
        </p:nvSpPr>
        <p:spPr>
          <a:noFill/>
        </p:spPr>
        <p:txBody>
          <a:bodyPr/>
          <a:lstStyle/>
          <a:p>
            <a:fld id="{82225072-2C04-47A1-86D5-85BEA675E364}" type="slidenum">
              <a:rPr lang="en-US"/>
              <a:pPr/>
              <a:t>33</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ＭＳ Ｐゴシック" pitchFamily="1" charset="-128"/>
              </a:rPr>
              <a:t>A </a:t>
            </a:r>
            <a:r>
              <a:rPr lang="en-US" dirty="0">
                <a:solidFill>
                  <a:schemeClr val="tx1"/>
                </a:solidFill>
                <a:latin typeface="+mn-lt"/>
                <a:ea typeface="+mn-ea"/>
              </a:rPr>
              <a:t>new industry standard for encoding characters</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Addresses the legacy font problem</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Replaces ANSI (8 bit system)</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Used in 8, 16 and 32 bit systems.</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UTF-8 and UTF-16</a:t>
            </a:r>
          </a:p>
          <a:p>
            <a:pPr marL="341313" indent="-341313" algn="l">
              <a:spcBef>
                <a:spcPts val="700"/>
              </a:spcBef>
              <a:buFont typeface="Arial" charset="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sz="2800" dirty="0">
              <a:solidFill>
                <a:srgbClr val="000000"/>
              </a:solidFill>
              <a:latin typeface="Calibri" pitchFamily="34" charset="0"/>
              <a:ea typeface="ＭＳ Ｐゴシック" pitchFamily="1" charset="-128"/>
            </a:endParaRPr>
          </a:p>
        </p:txBody>
      </p:sp>
      <p:sp>
        <p:nvSpPr>
          <p:cNvPr id="16390"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Unicode</a:t>
            </a:r>
          </a:p>
        </p:txBody>
      </p:sp>
      <p:sp>
        <p:nvSpPr>
          <p:cNvPr id="17412" name="Date Placeholder 9"/>
          <p:cNvSpPr>
            <a:spLocks noGrp="1"/>
          </p:cNvSpPr>
          <p:nvPr>
            <p:ph type="dt" sz="quarter" idx="10"/>
          </p:nvPr>
        </p:nvSpPr>
        <p:spPr>
          <a:noFill/>
        </p:spPr>
        <p:txBody>
          <a:bodyPr/>
          <a:lstStyle/>
          <a:p>
            <a:fld id="{A85BC01F-558C-4773-A5D0-487009BC344A}" type="datetime4">
              <a:rPr lang="en-US"/>
              <a:pPr/>
              <a:t>December 7, 2011</a:t>
            </a:fld>
            <a:endParaRPr lang="en-US"/>
          </a:p>
        </p:txBody>
      </p:sp>
      <p:sp>
        <p:nvSpPr>
          <p:cNvPr id="17413" name="Footer Placeholder 11"/>
          <p:cNvSpPr>
            <a:spLocks noGrp="1"/>
          </p:cNvSpPr>
          <p:nvPr>
            <p:ph type="ftr" sz="quarter" idx="11"/>
          </p:nvPr>
        </p:nvSpPr>
        <p:spPr>
          <a:noFill/>
        </p:spPr>
        <p:txBody>
          <a:bodyPr/>
          <a:lstStyle/>
          <a:p>
            <a:endParaRPr lang="en-US" smtClean="0"/>
          </a:p>
        </p:txBody>
      </p:sp>
      <p:sp>
        <p:nvSpPr>
          <p:cNvPr id="17414" name="Slide Number Placeholder 10"/>
          <p:cNvSpPr>
            <a:spLocks noGrp="1"/>
          </p:cNvSpPr>
          <p:nvPr>
            <p:ph type="sldNum" sz="quarter" idx="12"/>
          </p:nvPr>
        </p:nvSpPr>
        <p:spPr>
          <a:noFill/>
        </p:spPr>
        <p:txBody>
          <a:bodyPr/>
          <a:lstStyle/>
          <a:p>
            <a:fld id="{F33AE0F6-CB22-474F-80B5-67802DE214F0}" type="slidenum">
              <a:rPr lang="en-US"/>
              <a:pPr/>
              <a:t>34</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Input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mn-ea"/>
              </a:rPr>
              <a:t>ANSI Text</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Software</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mn-ea"/>
              </a:rPr>
              <a:t> </a:t>
            </a:r>
            <a:endParaRPr lang="en-US" sz="2400" dirty="0">
              <a:solidFill>
                <a:schemeClr val="tx1"/>
              </a:solidFill>
              <a:latin typeface="+mn-lt"/>
              <a:ea typeface="+mn-ea"/>
            </a:endParaRP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Output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 </a:t>
            </a:r>
            <a:r>
              <a:rPr lang="en-US" sz="2400" dirty="0">
                <a:solidFill>
                  <a:schemeClr val="tx1"/>
                </a:solidFill>
                <a:latin typeface="+mn-lt"/>
                <a:ea typeface="+mn-ea"/>
              </a:rPr>
              <a:t>Unicode text</a:t>
            </a:r>
          </a:p>
        </p:txBody>
      </p:sp>
      <p:sp>
        <p:nvSpPr>
          <p:cNvPr id="17414"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Unicode</a:t>
            </a:r>
            <a:r>
              <a:rPr lang="en-US" sz="4400" dirty="0">
                <a:solidFill>
                  <a:schemeClr val="tx1"/>
                </a:solidFill>
                <a:latin typeface="Calibri" pitchFamily="34" charset="0"/>
                <a:ea typeface="ＭＳ Ｐゴシック" pitchFamily="1" charset="-128"/>
              </a:rPr>
              <a:t> </a:t>
            </a:r>
            <a:r>
              <a:rPr lang="en-US" sz="4400" dirty="0">
                <a:solidFill>
                  <a:schemeClr val="tx1"/>
                </a:solidFill>
                <a:latin typeface="+mj-lt"/>
                <a:ea typeface="ＭＳ Ｐゴシック" pitchFamily="1" charset="-128"/>
              </a:rPr>
              <a:t>Conversion</a:t>
            </a:r>
          </a:p>
        </p:txBody>
      </p:sp>
      <p:sp>
        <p:nvSpPr>
          <p:cNvPr id="18436" name="Date Placeholder 9"/>
          <p:cNvSpPr>
            <a:spLocks noGrp="1"/>
          </p:cNvSpPr>
          <p:nvPr>
            <p:ph type="dt" sz="quarter" idx="10"/>
          </p:nvPr>
        </p:nvSpPr>
        <p:spPr>
          <a:noFill/>
        </p:spPr>
        <p:txBody>
          <a:bodyPr/>
          <a:lstStyle/>
          <a:p>
            <a:fld id="{A1135786-0CAC-4DB5-9005-47D93A345549}" type="datetime4">
              <a:rPr lang="en-US"/>
              <a:pPr/>
              <a:t>December 7, 2011</a:t>
            </a:fld>
            <a:endParaRPr lang="en-US"/>
          </a:p>
        </p:txBody>
      </p:sp>
      <p:sp>
        <p:nvSpPr>
          <p:cNvPr id="18437" name="Footer Placeholder 11"/>
          <p:cNvSpPr>
            <a:spLocks noGrp="1"/>
          </p:cNvSpPr>
          <p:nvPr>
            <p:ph type="ftr" sz="quarter" idx="11"/>
          </p:nvPr>
        </p:nvSpPr>
        <p:spPr>
          <a:noFill/>
        </p:spPr>
        <p:txBody>
          <a:bodyPr/>
          <a:lstStyle/>
          <a:p>
            <a:endParaRPr lang="en-US" smtClean="0"/>
          </a:p>
        </p:txBody>
      </p:sp>
      <p:sp>
        <p:nvSpPr>
          <p:cNvPr id="18438" name="Slide Number Placeholder 10"/>
          <p:cNvSpPr>
            <a:spLocks noGrp="1"/>
          </p:cNvSpPr>
          <p:nvPr>
            <p:ph type="sldNum" sz="quarter" idx="12"/>
          </p:nvPr>
        </p:nvSpPr>
        <p:spPr>
          <a:noFill/>
        </p:spPr>
        <p:txBody>
          <a:bodyPr/>
          <a:lstStyle/>
          <a:p>
            <a:fld id="{C4F940F1-5C3B-47EB-AE1E-EE4273E71415}" type="slidenum">
              <a:rPr lang="en-US"/>
              <a:pPr/>
              <a:t>35</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3"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Input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mn-ea"/>
              </a:rPr>
              <a:t>ANSI Text</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Software</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mn-ea"/>
              </a:rPr>
              <a:t>SIL Converters (TECKit)</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Output</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 </a:t>
            </a:r>
            <a:r>
              <a:rPr lang="en-US" sz="2400" dirty="0">
                <a:solidFill>
                  <a:schemeClr val="tx1"/>
                </a:solidFill>
                <a:latin typeface="+mn-lt"/>
                <a:ea typeface="+mn-ea"/>
              </a:rPr>
              <a:t>Unicode text</a:t>
            </a:r>
          </a:p>
        </p:txBody>
      </p:sp>
      <p:sp>
        <p:nvSpPr>
          <p:cNvPr id="17414"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Unicode</a:t>
            </a:r>
            <a:r>
              <a:rPr lang="en-US" sz="4400" dirty="0">
                <a:solidFill>
                  <a:schemeClr val="tx1"/>
                </a:solidFill>
                <a:latin typeface="Calibri" pitchFamily="34" charset="0"/>
                <a:ea typeface="ＭＳ Ｐゴシック" pitchFamily="1" charset="-128"/>
              </a:rPr>
              <a:t> </a:t>
            </a:r>
            <a:r>
              <a:rPr lang="en-US" sz="4400" dirty="0">
                <a:solidFill>
                  <a:schemeClr val="tx1"/>
                </a:solidFill>
                <a:latin typeface="+mj-lt"/>
                <a:ea typeface="ＭＳ Ｐゴシック" pitchFamily="1" charset="-128"/>
              </a:rPr>
              <a:t>Conversion</a:t>
            </a:r>
          </a:p>
        </p:txBody>
      </p:sp>
      <p:sp>
        <p:nvSpPr>
          <p:cNvPr id="18436" name="Date Placeholder 9"/>
          <p:cNvSpPr>
            <a:spLocks noGrp="1"/>
          </p:cNvSpPr>
          <p:nvPr>
            <p:ph type="dt" sz="quarter" idx="10"/>
          </p:nvPr>
        </p:nvSpPr>
        <p:spPr>
          <a:noFill/>
        </p:spPr>
        <p:txBody>
          <a:bodyPr/>
          <a:lstStyle/>
          <a:p>
            <a:fld id="{A1135786-0CAC-4DB5-9005-47D93A345549}" type="datetime4">
              <a:rPr lang="en-US"/>
              <a:pPr/>
              <a:t>December 7, 2011</a:t>
            </a:fld>
            <a:endParaRPr lang="en-US"/>
          </a:p>
        </p:txBody>
      </p:sp>
      <p:sp>
        <p:nvSpPr>
          <p:cNvPr id="18437" name="Footer Placeholder 11"/>
          <p:cNvSpPr>
            <a:spLocks noGrp="1"/>
          </p:cNvSpPr>
          <p:nvPr>
            <p:ph type="ftr" sz="quarter" idx="11"/>
          </p:nvPr>
        </p:nvSpPr>
        <p:spPr>
          <a:noFill/>
        </p:spPr>
        <p:txBody>
          <a:bodyPr/>
          <a:lstStyle/>
          <a:p>
            <a:endParaRPr lang="en-US" smtClean="0"/>
          </a:p>
        </p:txBody>
      </p:sp>
      <p:sp>
        <p:nvSpPr>
          <p:cNvPr id="18438" name="Slide Number Placeholder 10"/>
          <p:cNvSpPr>
            <a:spLocks noGrp="1"/>
          </p:cNvSpPr>
          <p:nvPr>
            <p:ph type="sldNum" sz="quarter" idx="12"/>
          </p:nvPr>
        </p:nvSpPr>
        <p:spPr>
          <a:noFill/>
        </p:spPr>
        <p:txBody>
          <a:bodyPr/>
          <a:lstStyle/>
          <a:p>
            <a:fld id="{C4F940F1-5C3B-47EB-AE1E-EE4273E71415}" type="slidenum">
              <a:rPr lang="en-US"/>
              <a:pPr/>
              <a:t>36</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Text Box 4"/>
          <p:cNvSpPr txBox="1">
            <a:spLocks noChangeArrowheads="1"/>
          </p:cNvSpPr>
          <p:nvPr/>
        </p:nvSpPr>
        <p:spPr bwMode="auto">
          <a:xfrm>
            <a:off x="1447800" y="1828800"/>
            <a:ext cx="7391400" cy="46482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Doulos SIL" pitchFamily="2" charset="0"/>
                <a:ea typeface="Doulos SIL" pitchFamily="2" charset="0"/>
                <a:cs typeface="Doulos SIL" pitchFamily="2" charset="0"/>
              </a:rPr>
              <a:t>DoulosSIL font</a:t>
            </a:r>
          </a:p>
          <a:p>
            <a:pPr marL="341313" indent="-341313" algn="l">
              <a:spcBef>
                <a:spcPts val="600"/>
              </a:spcBef>
              <a:buClr>
                <a:schemeClr val="tx1"/>
              </a:buClr>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 		</a:t>
            </a:r>
            <a:r>
              <a:rPr lang="en-US" sz="2400" dirty="0">
                <a:solidFill>
                  <a:schemeClr val="tx1"/>
                </a:solidFill>
                <a:latin typeface="+mn-lt"/>
                <a:ea typeface="+mn-ea"/>
              </a:rPr>
              <a:t>Useful for linguistic work</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Charis SIL" pitchFamily="2" charset="0"/>
                <a:ea typeface="Charis SIL" pitchFamily="2" charset="0"/>
                <a:cs typeface="Charis SIL" pitchFamily="2" charset="0"/>
              </a:rPr>
              <a:t>CharisSIL font</a:t>
            </a:r>
          </a:p>
          <a:p>
            <a:pPr marL="341313" indent="-341313" algn="l">
              <a:spcBef>
                <a:spcPts val="600"/>
              </a:spcBef>
              <a:buClr>
                <a:schemeClr val="tx1"/>
              </a:buClr>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		</a:t>
            </a:r>
            <a:r>
              <a:rPr lang="en-US" sz="2400" dirty="0">
                <a:solidFill>
                  <a:schemeClr val="tx1"/>
                </a:solidFill>
                <a:latin typeface="+mn-lt"/>
                <a:ea typeface="+mn-ea"/>
              </a:rPr>
              <a:t>Useful for publishing and linguistic work</a:t>
            </a:r>
          </a:p>
          <a:p>
            <a:pPr marL="341313" indent="-341313" algn="l">
              <a:spcBef>
                <a:spcPts val="600"/>
              </a:spcBef>
              <a:buClr>
                <a:schemeClr val="tx1"/>
              </a:buClr>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err="1" smtClean="0">
                <a:solidFill>
                  <a:schemeClr val="tx1"/>
                </a:solidFill>
                <a:latin typeface="Andika Basic" pitchFamily="2" charset="0"/>
                <a:ea typeface="+mn-ea"/>
              </a:rPr>
              <a:t>Andika</a:t>
            </a:r>
            <a:r>
              <a:rPr lang="en-US" dirty="0" smtClean="0">
                <a:solidFill>
                  <a:schemeClr val="tx1"/>
                </a:solidFill>
                <a:latin typeface="Andika Basic" pitchFamily="2" charset="0"/>
                <a:ea typeface="+mn-ea"/>
              </a:rPr>
              <a:t> font</a:t>
            </a:r>
            <a:endParaRPr lang="en-US" dirty="0">
              <a:solidFill>
                <a:schemeClr val="tx1"/>
              </a:solidFill>
              <a:latin typeface="Andika Basic" pitchFamily="2" charset="0"/>
              <a:ea typeface="+mn-ea"/>
            </a:endParaRPr>
          </a:p>
          <a:p>
            <a:pPr marL="341313" indent="-341313" algn="l">
              <a:spcBef>
                <a:spcPts val="600"/>
              </a:spcBef>
              <a:buClr>
                <a:schemeClr val="tx1"/>
              </a:buClr>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		</a:t>
            </a:r>
            <a:r>
              <a:rPr lang="en-US" sz="2400" dirty="0">
                <a:solidFill>
                  <a:schemeClr val="tx1"/>
                </a:solidFill>
                <a:latin typeface="+mn-lt"/>
                <a:ea typeface="+mn-ea"/>
              </a:rPr>
              <a:t>Useful for literacy work</a:t>
            </a:r>
          </a:p>
          <a:p>
            <a:pPr marL="341313" indent="-341313" algn="l">
              <a:spcBef>
                <a:spcPts val="600"/>
              </a:spcBef>
              <a:buClr>
                <a:schemeClr val="tx1"/>
              </a:buClr>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err="1">
                <a:solidFill>
                  <a:schemeClr val="tx1"/>
                </a:solidFill>
                <a:latin typeface="Andika Basic" pitchFamily="2" charset="0"/>
              </a:rPr>
              <a:t>Gentium</a:t>
            </a:r>
            <a:r>
              <a:rPr lang="en-US" dirty="0">
                <a:solidFill>
                  <a:schemeClr val="tx1"/>
                </a:solidFill>
                <a:latin typeface="Andika Basic" pitchFamily="2" charset="0"/>
              </a:rPr>
              <a:t> </a:t>
            </a:r>
            <a:r>
              <a:rPr lang="en-US" dirty="0" smtClean="0">
                <a:solidFill>
                  <a:schemeClr val="tx1"/>
                </a:solidFill>
                <a:latin typeface="Andika Basic" pitchFamily="2" charset="0"/>
              </a:rPr>
              <a:t>fonts</a:t>
            </a:r>
            <a:endParaRPr lang="en-US" dirty="0">
              <a:solidFill>
                <a:schemeClr val="tx1"/>
              </a:solidFill>
              <a:latin typeface="Andika Basic" pitchFamily="2" charset="0"/>
            </a:endParaRPr>
          </a:p>
          <a:p>
            <a:pPr marL="341313" indent="-341313" algn="l">
              <a:spcBef>
                <a:spcPts val="600"/>
              </a:spcBef>
              <a:buClr>
                <a:schemeClr val="tx1"/>
              </a:buClr>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dirty="0">
              <a:solidFill>
                <a:schemeClr val="tx1"/>
              </a:solidFill>
              <a:latin typeface="+mn-lt"/>
              <a:ea typeface="+mn-ea"/>
            </a:endParaRPr>
          </a:p>
        </p:txBody>
      </p:sp>
      <p:sp>
        <p:nvSpPr>
          <p:cNvPr id="18438"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SIL Unicode</a:t>
            </a:r>
            <a:r>
              <a:rPr lang="en-US" sz="4400" dirty="0">
                <a:solidFill>
                  <a:schemeClr val="tx1"/>
                </a:solidFill>
                <a:latin typeface="Calibri" pitchFamily="34" charset="0"/>
                <a:ea typeface="ＭＳ Ｐゴシック" pitchFamily="1" charset="-128"/>
              </a:rPr>
              <a:t> </a:t>
            </a:r>
            <a:r>
              <a:rPr lang="en-US" sz="4400" dirty="0">
                <a:solidFill>
                  <a:schemeClr val="tx1"/>
                </a:solidFill>
                <a:latin typeface="+mj-lt"/>
                <a:ea typeface="ＭＳ Ｐゴシック" pitchFamily="1" charset="-128"/>
              </a:rPr>
              <a:t>Fonts</a:t>
            </a:r>
          </a:p>
        </p:txBody>
      </p:sp>
      <p:sp>
        <p:nvSpPr>
          <p:cNvPr id="19460" name="Date Placeholder 9"/>
          <p:cNvSpPr>
            <a:spLocks noGrp="1"/>
          </p:cNvSpPr>
          <p:nvPr>
            <p:ph type="dt" sz="quarter" idx="10"/>
          </p:nvPr>
        </p:nvSpPr>
        <p:spPr>
          <a:noFill/>
        </p:spPr>
        <p:txBody>
          <a:bodyPr/>
          <a:lstStyle/>
          <a:p>
            <a:fld id="{6CBABB2F-530D-47E3-A304-F693B23F967C}" type="datetime4">
              <a:rPr lang="en-US"/>
              <a:pPr/>
              <a:t>December 7, 2011</a:t>
            </a:fld>
            <a:endParaRPr lang="en-US"/>
          </a:p>
        </p:txBody>
      </p:sp>
      <p:sp>
        <p:nvSpPr>
          <p:cNvPr id="19461" name="Footer Placeholder 11"/>
          <p:cNvSpPr>
            <a:spLocks noGrp="1"/>
          </p:cNvSpPr>
          <p:nvPr>
            <p:ph type="ftr" sz="quarter" idx="11"/>
          </p:nvPr>
        </p:nvSpPr>
        <p:spPr>
          <a:noFill/>
        </p:spPr>
        <p:txBody>
          <a:bodyPr/>
          <a:lstStyle/>
          <a:p>
            <a:endParaRPr lang="en-US" smtClean="0"/>
          </a:p>
        </p:txBody>
      </p:sp>
      <p:sp>
        <p:nvSpPr>
          <p:cNvPr id="19462" name="Slide Number Placeholder 10"/>
          <p:cNvSpPr>
            <a:spLocks noGrp="1"/>
          </p:cNvSpPr>
          <p:nvPr>
            <p:ph type="sldNum" sz="quarter" idx="12"/>
          </p:nvPr>
        </p:nvSpPr>
        <p:spPr>
          <a:noFill/>
        </p:spPr>
        <p:txBody>
          <a:bodyPr/>
          <a:lstStyle/>
          <a:p>
            <a:fld id="{97E8D007-0571-4C59-9524-87D39DF8F170}" type="slidenum">
              <a:rPr lang="en-US"/>
              <a:pPr/>
              <a:t>37</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Dictionary (Lexicon)</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mn-ea"/>
              </a:rPr>
              <a:t> </a:t>
            </a:r>
            <a:endParaRPr lang="en-US" sz="2400" dirty="0">
              <a:solidFill>
                <a:schemeClr val="tx1"/>
              </a:solidFill>
              <a:latin typeface="+mn-lt"/>
              <a:ea typeface="+mn-ea"/>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mn-ea"/>
              </a:rPr>
              <a:t> </a:t>
            </a:r>
            <a:endParaRPr lang="en-US" sz="2400" dirty="0">
              <a:solidFill>
                <a:schemeClr val="tx1"/>
              </a:solidFill>
              <a:latin typeface="+mn-lt"/>
              <a:ea typeface="+mn-ea"/>
            </a:endParaRP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Scripture</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smtClean="0">
                <a:solidFill>
                  <a:schemeClr val="tx1"/>
                </a:solidFill>
                <a:latin typeface="+mn-lt"/>
                <a:ea typeface="+mn-ea"/>
              </a:rPr>
              <a:t> </a:t>
            </a:r>
            <a:endParaRPr lang="en-US" sz="2400" dirty="0">
              <a:solidFill>
                <a:schemeClr val="tx1"/>
              </a:solidFill>
              <a:latin typeface="+mn-lt"/>
              <a:ea typeface="+mn-ea"/>
            </a:endParaRP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mn-ea"/>
              </a:rPr>
              <a:t>Open XML for Scripture Editing (OXES)</a:t>
            </a:r>
          </a:p>
        </p:txBody>
      </p:sp>
      <p:sp>
        <p:nvSpPr>
          <p:cNvPr id="19462"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Industry Standards</a:t>
            </a:r>
          </a:p>
        </p:txBody>
      </p:sp>
      <p:sp>
        <p:nvSpPr>
          <p:cNvPr id="20484" name="Date Placeholder 9"/>
          <p:cNvSpPr>
            <a:spLocks noGrp="1"/>
          </p:cNvSpPr>
          <p:nvPr>
            <p:ph type="dt" sz="quarter" idx="10"/>
          </p:nvPr>
        </p:nvSpPr>
        <p:spPr>
          <a:noFill/>
        </p:spPr>
        <p:txBody>
          <a:bodyPr/>
          <a:lstStyle/>
          <a:p>
            <a:fld id="{AFC894B6-194F-4DD4-AF99-8E1F2D26CD9E}" type="datetime4">
              <a:rPr lang="en-US"/>
              <a:pPr/>
              <a:t>December 7, 2011</a:t>
            </a:fld>
            <a:endParaRPr lang="en-US"/>
          </a:p>
        </p:txBody>
      </p:sp>
      <p:sp>
        <p:nvSpPr>
          <p:cNvPr id="20485" name="Footer Placeholder 11"/>
          <p:cNvSpPr>
            <a:spLocks noGrp="1"/>
          </p:cNvSpPr>
          <p:nvPr>
            <p:ph type="ftr" sz="quarter" idx="11"/>
          </p:nvPr>
        </p:nvSpPr>
        <p:spPr>
          <a:noFill/>
        </p:spPr>
        <p:txBody>
          <a:bodyPr/>
          <a:lstStyle/>
          <a:p>
            <a:endParaRPr lang="en-US" smtClean="0"/>
          </a:p>
        </p:txBody>
      </p:sp>
      <p:sp>
        <p:nvSpPr>
          <p:cNvPr id="20486" name="Slide Number Placeholder 10"/>
          <p:cNvSpPr>
            <a:spLocks noGrp="1"/>
          </p:cNvSpPr>
          <p:nvPr>
            <p:ph type="sldNum" sz="quarter" idx="12"/>
          </p:nvPr>
        </p:nvSpPr>
        <p:spPr>
          <a:noFill/>
        </p:spPr>
        <p:txBody>
          <a:bodyPr/>
          <a:lstStyle/>
          <a:p>
            <a:fld id="{82225072-2C04-47A1-86D5-85BEA675E364}" type="slidenum">
              <a:rPr lang="en-US"/>
              <a:pPr/>
              <a:t>38</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1"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Dictionary (Lexicon)</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mn-ea"/>
              </a:rPr>
              <a:t>Multilingual Dictionary Formatter (MDF using SFM)</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mn-ea"/>
              </a:rPr>
              <a:t>Lexicon Interchange Format (LIFT using XML)</a:t>
            </a:r>
          </a:p>
          <a:p>
            <a:pPr marL="341313" indent="-341313" algn="l">
              <a:spcBef>
                <a:spcPts val="7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Scripture</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mn-ea"/>
              </a:rPr>
              <a:t>Unified Standard Format Markers (USFM)</a:t>
            </a:r>
          </a:p>
          <a:p>
            <a:pPr marL="741363" lvl="1" indent="-284163" algn="l">
              <a:spcBef>
                <a:spcPts val="600"/>
              </a:spcBef>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sz="2400" dirty="0">
                <a:solidFill>
                  <a:schemeClr val="tx1"/>
                </a:solidFill>
                <a:latin typeface="+mn-lt"/>
                <a:ea typeface="+mn-ea"/>
              </a:rPr>
              <a:t>Open XML for Scripture Editing (OXES)</a:t>
            </a:r>
          </a:p>
        </p:txBody>
      </p:sp>
      <p:sp>
        <p:nvSpPr>
          <p:cNvPr id="19462"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Industry Standards</a:t>
            </a:r>
          </a:p>
        </p:txBody>
      </p:sp>
      <p:sp>
        <p:nvSpPr>
          <p:cNvPr id="20484" name="Date Placeholder 9"/>
          <p:cNvSpPr>
            <a:spLocks noGrp="1"/>
          </p:cNvSpPr>
          <p:nvPr>
            <p:ph type="dt" sz="quarter" idx="10"/>
          </p:nvPr>
        </p:nvSpPr>
        <p:spPr>
          <a:noFill/>
        </p:spPr>
        <p:txBody>
          <a:bodyPr/>
          <a:lstStyle/>
          <a:p>
            <a:fld id="{AFC894B6-194F-4DD4-AF99-8E1F2D26CD9E}" type="datetime4">
              <a:rPr lang="en-US"/>
              <a:pPr/>
              <a:t>December 7, 2011</a:t>
            </a:fld>
            <a:endParaRPr lang="en-US"/>
          </a:p>
        </p:txBody>
      </p:sp>
      <p:sp>
        <p:nvSpPr>
          <p:cNvPr id="20485" name="Footer Placeholder 11"/>
          <p:cNvSpPr>
            <a:spLocks noGrp="1"/>
          </p:cNvSpPr>
          <p:nvPr>
            <p:ph type="ftr" sz="quarter" idx="11"/>
          </p:nvPr>
        </p:nvSpPr>
        <p:spPr>
          <a:noFill/>
        </p:spPr>
        <p:txBody>
          <a:bodyPr/>
          <a:lstStyle/>
          <a:p>
            <a:endParaRPr lang="en-US" smtClean="0"/>
          </a:p>
        </p:txBody>
      </p:sp>
      <p:sp>
        <p:nvSpPr>
          <p:cNvPr id="20486" name="Slide Number Placeholder 10"/>
          <p:cNvSpPr>
            <a:spLocks noGrp="1"/>
          </p:cNvSpPr>
          <p:nvPr>
            <p:ph type="sldNum" sz="quarter" idx="12"/>
          </p:nvPr>
        </p:nvSpPr>
        <p:spPr>
          <a:noFill/>
        </p:spPr>
        <p:txBody>
          <a:bodyPr/>
          <a:lstStyle/>
          <a:p>
            <a:fld id="{82225072-2C04-47A1-86D5-85BEA675E364}" type="slidenum">
              <a:rPr lang="en-US"/>
              <a:pPr/>
              <a:t>39</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Text Box 4"/>
          <p:cNvSpPr txBox="1">
            <a:spLocks noChangeArrowheads="1"/>
          </p:cNvSpPr>
          <p:nvPr/>
        </p:nvSpPr>
        <p:spPr bwMode="auto">
          <a:xfrm>
            <a:off x="304800" y="914400"/>
            <a:ext cx="8534400" cy="7620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The Process</a:t>
            </a:r>
          </a:p>
        </p:txBody>
      </p:sp>
      <p:sp>
        <p:nvSpPr>
          <p:cNvPr id="3078" name="Text Box 5"/>
          <p:cNvSpPr txBox="1">
            <a:spLocks noChangeArrowheads="1"/>
          </p:cNvSpPr>
          <p:nvPr/>
        </p:nvSpPr>
        <p:spPr bwMode="auto">
          <a:xfrm>
            <a:off x="914400" y="5484813"/>
            <a:ext cx="2438400" cy="992187"/>
          </a:xfrm>
          <a:prstGeom prst="rect">
            <a:avLst/>
          </a:prstGeom>
          <a:solidFill>
            <a:srgbClr val="9900CC"/>
          </a:solidFill>
          <a:ln w="3175">
            <a:solidFill>
              <a:schemeClr val="tx1"/>
            </a:solidFill>
            <a:round/>
            <a:headEnd/>
            <a:tailEnd/>
          </a:ln>
        </p:spPr>
        <p:txBody>
          <a:bodyPr anchor="ctr" anchorCtr="1"/>
          <a:lstStyle/>
          <a:p>
            <a:pPr marL="342900" indent="-341313">
              <a:spcBef>
                <a:spcPts val="2000"/>
              </a:spcBef>
              <a:buClrTx/>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b="1" dirty="0">
              <a:solidFill>
                <a:srgbClr val="FFFFFF"/>
              </a:solidFill>
              <a:latin typeface="+mn-lt"/>
              <a:ea typeface="ＭＳ Ｐゴシック" pitchFamily="1" charset="-128"/>
            </a:endParaRPr>
          </a:p>
        </p:txBody>
      </p:sp>
      <p:sp>
        <p:nvSpPr>
          <p:cNvPr id="3079" name="Text Box 6"/>
          <p:cNvSpPr txBox="1">
            <a:spLocks noChangeArrowheads="1"/>
          </p:cNvSpPr>
          <p:nvPr/>
        </p:nvSpPr>
        <p:spPr bwMode="auto">
          <a:xfrm>
            <a:off x="1905000" y="1981200"/>
            <a:ext cx="5484813" cy="685800"/>
          </a:xfrm>
          <a:prstGeom prst="rect">
            <a:avLst/>
          </a:prstGeom>
          <a:solidFill>
            <a:srgbClr val="9900CC"/>
          </a:solidFill>
          <a:ln w="3175">
            <a:solidFill>
              <a:schemeClr val="tx1"/>
            </a:solidFill>
            <a:round/>
            <a:headEnd/>
            <a:tailEnd/>
          </a:ln>
        </p:spPr>
        <p:txBody>
          <a:bodyPr lIns="90000" tIns="46800" rIns="90000" bIns="46800" anchor="ctr" anchorCtr="1"/>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b="1" dirty="0">
                <a:solidFill>
                  <a:srgbClr val="FFFFFF"/>
                </a:solidFill>
                <a:latin typeface="+mn-lt"/>
                <a:ea typeface="ＭＳ Ｐゴシック" pitchFamily="1" charset="-128"/>
              </a:rPr>
              <a:t>Word Collection</a:t>
            </a:r>
          </a:p>
        </p:txBody>
      </p:sp>
      <p:sp>
        <p:nvSpPr>
          <p:cNvPr id="3080" name="Text Box 7"/>
          <p:cNvSpPr txBox="1">
            <a:spLocks noChangeArrowheads="1"/>
          </p:cNvSpPr>
          <p:nvPr/>
        </p:nvSpPr>
        <p:spPr bwMode="auto">
          <a:xfrm>
            <a:off x="1905000" y="3048000"/>
            <a:ext cx="5484813" cy="685800"/>
          </a:xfrm>
          <a:prstGeom prst="rect">
            <a:avLst/>
          </a:prstGeom>
          <a:solidFill>
            <a:srgbClr val="9900CC"/>
          </a:solidFill>
          <a:ln w="3175">
            <a:solidFill>
              <a:schemeClr val="tx1"/>
            </a:solidFill>
            <a:round/>
            <a:headEnd/>
            <a:tailEnd/>
          </a:ln>
        </p:spPr>
        <p:txBody>
          <a:bodyPr lIns="90000" tIns="46800" rIns="90000" bIns="46800" anchor="ctr" anchorCtr="1"/>
          <a:lstStyle/>
          <a:p>
            <a:pPr>
              <a:spcBef>
                <a:spcPts val="20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b="1" dirty="0">
              <a:solidFill>
                <a:srgbClr val="FFFFFF"/>
              </a:solidFill>
              <a:latin typeface="+mn-lt"/>
              <a:ea typeface="ＭＳ Ｐゴシック" pitchFamily="1" charset="-128"/>
            </a:endParaRPr>
          </a:p>
        </p:txBody>
      </p:sp>
      <p:sp>
        <p:nvSpPr>
          <p:cNvPr id="3081" name="Text Box 8"/>
          <p:cNvSpPr txBox="1">
            <a:spLocks noChangeArrowheads="1"/>
          </p:cNvSpPr>
          <p:nvPr/>
        </p:nvSpPr>
        <p:spPr bwMode="auto">
          <a:xfrm>
            <a:off x="1905000" y="4191000"/>
            <a:ext cx="5484813" cy="685800"/>
          </a:xfrm>
          <a:prstGeom prst="rect">
            <a:avLst/>
          </a:prstGeom>
          <a:solidFill>
            <a:srgbClr val="9900CC"/>
          </a:solidFill>
          <a:ln w="3175">
            <a:solidFill>
              <a:schemeClr val="tx1"/>
            </a:solidFill>
            <a:round/>
            <a:headEnd/>
            <a:tailEnd/>
          </a:ln>
        </p:spPr>
        <p:txBody>
          <a:bodyPr lIns="90000" tIns="46800" rIns="90000" bIns="46800"/>
          <a:lstStyle/>
          <a:p>
            <a:pPr>
              <a:spcBef>
                <a:spcPts val="20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b="1" dirty="0">
              <a:solidFill>
                <a:srgbClr val="FFFFFF"/>
              </a:solidFill>
              <a:latin typeface="+mn-lt"/>
              <a:ea typeface="ＭＳ Ｐゴシック" pitchFamily="1" charset="-128"/>
            </a:endParaRPr>
          </a:p>
        </p:txBody>
      </p:sp>
      <p:sp>
        <p:nvSpPr>
          <p:cNvPr id="3082" name="Text Box 9"/>
          <p:cNvSpPr txBox="1">
            <a:spLocks noChangeArrowheads="1"/>
          </p:cNvSpPr>
          <p:nvPr/>
        </p:nvSpPr>
        <p:spPr bwMode="auto">
          <a:xfrm>
            <a:off x="3657600" y="5484813"/>
            <a:ext cx="2514600" cy="992187"/>
          </a:xfrm>
          <a:prstGeom prst="rect">
            <a:avLst/>
          </a:prstGeom>
          <a:solidFill>
            <a:srgbClr val="9900CC"/>
          </a:solidFill>
          <a:ln w="3175">
            <a:solidFill>
              <a:schemeClr val="tx1"/>
            </a:solidFill>
            <a:round/>
            <a:headEnd/>
            <a:tailEnd/>
          </a:ln>
        </p:spPr>
        <p:txBody>
          <a:bodyPr lIns="90000" tIns="46800" rIns="90000" bIns="46800" anchor="ctr" anchorCtr="1"/>
          <a:lstStyle/>
          <a:p>
            <a:pPr>
              <a:spcBef>
                <a:spcPts val="2000"/>
              </a:spcBef>
              <a:buClrTx/>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dirty="0">
              <a:ln w="18415" cmpd="sng">
                <a:solidFill>
                  <a:srgbClr val="FFFFFF"/>
                </a:solidFill>
                <a:prstDash val="solid"/>
              </a:ln>
              <a:solidFill>
                <a:schemeClr val="bg1">
                  <a:lumMod val="20000"/>
                  <a:lumOff val="80000"/>
                </a:schemeClr>
              </a:solidFill>
              <a:effectLst>
                <a:outerShdw blurRad="63500" dir="3600000" algn="tl" rotWithShape="0">
                  <a:srgbClr val="000000">
                    <a:alpha val="70000"/>
                  </a:srgbClr>
                </a:outerShdw>
              </a:effectLst>
              <a:latin typeface="+mn-lt"/>
              <a:ea typeface="ＭＳ Ｐゴシック" pitchFamily="1" charset="-128"/>
            </a:endParaRPr>
          </a:p>
        </p:txBody>
      </p:sp>
      <p:sp>
        <p:nvSpPr>
          <p:cNvPr id="3083" name="Text Box 10"/>
          <p:cNvSpPr txBox="1">
            <a:spLocks noChangeArrowheads="1"/>
          </p:cNvSpPr>
          <p:nvPr/>
        </p:nvSpPr>
        <p:spPr bwMode="auto">
          <a:xfrm>
            <a:off x="6399213" y="5484813"/>
            <a:ext cx="2287587" cy="992187"/>
          </a:xfrm>
          <a:prstGeom prst="rect">
            <a:avLst/>
          </a:prstGeom>
          <a:solidFill>
            <a:srgbClr val="9900CC"/>
          </a:solidFill>
          <a:ln w="3175">
            <a:solidFill>
              <a:schemeClr val="tx1"/>
            </a:solidFill>
            <a:round/>
            <a:headEnd/>
            <a:tailEnd/>
          </a:ln>
        </p:spPr>
        <p:txBody>
          <a:bodyPr lIns="90000" tIns="46800" rIns="90000" bIns="46800" anchor="ctr" anchorCtr="1"/>
          <a:lstStyle/>
          <a:p>
            <a:pPr>
              <a:spcBef>
                <a:spcPts val="20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b="1" dirty="0">
              <a:solidFill>
                <a:srgbClr val="FFFFFF"/>
              </a:solidFill>
              <a:latin typeface="+mn-lt"/>
              <a:ea typeface="ＭＳ Ｐゴシック" pitchFamily="1" charset="-128"/>
            </a:endParaRPr>
          </a:p>
        </p:txBody>
      </p:sp>
      <p:sp>
        <p:nvSpPr>
          <p:cNvPr id="5129" name="Line 11"/>
          <p:cNvSpPr>
            <a:spLocks noChangeShapeType="1"/>
          </p:cNvSpPr>
          <p:nvPr/>
        </p:nvSpPr>
        <p:spPr bwMode="auto">
          <a:xfrm>
            <a:off x="4648200" y="2667000"/>
            <a:ext cx="1588" cy="457200"/>
          </a:xfrm>
          <a:prstGeom prst="line">
            <a:avLst/>
          </a:prstGeom>
          <a:noFill/>
          <a:ln w="76200">
            <a:solidFill>
              <a:srgbClr val="9900CC"/>
            </a:solidFill>
            <a:miter lim="800000"/>
            <a:headEnd/>
            <a:tailEnd type="triangle" w="med" len="med"/>
          </a:ln>
        </p:spPr>
        <p:txBody>
          <a:bodyPr/>
          <a:lstStyle/>
          <a:p>
            <a:endParaRPr lang="en-US"/>
          </a:p>
        </p:txBody>
      </p:sp>
      <p:sp>
        <p:nvSpPr>
          <p:cNvPr id="5130" name="Line 12"/>
          <p:cNvSpPr>
            <a:spLocks noChangeShapeType="1"/>
          </p:cNvSpPr>
          <p:nvPr/>
        </p:nvSpPr>
        <p:spPr bwMode="auto">
          <a:xfrm>
            <a:off x="4648200" y="3735388"/>
            <a:ext cx="1588" cy="457200"/>
          </a:xfrm>
          <a:prstGeom prst="line">
            <a:avLst/>
          </a:prstGeom>
          <a:noFill/>
          <a:ln w="76200">
            <a:solidFill>
              <a:srgbClr val="9900CC"/>
            </a:solidFill>
            <a:miter lim="800000"/>
            <a:headEnd/>
            <a:tailEnd type="triangle" w="med" len="med"/>
          </a:ln>
        </p:spPr>
        <p:txBody>
          <a:bodyPr/>
          <a:lstStyle/>
          <a:p>
            <a:endParaRPr lang="en-US"/>
          </a:p>
        </p:txBody>
      </p:sp>
      <p:sp>
        <p:nvSpPr>
          <p:cNvPr id="5131" name="Line 13"/>
          <p:cNvSpPr>
            <a:spLocks noChangeShapeType="1"/>
          </p:cNvSpPr>
          <p:nvPr/>
        </p:nvSpPr>
        <p:spPr bwMode="auto">
          <a:xfrm flipH="1">
            <a:off x="2209800" y="4878388"/>
            <a:ext cx="992188" cy="608012"/>
          </a:xfrm>
          <a:prstGeom prst="line">
            <a:avLst/>
          </a:prstGeom>
          <a:noFill/>
          <a:ln w="76200">
            <a:solidFill>
              <a:srgbClr val="9900CC"/>
            </a:solidFill>
            <a:miter lim="800000"/>
            <a:headEnd/>
            <a:tailEnd type="triangle" w="med" len="med"/>
          </a:ln>
        </p:spPr>
        <p:txBody>
          <a:bodyPr/>
          <a:lstStyle/>
          <a:p>
            <a:endParaRPr lang="en-US"/>
          </a:p>
        </p:txBody>
      </p:sp>
      <p:sp>
        <p:nvSpPr>
          <p:cNvPr id="5132" name="Line 14"/>
          <p:cNvSpPr>
            <a:spLocks noChangeShapeType="1"/>
          </p:cNvSpPr>
          <p:nvPr/>
        </p:nvSpPr>
        <p:spPr bwMode="auto">
          <a:xfrm>
            <a:off x="4648200" y="4800600"/>
            <a:ext cx="0" cy="762000"/>
          </a:xfrm>
          <a:prstGeom prst="line">
            <a:avLst/>
          </a:prstGeom>
          <a:noFill/>
          <a:ln w="76200">
            <a:solidFill>
              <a:srgbClr val="9900CC"/>
            </a:solidFill>
            <a:miter lim="800000"/>
            <a:headEnd/>
            <a:tailEnd type="triangle" w="med" len="med"/>
          </a:ln>
        </p:spPr>
        <p:txBody>
          <a:bodyPr/>
          <a:lstStyle/>
          <a:p>
            <a:endParaRPr lang="en-US"/>
          </a:p>
        </p:txBody>
      </p:sp>
      <p:sp>
        <p:nvSpPr>
          <p:cNvPr id="5133" name="Line 15"/>
          <p:cNvSpPr>
            <a:spLocks noChangeShapeType="1"/>
          </p:cNvSpPr>
          <p:nvPr/>
        </p:nvSpPr>
        <p:spPr bwMode="auto">
          <a:xfrm>
            <a:off x="6553200" y="4878388"/>
            <a:ext cx="1066800" cy="608012"/>
          </a:xfrm>
          <a:prstGeom prst="line">
            <a:avLst/>
          </a:prstGeom>
          <a:noFill/>
          <a:ln w="76200">
            <a:solidFill>
              <a:srgbClr val="9900CC"/>
            </a:solidFill>
            <a:miter lim="800000"/>
            <a:headEnd/>
            <a:tailEnd type="triangle" w="med" len="med"/>
          </a:ln>
        </p:spPr>
        <p:txBody>
          <a:bodyPr/>
          <a:lstStyle/>
          <a:p>
            <a:endParaRPr lang="en-US"/>
          </a:p>
        </p:txBody>
      </p:sp>
      <p:sp>
        <p:nvSpPr>
          <p:cNvPr id="4110" name="Date Placeholder 19"/>
          <p:cNvSpPr>
            <a:spLocks noGrp="1"/>
          </p:cNvSpPr>
          <p:nvPr>
            <p:ph type="dt" sz="quarter" idx="10"/>
          </p:nvPr>
        </p:nvSpPr>
        <p:spPr>
          <a:xfrm>
            <a:off x="1447800" y="6400800"/>
            <a:ext cx="2209800" cy="457200"/>
          </a:xfrm>
          <a:noFill/>
        </p:spPr>
        <p:txBody>
          <a:bodyPr/>
          <a:lstStyle/>
          <a:p>
            <a:fld id="{B123025F-76F0-43EF-ACEC-82ECFA5180F0}" type="datetime4">
              <a:rPr lang="en-US"/>
              <a:pPr/>
              <a:t>December 7, 2011</a:t>
            </a:fld>
            <a:endParaRPr lang="en-US"/>
          </a:p>
        </p:txBody>
      </p:sp>
      <p:sp>
        <p:nvSpPr>
          <p:cNvPr id="4111" name="Slide Number Placeholder 20"/>
          <p:cNvSpPr>
            <a:spLocks noGrp="1"/>
          </p:cNvSpPr>
          <p:nvPr>
            <p:ph type="sldNum" sz="quarter" idx="12"/>
          </p:nvPr>
        </p:nvSpPr>
        <p:spPr>
          <a:noFill/>
        </p:spPr>
        <p:txBody>
          <a:bodyPr/>
          <a:lstStyle/>
          <a:p>
            <a:fld id="{9820B817-315B-4C70-96CB-282C8707D680}" type="slidenum">
              <a:rPr lang="en-US"/>
              <a:pPr/>
              <a:t>4</a:t>
            </a:fld>
            <a:endParaRPr lang="en-US"/>
          </a:p>
        </p:txBody>
      </p:sp>
    </p:spTree>
  </p:cSld>
  <p:clrMapOvr>
    <a:masterClrMapping/>
  </p:clrMapOvr>
  <p:transition spd="med"/>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5"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Where is data stored?</a:t>
            </a:r>
          </a:p>
          <a:p>
            <a:pPr marL="341313" indent="-341313" algn="l">
              <a:spcBef>
                <a:spcPts val="700"/>
              </a:spcBef>
              <a:buClr>
                <a:schemeClr val="tx1"/>
              </a:buClr>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How should administrators ensure the data is recoverable?</a:t>
            </a:r>
          </a:p>
          <a:p>
            <a:pPr marL="341313" indent="-341313" algn="l">
              <a:spcBef>
                <a:spcPts val="700"/>
              </a:spcBef>
              <a:buClr>
                <a:schemeClr val="tx1"/>
              </a:buClr>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How is data imported and exported from the program?</a:t>
            </a:r>
          </a:p>
        </p:txBody>
      </p:sp>
      <p:sp>
        <p:nvSpPr>
          <p:cNvPr id="20486"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Backup, Import &amp; Export</a:t>
            </a:r>
          </a:p>
        </p:txBody>
      </p:sp>
      <p:sp>
        <p:nvSpPr>
          <p:cNvPr id="21508" name="Date Placeholder 9"/>
          <p:cNvSpPr>
            <a:spLocks noGrp="1"/>
          </p:cNvSpPr>
          <p:nvPr>
            <p:ph type="dt" sz="quarter" idx="10"/>
          </p:nvPr>
        </p:nvSpPr>
        <p:spPr>
          <a:noFill/>
        </p:spPr>
        <p:txBody>
          <a:bodyPr/>
          <a:lstStyle/>
          <a:p>
            <a:fld id="{C177CCCF-737D-43C1-9E17-CA21FBC1FB0F}" type="datetime4">
              <a:rPr lang="en-US"/>
              <a:pPr/>
              <a:t>December 7, 2011</a:t>
            </a:fld>
            <a:endParaRPr lang="en-US"/>
          </a:p>
        </p:txBody>
      </p:sp>
      <p:sp>
        <p:nvSpPr>
          <p:cNvPr id="21509" name="Footer Placeholder 11"/>
          <p:cNvSpPr>
            <a:spLocks noGrp="1"/>
          </p:cNvSpPr>
          <p:nvPr>
            <p:ph type="ftr" sz="quarter" idx="11"/>
          </p:nvPr>
        </p:nvSpPr>
        <p:spPr>
          <a:noFill/>
        </p:spPr>
        <p:txBody>
          <a:bodyPr/>
          <a:lstStyle/>
          <a:p>
            <a:endParaRPr lang="en-US" smtClean="0"/>
          </a:p>
        </p:txBody>
      </p:sp>
      <p:sp>
        <p:nvSpPr>
          <p:cNvPr id="21510" name="Slide Number Placeholder 10"/>
          <p:cNvSpPr>
            <a:spLocks noGrp="1"/>
          </p:cNvSpPr>
          <p:nvPr>
            <p:ph type="sldNum" sz="quarter" idx="12"/>
          </p:nvPr>
        </p:nvSpPr>
        <p:spPr>
          <a:noFill/>
        </p:spPr>
        <p:txBody>
          <a:bodyPr/>
          <a:lstStyle/>
          <a:p>
            <a:fld id="{CBF30EE6-4BEC-4F92-9C07-96400572E38B}" type="slidenum">
              <a:rPr lang="en-US"/>
              <a:pPr/>
              <a:t>40</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5" name="Text Box 4"/>
          <p:cNvSpPr txBox="1">
            <a:spLocks noChangeArrowheads="1"/>
          </p:cNvSpPr>
          <p:nvPr/>
        </p:nvSpPr>
        <p:spPr bwMode="auto">
          <a:xfrm>
            <a:off x="1295400" y="1828800"/>
            <a:ext cx="7391400" cy="4114800"/>
          </a:xfrm>
          <a:prstGeom prst="rect">
            <a:avLst/>
          </a:prstGeom>
          <a:noFill/>
          <a:ln w="9525">
            <a:noFill/>
            <a:round/>
            <a:headEnd/>
            <a:tailEnd/>
          </a:ln>
        </p:spPr>
        <p:txBody>
          <a:bodyPr/>
          <a:lstStyle/>
          <a:p>
            <a:pPr marL="341313" indent="-341313" algn="l">
              <a:spcBef>
                <a:spcPts val="700"/>
              </a:spcBef>
              <a:buClr>
                <a:schemeClr val="tx1"/>
              </a:buClr>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err="1" smtClean="0">
                <a:solidFill>
                  <a:schemeClr val="tx1"/>
                </a:solidFill>
                <a:latin typeface="+mn-lt"/>
                <a:ea typeface="+mn-ea"/>
              </a:rPr>
              <a:t>myWorkSafe</a:t>
            </a:r>
            <a:r>
              <a:rPr lang="en-US" dirty="0" smtClean="0">
                <a:solidFill>
                  <a:schemeClr val="tx1"/>
                </a:solidFill>
                <a:latin typeface="+mn-lt"/>
                <a:ea typeface="+mn-ea"/>
              </a:rPr>
              <a:t> – simple and easy to  use backup tool</a:t>
            </a:r>
          </a:p>
          <a:p>
            <a:pPr marL="341313" indent="-341313" algn="l">
              <a:spcBef>
                <a:spcPts val="700"/>
              </a:spcBef>
              <a:buClr>
                <a:schemeClr val="tx1"/>
              </a:buClr>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dirty="0" smtClean="0">
              <a:solidFill>
                <a:schemeClr val="tx1"/>
              </a:solidFill>
              <a:latin typeface="+mn-lt"/>
              <a:ea typeface="+mn-ea"/>
            </a:endParaRPr>
          </a:p>
          <a:p>
            <a:pPr>
              <a:lnSpc>
                <a:spcPct val="95000"/>
              </a:lnSpc>
            </a:pPr>
            <a:r>
              <a:rPr lang="en-US" dirty="0" smtClean="0">
                <a:solidFill>
                  <a:srgbClr val="000000"/>
                </a:solidFill>
                <a:latin typeface="Arial" pitchFamily="34" charset="0"/>
              </a:rPr>
              <a:t>Super Simple Backup</a:t>
            </a:r>
            <a:endParaRPr lang="en-US" dirty="0" smtClean="0">
              <a:solidFill>
                <a:srgbClr val="000000"/>
              </a:solidFill>
            </a:endParaRPr>
          </a:p>
          <a:p>
            <a:pPr>
              <a:lnSpc>
                <a:spcPct val="95000"/>
              </a:lnSpc>
            </a:pPr>
            <a:r>
              <a:rPr lang="en-US" dirty="0" smtClean="0">
                <a:solidFill>
                  <a:srgbClr val="000000"/>
                </a:solidFill>
                <a:latin typeface="Arial" pitchFamily="34" charset="0"/>
              </a:rPr>
              <a:t>for Rice Farmers</a:t>
            </a:r>
            <a:endParaRPr lang="en-US" dirty="0" smtClean="0">
              <a:solidFill>
                <a:srgbClr val="000000"/>
              </a:solidFill>
            </a:endParaRPr>
          </a:p>
          <a:p>
            <a:pPr>
              <a:lnSpc>
                <a:spcPct val="95000"/>
              </a:lnSpc>
            </a:pPr>
            <a:r>
              <a:rPr lang="en-US" dirty="0" smtClean="0">
                <a:solidFill>
                  <a:srgbClr val="000000"/>
                </a:solidFill>
                <a:latin typeface="Arial" pitchFamily="34" charset="0"/>
              </a:rPr>
              <a:t>(and their foreign friends)</a:t>
            </a:r>
          </a:p>
          <a:p>
            <a:pPr marL="341313" indent="-341313" algn="l">
              <a:spcBef>
                <a:spcPts val="700"/>
              </a:spcBef>
              <a:buClr>
                <a:schemeClr val="tx1"/>
              </a:buClr>
              <a:buFont typeface="Arial"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US" dirty="0">
              <a:solidFill>
                <a:schemeClr val="tx1"/>
              </a:solidFill>
              <a:latin typeface="+mn-lt"/>
              <a:ea typeface="+mn-ea"/>
            </a:endParaRPr>
          </a:p>
        </p:txBody>
      </p:sp>
      <p:sp>
        <p:nvSpPr>
          <p:cNvPr id="20486"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smtClean="0">
                <a:solidFill>
                  <a:schemeClr val="tx1"/>
                </a:solidFill>
                <a:latin typeface="+mj-lt"/>
                <a:ea typeface="ＭＳ Ｐゴシック" pitchFamily="1" charset="-128"/>
              </a:rPr>
              <a:t>Backup</a:t>
            </a:r>
            <a:endParaRPr lang="en-US" sz="4400" dirty="0">
              <a:solidFill>
                <a:schemeClr val="tx1"/>
              </a:solidFill>
              <a:latin typeface="+mj-lt"/>
              <a:ea typeface="ＭＳ Ｐゴシック" pitchFamily="1" charset="-128"/>
            </a:endParaRPr>
          </a:p>
        </p:txBody>
      </p:sp>
      <p:sp>
        <p:nvSpPr>
          <p:cNvPr id="21508" name="Date Placeholder 9"/>
          <p:cNvSpPr>
            <a:spLocks noGrp="1"/>
          </p:cNvSpPr>
          <p:nvPr>
            <p:ph type="dt" sz="quarter" idx="10"/>
          </p:nvPr>
        </p:nvSpPr>
        <p:spPr>
          <a:noFill/>
        </p:spPr>
        <p:txBody>
          <a:bodyPr/>
          <a:lstStyle/>
          <a:p>
            <a:fld id="{C177CCCF-737D-43C1-9E17-CA21FBC1FB0F}" type="datetime4">
              <a:rPr lang="en-US"/>
              <a:pPr/>
              <a:t>December 7, 2011</a:t>
            </a:fld>
            <a:endParaRPr lang="en-US"/>
          </a:p>
        </p:txBody>
      </p:sp>
      <p:sp>
        <p:nvSpPr>
          <p:cNvPr id="21509" name="Footer Placeholder 11"/>
          <p:cNvSpPr>
            <a:spLocks noGrp="1"/>
          </p:cNvSpPr>
          <p:nvPr>
            <p:ph type="ftr" sz="quarter" idx="11"/>
          </p:nvPr>
        </p:nvSpPr>
        <p:spPr>
          <a:noFill/>
        </p:spPr>
        <p:txBody>
          <a:bodyPr/>
          <a:lstStyle/>
          <a:p>
            <a:endParaRPr lang="en-US" smtClean="0"/>
          </a:p>
        </p:txBody>
      </p:sp>
      <p:sp>
        <p:nvSpPr>
          <p:cNvPr id="21510" name="Slide Number Placeholder 10"/>
          <p:cNvSpPr>
            <a:spLocks noGrp="1"/>
          </p:cNvSpPr>
          <p:nvPr>
            <p:ph type="sldNum" sz="quarter" idx="12"/>
          </p:nvPr>
        </p:nvSpPr>
        <p:spPr>
          <a:noFill/>
        </p:spPr>
        <p:txBody>
          <a:bodyPr/>
          <a:lstStyle/>
          <a:p>
            <a:fld id="{CBF30EE6-4BEC-4F92-9C07-96400572E38B}" type="slidenum">
              <a:rPr lang="en-US"/>
              <a:pPr/>
              <a:t>41</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Text Box 4"/>
          <p:cNvSpPr txBox="1">
            <a:spLocks noChangeArrowheads="1"/>
          </p:cNvSpPr>
          <p:nvPr/>
        </p:nvSpPr>
        <p:spPr bwMode="auto">
          <a:xfrm>
            <a:off x="1447800" y="2057400"/>
            <a:ext cx="7391400" cy="3886200"/>
          </a:xfrm>
          <a:prstGeom prst="rect">
            <a:avLst/>
          </a:prstGeom>
          <a:noFill/>
          <a:ln w="9525">
            <a:noFill/>
            <a:round/>
            <a:headEnd/>
            <a:tailEnd/>
          </a:ln>
        </p:spPr>
        <p:txBody>
          <a:bodyPr/>
          <a:lstStyle/>
          <a:p>
            <a:pPr marL="341313" indent="-341313" algn="l">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Where are files store?</a:t>
            </a:r>
          </a:p>
          <a:p>
            <a:pPr marL="341313" indent="-341313" algn="l">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Backup strategy?</a:t>
            </a:r>
          </a:p>
          <a:p>
            <a:pPr marL="341313" indent="-341313" algn="l">
              <a:buClr>
                <a:schemeClr val="tx1"/>
              </a:buClr>
              <a:buFont typeface="Arial"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a:solidFill>
                  <a:schemeClr val="tx1"/>
                </a:solidFill>
                <a:latin typeface="+mn-lt"/>
                <a:ea typeface="+mn-ea"/>
              </a:rPr>
              <a:t>Archive strategy?</a:t>
            </a:r>
          </a:p>
        </p:txBody>
      </p:sp>
      <p:sp>
        <p:nvSpPr>
          <p:cNvPr id="32771" name="Rectangle 5"/>
          <p:cNvSpPr>
            <a:spLocks noChangeArrowheads="1"/>
          </p:cNvSpPr>
          <p:nvPr/>
        </p:nvSpPr>
        <p:spPr bwMode="auto">
          <a:xfrm>
            <a:off x="762000" y="838200"/>
            <a:ext cx="8077200" cy="838200"/>
          </a:xfrm>
          <a:prstGeom prst="rect">
            <a:avLst/>
          </a:prstGeom>
          <a:noFill/>
          <a:ln w="9525">
            <a:noFill/>
            <a:round/>
            <a:headEnd/>
            <a:tailEnd/>
          </a:ln>
        </p:spPr>
        <p:txBody>
          <a:bodyPr lIns="90000" tIns="46800" rIns="90000" bIns="46800"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a:solidFill>
                  <a:schemeClr val="tx1"/>
                </a:solidFill>
                <a:latin typeface="Calibri" pitchFamily="34" charset="0"/>
              </a:rPr>
              <a:t>File Organization</a:t>
            </a:r>
          </a:p>
        </p:txBody>
      </p:sp>
      <p:sp>
        <p:nvSpPr>
          <p:cNvPr id="32772" name="Date Placeholder 9"/>
          <p:cNvSpPr>
            <a:spLocks noGrp="1"/>
          </p:cNvSpPr>
          <p:nvPr>
            <p:ph type="dt" sz="quarter" idx="10"/>
          </p:nvPr>
        </p:nvSpPr>
        <p:spPr>
          <a:noFill/>
        </p:spPr>
        <p:txBody>
          <a:bodyPr/>
          <a:lstStyle/>
          <a:p>
            <a:fld id="{B5DB6AC6-BDC6-41BA-8957-903B59905CEB}" type="datetime4">
              <a:rPr lang="en-US"/>
              <a:pPr/>
              <a:t>December 7, 2011</a:t>
            </a:fld>
            <a:endParaRPr lang="en-US"/>
          </a:p>
        </p:txBody>
      </p:sp>
      <p:sp>
        <p:nvSpPr>
          <p:cNvPr id="32773" name="Footer Placeholder 11"/>
          <p:cNvSpPr>
            <a:spLocks noGrp="1"/>
          </p:cNvSpPr>
          <p:nvPr>
            <p:ph type="ftr" sz="quarter" idx="11"/>
          </p:nvPr>
        </p:nvSpPr>
        <p:spPr>
          <a:noFill/>
        </p:spPr>
        <p:txBody>
          <a:bodyPr/>
          <a:lstStyle/>
          <a:p>
            <a:endParaRPr lang="en-US" smtClean="0"/>
          </a:p>
        </p:txBody>
      </p:sp>
      <p:sp>
        <p:nvSpPr>
          <p:cNvPr id="32774" name="Slide Number Placeholder 10"/>
          <p:cNvSpPr>
            <a:spLocks noGrp="1"/>
          </p:cNvSpPr>
          <p:nvPr>
            <p:ph type="sldNum" sz="quarter" idx="12"/>
          </p:nvPr>
        </p:nvSpPr>
        <p:spPr>
          <a:noFill/>
        </p:spPr>
        <p:txBody>
          <a:bodyPr/>
          <a:lstStyle/>
          <a:p>
            <a:fld id="{977D7274-A802-4C5D-BDED-689FAA5B5CD7}" type="slidenum">
              <a:rPr lang="en-US"/>
              <a:pPr/>
              <a:t>42</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608013" indent="-608013" algn="l">
              <a:spcBef>
                <a:spcPts val="700"/>
              </a:spcBef>
              <a:buClr>
                <a:schemeClr val="tx1"/>
              </a:buClr>
              <a:buFont typeface="Arial" pitchFamily="34"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dirty="0" smtClean="0">
                <a:solidFill>
                  <a:schemeClr val="tx1"/>
                </a:solidFill>
                <a:latin typeface="+mn-lt"/>
                <a:ea typeface="+mn-ea"/>
              </a:rPr>
              <a:t>www.lingtransoft.info</a:t>
            </a:r>
            <a:endParaRPr lang="en-US" dirty="0">
              <a:solidFill>
                <a:schemeClr val="tx1"/>
              </a:solidFill>
              <a:latin typeface="+mn-lt"/>
              <a:ea typeface="+mn-ea"/>
            </a:endParaRPr>
          </a:p>
          <a:p>
            <a:pPr marL="989013" lvl="1" indent="-531813" algn="l">
              <a:spcBef>
                <a:spcPts val="6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dirty="0">
                <a:solidFill>
                  <a:schemeClr val="tx1"/>
                </a:solidFill>
                <a:latin typeface="+mn-lt"/>
                <a:ea typeface="+mn-ea"/>
              </a:rPr>
              <a:t>A site for getting information on linguistic and translation software</a:t>
            </a:r>
          </a:p>
          <a:p>
            <a:pPr marL="989013" lvl="1" indent="-531813" algn="l">
              <a:spcBef>
                <a:spcPts val="6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dirty="0">
                <a:solidFill>
                  <a:schemeClr val="tx1"/>
                </a:solidFill>
                <a:latin typeface="+mn-lt"/>
                <a:ea typeface="+mn-ea"/>
              </a:rPr>
              <a:t>Can add software to the list</a:t>
            </a:r>
          </a:p>
          <a:p>
            <a:pPr marL="989013" lvl="1" indent="-531813" algn="l">
              <a:spcBef>
                <a:spcPts val="6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dirty="0">
                <a:solidFill>
                  <a:schemeClr val="tx1"/>
                </a:solidFill>
                <a:latin typeface="+mn-lt"/>
                <a:ea typeface="+mn-ea"/>
              </a:rPr>
              <a:t>Can review software</a:t>
            </a:r>
          </a:p>
          <a:p>
            <a:pPr marL="989013" lvl="1" indent="-531813" algn="l">
              <a:spcBef>
                <a:spcPts val="6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dirty="0">
                <a:solidFill>
                  <a:schemeClr val="tx1"/>
                </a:solidFill>
                <a:latin typeface="+mn-lt"/>
                <a:ea typeface="+mn-ea"/>
              </a:rPr>
              <a:t>Has training information (see training wiki), including the language software consulting course.</a:t>
            </a:r>
          </a:p>
          <a:p>
            <a:pPr marL="608013" indent="-608013" algn="l">
              <a:spcBef>
                <a:spcPts val="600"/>
              </a:spcBef>
              <a:buFont typeface="Arial" charset="0"/>
              <a:buNone/>
              <a:tabLst>
                <a:tab pos="1177925" algn="l"/>
                <a:tab pos="2092325" algn="l"/>
                <a:tab pos="3006725" algn="l"/>
                <a:tab pos="3921125" algn="l"/>
                <a:tab pos="4835525" algn="l"/>
                <a:tab pos="5749925" algn="l"/>
                <a:tab pos="6664325" algn="l"/>
                <a:tab pos="7578725" algn="l"/>
                <a:tab pos="8493125" algn="l"/>
                <a:tab pos="9407525" algn="l"/>
                <a:tab pos="10321925" algn="l"/>
              </a:tabLst>
              <a:defRPr/>
            </a:pPr>
            <a:endParaRPr lang="en-US" sz="2400" dirty="0">
              <a:solidFill>
                <a:srgbClr val="000000"/>
              </a:solidFill>
              <a:latin typeface="Calibri" pitchFamily="34" charset="0"/>
              <a:ea typeface="ＭＳ Ｐゴシック" pitchFamily="1" charset="-128"/>
            </a:endParaRPr>
          </a:p>
        </p:txBody>
      </p:sp>
      <p:sp>
        <p:nvSpPr>
          <p:cNvPr id="33795" name="Rectangle 5"/>
          <p:cNvSpPr>
            <a:spLocks noChangeArrowheads="1"/>
          </p:cNvSpPr>
          <p:nvPr/>
        </p:nvSpPr>
        <p:spPr bwMode="auto">
          <a:xfrm>
            <a:off x="762000" y="838200"/>
            <a:ext cx="8077200" cy="838200"/>
          </a:xfrm>
          <a:prstGeom prst="rect">
            <a:avLst/>
          </a:prstGeom>
          <a:noFill/>
          <a:ln w="9525">
            <a:noFill/>
            <a:round/>
            <a:headEnd/>
            <a:tailEnd/>
          </a:ln>
        </p:spPr>
        <p:txBody>
          <a:bodyPr lIns="90000" tIns="46800" rIns="90000" bIns="46800"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a:solidFill>
                  <a:schemeClr val="tx1"/>
                </a:solidFill>
                <a:latin typeface="Calibri" pitchFamily="34" charset="0"/>
              </a:rPr>
              <a:t>Useful Web Sites</a:t>
            </a:r>
          </a:p>
        </p:txBody>
      </p:sp>
      <p:sp>
        <p:nvSpPr>
          <p:cNvPr id="33796" name="Date Placeholder 9"/>
          <p:cNvSpPr>
            <a:spLocks noGrp="1"/>
          </p:cNvSpPr>
          <p:nvPr>
            <p:ph type="dt" sz="quarter" idx="10"/>
          </p:nvPr>
        </p:nvSpPr>
        <p:spPr>
          <a:noFill/>
        </p:spPr>
        <p:txBody>
          <a:bodyPr/>
          <a:lstStyle/>
          <a:p>
            <a:fld id="{D34CFC98-A6BB-425B-B0F8-C995147FCAF5}" type="datetime4">
              <a:rPr lang="en-US"/>
              <a:pPr/>
              <a:t>December 7, 2011</a:t>
            </a:fld>
            <a:endParaRPr lang="en-US"/>
          </a:p>
        </p:txBody>
      </p:sp>
      <p:sp>
        <p:nvSpPr>
          <p:cNvPr id="33797" name="Footer Placeholder 11"/>
          <p:cNvSpPr>
            <a:spLocks noGrp="1"/>
          </p:cNvSpPr>
          <p:nvPr>
            <p:ph type="ftr" sz="quarter" idx="11"/>
          </p:nvPr>
        </p:nvSpPr>
        <p:spPr>
          <a:noFill/>
        </p:spPr>
        <p:txBody>
          <a:bodyPr/>
          <a:lstStyle/>
          <a:p>
            <a:endParaRPr lang="en-US" smtClean="0"/>
          </a:p>
        </p:txBody>
      </p:sp>
      <p:sp>
        <p:nvSpPr>
          <p:cNvPr id="33798" name="Slide Number Placeholder 10"/>
          <p:cNvSpPr>
            <a:spLocks noGrp="1"/>
          </p:cNvSpPr>
          <p:nvPr>
            <p:ph type="sldNum" sz="quarter" idx="12"/>
          </p:nvPr>
        </p:nvSpPr>
        <p:spPr>
          <a:noFill/>
        </p:spPr>
        <p:txBody>
          <a:bodyPr/>
          <a:lstStyle/>
          <a:p>
            <a:fld id="{5EA13868-C3C1-4AEF-A3CF-2FC55DC1A6B8}" type="slidenum">
              <a:rPr lang="en-US"/>
              <a:pPr/>
              <a:t>43</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608013" indent="-608013" algn="l">
              <a:spcBef>
                <a:spcPts val="700"/>
              </a:spcBef>
              <a:buClr>
                <a:schemeClr val="tx1"/>
              </a:buClr>
              <a:buFont typeface="Arial" pitchFamily="34"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dirty="0">
                <a:solidFill>
                  <a:schemeClr val="tx1"/>
                </a:solidFill>
                <a:latin typeface="+mn-lt"/>
                <a:ea typeface="+mn-ea"/>
              </a:rPr>
              <a:t>http://www.sil.org/computing/catalog/</a:t>
            </a:r>
          </a:p>
          <a:p>
            <a:pPr marL="608013" indent="-608013" algn="l">
              <a:spcBef>
                <a:spcPts val="700"/>
              </a:spcBef>
              <a:buClr>
                <a:schemeClr val="tx1"/>
              </a:buClr>
              <a:buFont typeface="Arial" pitchFamily="34"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dirty="0">
                <a:solidFill>
                  <a:schemeClr val="tx1"/>
                </a:solidFill>
                <a:latin typeface="+mn-lt"/>
                <a:ea typeface="+mn-ea"/>
              </a:rPr>
              <a:t>This on-line catalog contains product descriptions, download or purchasing instructions, and technical support information, including the latest SIL software Service Bulletins.</a:t>
            </a:r>
            <a:endParaRPr lang="en-US" sz="2400" dirty="0">
              <a:solidFill>
                <a:srgbClr val="000000"/>
              </a:solidFill>
              <a:latin typeface="Calibri" pitchFamily="34" charset="0"/>
              <a:ea typeface="ＭＳ Ｐゴシック" pitchFamily="1" charset="-128"/>
            </a:endParaRPr>
          </a:p>
        </p:txBody>
      </p:sp>
      <p:sp>
        <p:nvSpPr>
          <p:cNvPr id="34819" name="Rectangle 5"/>
          <p:cNvSpPr>
            <a:spLocks noChangeArrowheads="1"/>
          </p:cNvSpPr>
          <p:nvPr/>
        </p:nvSpPr>
        <p:spPr bwMode="auto">
          <a:xfrm>
            <a:off x="762000" y="838200"/>
            <a:ext cx="8077200" cy="838200"/>
          </a:xfrm>
          <a:prstGeom prst="rect">
            <a:avLst/>
          </a:prstGeom>
          <a:noFill/>
          <a:ln w="9525">
            <a:noFill/>
            <a:round/>
            <a:headEnd/>
            <a:tailEnd/>
          </a:ln>
        </p:spPr>
        <p:txBody>
          <a:bodyPr lIns="90000" tIns="46800" rIns="90000" bIns="46800"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a:solidFill>
                  <a:schemeClr val="tx1"/>
                </a:solidFill>
                <a:latin typeface="Calibri" pitchFamily="34" charset="0"/>
              </a:rPr>
              <a:t>Useful Web Sites</a:t>
            </a:r>
          </a:p>
        </p:txBody>
      </p:sp>
      <p:sp>
        <p:nvSpPr>
          <p:cNvPr id="34820" name="Date Placeholder 9"/>
          <p:cNvSpPr>
            <a:spLocks noGrp="1"/>
          </p:cNvSpPr>
          <p:nvPr>
            <p:ph type="dt" sz="quarter" idx="10"/>
          </p:nvPr>
        </p:nvSpPr>
        <p:spPr>
          <a:noFill/>
        </p:spPr>
        <p:txBody>
          <a:bodyPr/>
          <a:lstStyle/>
          <a:p>
            <a:fld id="{48A017D6-D1AA-40F9-8F9A-FD0DA6B4EF04}" type="datetime4">
              <a:rPr lang="en-US"/>
              <a:pPr/>
              <a:t>December 7, 2011</a:t>
            </a:fld>
            <a:endParaRPr lang="en-US"/>
          </a:p>
        </p:txBody>
      </p:sp>
      <p:sp>
        <p:nvSpPr>
          <p:cNvPr id="34821" name="Footer Placeholder 11"/>
          <p:cNvSpPr>
            <a:spLocks noGrp="1"/>
          </p:cNvSpPr>
          <p:nvPr>
            <p:ph type="ftr" sz="quarter" idx="11"/>
          </p:nvPr>
        </p:nvSpPr>
        <p:spPr>
          <a:noFill/>
        </p:spPr>
        <p:txBody>
          <a:bodyPr/>
          <a:lstStyle/>
          <a:p>
            <a:endParaRPr lang="en-US" smtClean="0"/>
          </a:p>
        </p:txBody>
      </p:sp>
      <p:sp>
        <p:nvSpPr>
          <p:cNvPr id="34822" name="Slide Number Placeholder 10"/>
          <p:cNvSpPr>
            <a:spLocks noGrp="1"/>
          </p:cNvSpPr>
          <p:nvPr>
            <p:ph type="sldNum" sz="quarter" idx="12"/>
          </p:nvPr>
        </p:nvSpPr>
        <p:spPr>
          <a:noFill/>
        </p:spPr>
        <p:txBody>
          <a:bodyPr/>
          <a:lstStyle/>
          <a:p>
            <a:fld id="{1228E4C7-5191-43D4-B2BC-9669E8FB98A7}" type="slidenum">
              <a:rPr lang="en-US"/>
              <a:pPr/>
              <a:t>44</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9" name="Text Box 4"/>
          <p:cNvSpPr txBox="1">
            <a:spLocks noChangeArrowheads="1"/>
          </p:cNvSpPr>
          <p:nvPr/>
        </p:nvSpPr>
        <p:spPr bwMode="auto">
          <a:xfrm>
            <a:off x="1447800" y="1828800"/>
            <a:ext cx="7391400" cy="4114800"/>
          </a:xfrm>
          <a:prstGeom prst="rect">
            <a:avLst/>
          </a:prstGeom>
          <a:noFill/>
          <a:ln w="9525">
            <a:noFill/>
            <a:round/>
            <a:headEnd/>
            <a:tailEnd/>
          </a:ln>
        </p:spPr>
        <p:txBody>
          <a:bodyPr/>
          <a:lstStyle/>
          <a:p>
            <a:pPr marL="608013" indent="-608013" algn="l">
              <a:spcBef>
                <a:spcPts val="700"/>
              </a:spcBef>
              <a:buClr>
                <a:schemeClr val="tx1"/>
              </a:buClr>
              <a:buFont typeface="Arial" pitchFamily="34"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dirty="0">
                <a:solidFill>
                  <a:schemeClr val="tx1"/>
                </a:solidFill>
                <a:latin typeface="+mn-lt"/>
                <a:ea typeface="+mn-ea"/>
              </a:rPr>
              <a:t>http://www.ethnologue.com/tools_docs/freeware_intro.asp</a:t>
            </a:r>
          </a:p>
          <a:p>
            <a:pPr marL="608013" indent="-608013" algn="l">
              <a:spcBef>
                <a:spcPts val="700"/>
              </a:spcBef>
              <a:buClr>
                <a:schemeClr val="tx1"/>
              </a:buClr>
              <a:buFont typeface="Arial" pitchFamily="34"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400" dirty="0">
                <a:solidFill>
                  <a:schemeClr val="tx1"/>
                </a:solidFill>
                <a:latin typeface="Calibri" pitchFamily="34" charset="0"/>
                <a:ea typeface="ＭＳ Ｐゴシック" pitchFamily="1" charset="-128"/>
              </a:rPr>
              <a:t>The SIL Language Freeware CD-ROMs contain products that are recommended for language projects worldwide.</a:t>
            </a:r>
          </a:p>
          <a:p>
            <a:pPr marL="608013" indent="-608013" algn="l">
              <a:spcBef>
                <a:spcPts val="700"/>
              </a:spcBef>
              <a:buClr>
                <a:schemeClr val="tx1"/>
              </a:buClr>
              <a:buFont typeface="Arial" pitchFamily="34"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dirty="0" smtClean="0">
                <a:solidFill>
                  <a:srgbClr val="000000"/>
                </a:solidFill>
                <a:latin typeface="+mn-lt"/>
                <a:ea typeface="+mn-ea"/>
              </a:rPr>
              <a:t>http://www.scripts.sil.org</a:t>
            </a:r>
          </a:p>
          <a:p>
            <a:pPr marL="608013" indent="-608013" algn="l">
              <a:spcBef>
                <a:spcPts val="700"/>
              </a:spcBef>
              <a:buClr>
                <a:schemeClr val="tx1"/>
              </a:buClr>
              <a:buFont typeface="Arial" pitchFamily="34"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endParaRPr lang="en-US" sz="2400" dirty="0">
              <a:solidFill>
                <a:schemeClr val="tx1"/>
              </a:solidFill>
              <a:latin typeface="Calibri" pitchFamily="34" charset="0"/>
              <a:ea typeface="ＭＳ Ｐゴシック" pitchFamily="1" charset="-128"/>
            </a:endParaRPr>
          </a:p>
        </p:txBody>
      </p:sp>
      <p:sp>
        <p:nvSpPr>
          <p:cNvPr id="35843" name="Rectangle 5"/>
          <p:cNvSpPr>
            <a:spLocks noChangeArrowheads="1"/>
          </p:cNvSpPr>
          <p:nvPr/>
        </p:nvSpPr>
        <p:spPr bwMode="auto">
          <a:xfrm>
            <a:off x="762000" y="838200"/>
            <a:ext cx="8077200" cy="838200"/>
          </a:xfrm>
          <a:prstGeom prst="rect">
            <a:avLst/>
          </a:prstGeom>
          <a:noFill/>
          <a:ln w="9525">
            <a:noFill/>
            <a:round/>
            <a:headEnd/>
            <a:tailEnd/>
          </a:ln>
        </p:spPr>
        <p:txBody>
          <a:bodyPr lIns="90000" tIns="46800" rIns="90000" bIns="46800"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a:solidFill>
                  <a:schemeClr val="tx1"/>
                </a:solidFill>
                <a:latin typeface="Calibri" pitchFamily="34" charset="0"/>
              </a:rPr>
              <a:t>Useful Web Sites</a:t>
            </a:r>
          </a:p>
        </p:txBody>
      </p:sp>
      <p:sp>
        <p:nvSpPr>
          <p:cNvPr id="35844" name="Date Placeholder 9"/>
          <p:cNvSpPr>
            <a:spLocks noGrp="1"/>
          </p:cNvSpPr>
          <p:nvPr>
            <p:ph type="dt" sz="quarter" idx="10"/>
          </p:nvPr>
        </p:nvSpPr>
        <p:spPr>
          <a:noFill/>
        </p:spPr>
        <p:txBody>
          <a:bodyPr/>
          <a:lstStyle/>
          <a:p>
            <a:fld id="{0E6A614B-47B4-4681-B8F7-EF545D902393}" type="datetime4">
              <a:rPr lang="en-US"/>
              <a:pPr/>
              <a:t>December 7, 2011</a:t>
            </a:fld>
            <a:endParaRPr lang="en-US"/>
          </a:p>
        </p:txBody>
      </p:sp>
      <p:sp>
        <p:nvSpPr>
          <p:cNvPr id="35845" name="Footer Placeholder 11"/>
          <p:cNvSpPr>
            <a:spLocks noGrp="1"/>
          </p:cNvSpPr>
          <p:nvPr>
            <p:ph type="ftr" sz="quarter" idx="11"/>
          </p:nvPr>
        </p:nvSpPr>
        <p:spPr>
          <a:noFill/>
        </p:spPr>
        <p:txBody>
          <a:bodyPr/>
          <a:lstStyle/>
          <a:p>
            <a:endParaRPr lang="en-US" smtClean="0"/>
          </a:p>
        </p:txBody>
      </p:sp>
      <p:sp>
        <p:nvSpPr>
          <p:cNvPr id="35846" name="Slide Number Placeholder 10"/>
          <p:cNvSpPr>
            <a:spLocks noGrp="1"/>
          </p:cNvSpPr>
          <p:nvPr>
            <p:ph type="sldNum" sz="quarter" idx="12"/>
          </p:nvPr>
        </p:nvSpPr>
        <p:spPr>
          <a:noFill/>
        </p:spPr>
        <p:txBody>
          <a:bodyPr/>
          <a:lstStyle/>
          <a:p>
            <a:fld id="{DDBF0986-2A19-4735-A78B-CCCC75221867}" type="slidenum">
              <a:rPr lang="en-US"/>
              <a:pPr/>
              <a:t>45</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smtClean="0"/>
              <a:t>Other Resources</a:t>
            </a:r>
          </a:p>
        </p:txBody>
      </p:sp>
      <p:sp>
        <p:nvSpPr>
          <p:cNvPr id="36867" name="Content Placeholder 2"/>
          <p:cNvSpPr>
            <a:spLocks noGrp="1"/>
          </p:cNvSpPr>
          <p:nvPr>
            <p:ph idx="1"/>
          </p:nvPr>
        </p:nvSpPr>
        <p:spPr>
          <a:xfrm>
            <a:off x="1447800" y="1828800"/>
            <a:ext cx="7391400" cy="4495800"/>
          </a:xfrm>
        </p:spPr>
        <p:txBody>
          <a:bodyPr/>
          <a:lstStyle/>
          <a:p>
            <a:r>
              <a:rPr lang="en-US" sz="2800" dirty="0" smtClean="0"/>
              <a:t>Making Dictionaries: A guide to lexicography and the Multi-Dictionary Formatter</a:t>
            </a:r>
          </a:p>
          <a:p>
            <a:r>
              <a:rPr lang="en-US" sz="2800" dirty="0" smtClean="0"/>
              <a:t>A Lexicon Interchange Format, A Description.</a:t>
            </a:r>
          </a:p>
          <a:p>
            <a:r>
              <a:rPr lang="en-US" sz="2800" dirty="0" smtClean="0"/>
              <a:t>USFM (Unified Standard Format Markers), User Reference 2.2</a:t>
            </a:r>
          </a:p>
          <a:p>
            <a:r>
              <a:rPr lang="en-US" sz="2800" dirty="0" smtClean="0"/>
              <a:t>Open XML for Editing Scripture (OXES)</a:t>
            </a:r>
          </a:p>
          <a:p>
            <a:r>
              <a:rPr lang="en-US" sz="2800" dirty="0" smtClean="0"/>
              <a:t>Unicode Conversion Planning Document</a:t>
            </a:r>
          </a:p>
          <a:p>
            <a:pPr>
              <a:buFontTx/>
              <a:buNone/>
            </a:pPr>
            <a:endParaRPr lang="en-US" dirty="0" smtClean="0"/>
          </a:p>
        </p:txBody>
      </p:sp>
      <p:sp>
        <p:nvSpPr>
          <p:cNvPr id="36868" name="Date Placeholder 3"/>
          <p:cNvSpPr>
            <a:spLocks noGrp="1"/>
          </p:cNvSpPr>
          <p:nvPr>
            <p:ph type="dt" sz="quarter" idx="10"/>
          </p:nvPr>
        </p:nvSpPr>
        <p:spPr>
          <a:xfrm>
            <a:off x="1752600" y="6400800"/>
            <a:ext cx="2209800" cy="457200"/>
          </a:xfrm>
          <a:noFill/>
        </p:spPr>
        <p:txBody>
          <a:bodyPr/>
          <a:lstStyle/>
          <a:p>
            <a:fld id="{3D9A466C-3643-450B-B8A8-7067B39F0C4D}" type="datetime4">
              <a:rPr lang="en-US"/>
              <a:pPr/>
              <a:t>December 7, 2011</a:t>
            </a:fld>
            <a:endParaRPr lang="en-US"/>
          </a:p>
        </p:txBody>
      </p:sp>
      <p:sp>
        <p:nvSpPr>
          <p:cNvPr id="36870" name="Slide Number Placeholder 5"/>
          <p:cNvSpPr>
            <a:spLocks noGrp="1"/>
          </p:cNvSpPr>
          <p:nvPr>
            <p:ph type="sldNum" sz="quarter" idx="12"/>
          </p:nvPr>
        </p:nvSpPr>
        <p:spPr>
          <a:noFill/>
        </p:spPr>
        <p:txBody>
          <a:bodyPr/>
          <a:lstStyle/>
          <a:p>
            <a:fld id="{5181FE0B-9238-4DAC-8E59-B572BCECCE97}" type="slidenum">
              <a:rPr lang="en-US"/>
              <a:pPr/>
              <a:t>46</a:t>
            </a:fld>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4"/>
          <p:cNvSpPr txBox="1">
            <a:spLocks noChangeArrowheads="1"/>
          </p:cNvSpPr>
          <p:nvPr/>
        </p:nvSpPr>
        <p:spPr bwMode="auto">
          <a:xfrm>
            <a:off x="1447800" y="1828800"/>
            <a:ext cx="7391400" cy="4114800"/>
          </a:xfrm>
          <a:prstGeom prst="rect">
            <a:avLst/>
          </a:prstGeom>
          <a:noFill/>
          <a:ln w="9525">
            <a:noFill/>
            <a:round/>
            <a:headEnd/>
            <a:tailEnd/>
          </a:ln>
        </p:spPr>
        <p:txBody>
          <a:bodyPr wrap="none" anchor="ctr"/>
          <a:lstStyle/>
          <a:p>
            <a:endParaRPr lang="en-US">
              <a:latin typeface="Calibri" pitchFamily="34" charset="0"/>
            </a:endParaRPr>
          </a:p>
        </p:txBody>
      </p:sp>
      <p:sp>
        <p:nvSpPr>
          <p:cNvPr id="37891" name="Rectangle 5"/>
          <p:cNvSpPr>
            <a:spLocks noChangeArrowheads="1"/>
          </p:cNvSpPr>
          <p:nvPr/>
        </p:nvSpPr>
        <p:spPr bwMode="auto">
          <a:xfrm>
            <a:off x="762000" y="838200"/>
            <a:ext cx="8077200" cy="838200"/>
          </a:xfrm>
          <a:prstGeom prst="rect">
            <a:avLst/>
          </a:prstGeom>
          <a:noFill/>
          <a:ln w="9525">
            <a:noFill/>
            <a:round/>
            <a:headEnd/>
            <a:tailEnd/>
          </a:ln>
        </p:spPr>
        <p:txBody>
          <a:bodyPr lIns="90000" tIns="46800" rIns="90000" bIns="46800"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4400">
                <a:solidFill>
                  <a:schemeClr val="tx1"/>
                </a:solidFill>
                <a:latin typeface="Calibri" pitchFamily="34" charset="0"/>
              </a:rPr>
              <a:t>Questions?</a:t>
            </a:r>
          </a:p>
        </p:txBody>
      </p:sp>
      <p:sp>
        <p:nvSpPr>
          <p:cNvPr id="37892" name="Date Placeholder 9"/>
          <p:cNvSpPr>
            <a:spLocks noGrp="1"/>
          </p:cNvSpPr>
          <p:nvPr>
            <p:ph type="dt" sz="quarter" idx="10"/>
          </p:nvPr>
        </p:nvSpPr>
        <p:spPr>
          <a:noFill/>
        </p:spPr>
        <p:txBody>
          <a:bodyPr/>
          <a:lstStyle/>
          <a:p>
            <a:fld id="{D825A558-E2EB-4667-97C8-F07CB34FFA13}" type="datetime4">
              <a:rPr lang="en-US"/>
              <a:pPr/>
              <a:t>December 7, 2011</a:t>
            </a:fld>
            <a:endParaRPr lang="en-US"/>
          </a:p>
        </p:txBody>
      </p:sp>
      <p:sp>
        <p:nvSpPr>
          <p:cNvPr id="37893" name="Footer Placeholder 11"/>
          <p:cNvSpPr>
            <a:spLocks noGrp="1"/>
          </p:cNvSpPr>
          <p:nvPr>
            <p:ph type="ftr" sz="quarter" idx="11"/>
          </p:nvPr>
        </p:nvSpPr>
        <p:spPr>
          <a:noFill/>
        </p:spPr>
        <p:txBody>
          <a:bodyPr/>
          <a:lstStyle/>
          <a:p>
            <a:endParaRPr lang="en-US" smtClean="0"/>
          </a:p>
        </p:txBody>
      </p:sp>
      <p:sp>
        <p:nvSpPr>
          <p:cNvPr id="37894" name="Slide Number Placeholder 10"/>
          <p:cNvSpPr>
            <a:spLocks noGrp="1"/>
          </p:cNvSpPr>
          <p:nvPr>
            <p:ph type="sldNum" sz="quarter" idx="12"/>
          </p:nvPr>
        </p:nvSpPr>
        <p:spPr>
          <a:noFill/>
        </p:spPr>
        <p:txBody>
          <a:bodyPr/>
          <a:lstStyle/>
          <a:p>
            <a:fld id="{BB48F5C5-8E2C-4652-9A62-655EFAD11B58}" type="slidenum">
              <a:rPr lang="en-US"/>
              <a:pPr/>
              <a:t>47</a:t>
            </a:fld>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Text Box 4"/>
          <p:cNvSpPr txBox="1">
            <a:spLocks noChangeArrowheads="1"/>
          </p:cNvSpPr>
          <p:nvPr/>
        </p:nvSpPr>
        <p:spPr bwMode="auto">
          <a:xfrm>
            <a:off x="304800" y="914400"/>
            <a:ext cx="8534400" cy="7620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The Process</a:t>
            </a:r>
          </a:p>
        </p:txBody>
      </p:sp>
      <p:sp>
        <p:nvSpPr>
          <p:cNvPr id="3078" name="Text Box 5"/>
          <p:cNvSpPr txBox="1">
            <a:spLocks noChangeArrowheads="1"/>
          </p:cNvSpPr>
          <p:nvPr/>
        </p:nvSpPr>
        <p:spPr bwMode="auto">
          <a:xfrm>
            <a:off x="914400" y="5484813"/>
            <a:ext cx="2438400" cy="992187"/>
          </a:xfrm>
          <a:prstGeom prst="rect">
            <a:avLst/>
          </a:prstGeom>
          <a:solidFill>
            <a:srgbClr val="9900CC"/>
          </a:solidFill>
          <a:ln w="3175">
            <a:solidFill>
              <a:schemeClr val="tx1"/>
            </a:solidFill>
            <a:round/>
            <a:headEnd/>
            <a:tailEnd/>
          </a:ln>
        </p:spPr>
        <p:txBody>
          <a:bodyPr anchor="ctr" anchorCtr="1"/>
          <a:lstStyle/>
          <a:p>
            <a:pPr marL="342900" indent="-341313">
              <a:spcBef>
                <a:spcPts val="2000"/>
              </a:spcBef>
              <a:buClrTx/>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b="1" dirty="0">
              <a:solidFill>
                <a:srgbClr val="FFFFFF"/>
              </a:solidFill>
              <a:latin typeface="+mn-lt"/>
              <a:ea typeface="ＭＳ Ｐゴシック" pitchFamily="1" charset="-128"/>
            </a:endParaRPr>
          </a:p>
        </p:txBody>
      </p:sp>
      <p:sp>
        <p:nvSpPr>
          <p:cNvPr id="3079" name="Text Box 6"/>
          <p:cNvSpPr txBox="1">
            <a:spLocks noChangeArrowheads="1"/>
          </p:cNvSpPr>
          <p:nvPr/>
        </p:nvSpPr>
        <p:spPr bwMode="auto">
          <a:xfrm>
            <a:off x="1905000" y="1981200"/>
            <a:ext cx="5484813" cy="685800"/>
          </a:xfrm>
          <a:prstGeom prst="rect">
            <a:avLst/>
          </a:prstGeom>
          <a:solidFill>
            <a:srgbClr val="9900CC"/>
          </a:solidFill>
          <a:ln w="3175">
            <a:solidFill>
              <a:schemeClr val="tx1"/>
            </a:solidFill>
            <a:round/>
            <a:headEnd/>
            <a:tailEnd/>
          </a:ln>
        </p:spPr>
        <p:txBody>
          <a:bodyPr lIns="90000" tIns="46800" rIns="90000" bIns="46800" anchor="ctr" anchorCtr="1"/>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b="1" dirty="0">
                <a:solidFill>
                  <a:srgbClr val="FFFFFF"/>
                </a:solidFill>
                <a:latin typeface="+mn-lt"/>
                <a:ea typeface="ＭＳ Ｐゴシック" pitchFamily="1" charset="-128"/>
              </a:rPr>
              <a:t>Word Collection</a:t>
            </a:r>
          </a:p>
        </p:txBody>
      </p:sp>
      <p:sp>
        <p:nvSpPr>
          <p:cNvPr id="3080" name="Text Box 7"/>
          <p:cNvSpPr txBox="1">
            <a:spLocks noChangeArrowheads="1"/>
          </p:cNvSpPr>
          <p:nvPr/>
        </p:nvSpPr>
        <p:spPr bwMode="auto">
          <a:xfrm>
            <a:off x="1905000" y="3048000"/>
            <a:ext cx="5484813" cy="685800"/>
          </a:xfrm>
          <a:prstGeom prst="rect">
            <a:avLst/>
          </a:prstGeom>
          <a:solidFill>
            <a:srgbClr val="9900CC"/>
          </a:solidFill>
          <a:ln w="3175">
            <a:solidFill>
              <a:schemeClr val="tx1"/>
            </a:solidFill>
            <a:round/>
            <a:headEnd/>
            <a:tailEnd/>
          </a:ln>
        </p:spPr>
        <p:txBody>
          <a:bodyPr lIns="90000" tIns="46800" rIns="90000" bIns="46800" anchor="ctr" anchorCtr="1"/>
          <a:lstStyle/>
          <a:p>
            <a:pPr>
              <a:spcBef>
                <a:spcPts val="20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b="1" dirty="0">
                <a:solidFill>
                  <a:srgbClr val="FFFFFF"/>
                </a:solidFill>
                <a:latin typeface="+mn-lt"/>
                <a:ea typeface="ＭＳ Ｐゴシック" pitchFamily="1" charset="-128"/>
              </a:rPr>
              <a:t>Phonological Analysis</a:t>
            </a:r>
          </a:p>
        </p:txBody>
      </p:sp>
      <p:sp>
        <p:nvSpPr>
          <p:cNvPr id="3081" name="Text Box 8"/>
          <p:cNvSpPr txBox="1">
            <a:spLocks noChangeArrowheads="1"/>
          </p:cNvSpPr>
          <p:nvPr/>
        </p:nvSpPr>
        <p:spPr bwMode="auto">
          <a:xfrm>
            <a:off x="1905000" y="4191000"/>
            <a:ext cx="5484813" cy="685800"/>
          </a:xfrm>
          <a:prstGeom prst="rect">
            <a:avLst/>
          </a:prstGeom>
          <a:solidFill>
            <a:srgbClr val="9900CC"/>
          </a:solidFill>
          <a:ln w="3175">
            <a:solidFill>
              <a:schemeClr val="tx1"/>
            </a:solidFill>
            <a:round/>
            <a:headEnd/>
            <a:tailEnd/>
          </a:ln>
        </p:spPr>
        <p:txBody>
          <a:bodyPr lIns="90000" tIns="46800" rIns="90000" bIns="46800"/>
          <a:lstStyle/>
          <a:p>
            <a:pPr>
              <a:spcBef>
                <a:spcPts val="20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b="1" dirty="0">
              <a:solidFill>
                <a:srgbClr val="FFFFFF"/>
              </a:solidFill>
              <a:latin typeface="+mn-lt"/>
              <a:ea typeface="ＭＳ Ｐゴシック" pitchFamily="1" charset="-128"/>
            </a:endParaRPr>
          </a:p>
        </p:txBody>
      </p:sp>
      <p:sp>
        <p:nvSpPr>
          <p:cNvPr id="3082" name="Text Box 9"/>
          <p:cNvSpPr txBox="1">
            <a:spLocks noChangeArrowheads="1"/>
          </p:cNvSpPr>
          <p:nvPr/>
        </p:nvSpPr>
        <p:spPr bwMode="auto">
          <a:xfrm>
            <a:off x="3657600" y="5484813"/>
            <a:ext cx="2514600" cy="992187"/>
          </a:xfrm>
          <a:prstGeom prst="rect">
            <a:avLst/>
          </a:prstGeom>
          <a:solidFill>
            <a:srgbClr val="9900CC"/>
          </a:solidFill>
          <a:ln w="3175">
            <a:solidFill>
              <a:schemeClr val="tx1"/>
            </a:solidFill>
            <a:round/>
            <a:headEnd/>
            <a:tailEnd/>
          </a:ln>
        </p:spPr>
        <p:txBody>
          <a:bodyPr lIns="90000" tIns="46800" rIns="90000" bIns="46800" anchor="ctr" anchorCtr="1"/>
          <a:lstStyle/>
          <a:p>
            <a:pPr>
              <a:spcBef>
                <a:spcPts val="2000"/>
              </a:spcBef>
              <a:buClrTx/>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dirty="0" smtClean="0">
              <a:ln w="18415" cmpd="sng">
                <a:solidFill>
                  <a:srgbClr val="FFFFFF"/>
                </a:solidFill>
                <a:prstDash val="solid"/>
              </a:ln>
              <a:solidFill>
                <a:schemeClr val="bg1">
                  <a:lumMod val="20000"/>
                  <a:lumOff val="80000"/>
                </a:schemeClr>
              </a:solidFill>
              <a:effectLst>
                <a:outerShdw blurRad="63500" dir="3600000" algn="tl" rotWithShape="0">
                  <a:srgbClr val="000000">
                    <a:alpha val="70000"/>
                  </a:srgbClr>
                </a:outerShdw>
              </a:effectLst>
              <a:latin typeface="+mn-lt"/>
              <a:ea typeface="ＭＳ Ｐゴシック" pitchFamily="1" charset="-128"/>
            </a:endParaRPr>
          </a:p>
        </p:txBody>
      </p:sp>
      <p:sp>
        <p:nvSpPr>
          <p:cNvPr id="3083" name="Text Box 10"/>
          <p:cNvSpPr txBox="1">
            <a:spLocks noChangeArrowheads="1"/>
          </p:cNvSpPr>
          <p:nvPr/>
        </p:nvSpPr>
        <p:spPr bwMode="auto">
          <a:xfrm>
            <a:off x="6399213" y="5484813"/>
            <a:ext cx="2287587" cy="992187"/>
          </a:xfrm>
          <a:prstGeom prst="rect">
            <a:avLst/>
          </a:prstGeom>
          <a:solidFill>
            <a:srgbClr val="9900CC"/>
          </a:solidFill>
          <a:ln w="3175">
            <a:solidFill>
              <a:schemeClr val="tx1"/>
            </a:solidFill>
            <a:round/>
            <a:headEnd/>
            <a:tailEnd/>
          </a:ln>
        </p:spPr>
        <p:txBody>
          <a:bodyPr lIns="90000" tIns="46800" rIns="90000" bIns="46800" anchor="ctr" anchorCtr="1"/>
          <a:lstStyle/>
          <a:p>
            <a:pPr>
              <a:spcBef>
                <a:spcPts val="20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b="1" dirty="0">
              <a:solidFill>
                <a:srgbClr val="FFFFFF"/>
              </a:solidFill>
              <a:latin typeface="+mn-lt"/>
              <a:ea typeface="ＭＳ Ｐゴシック" pitchFamily="1" charset="-128"/>
            </a:endParaRPr>
          </a:p>
        </p:txBody>
      </p:sp>
      <p:sp>
        <p:nvSpPr>
          <p:cNvPr id="5129" name="Line 11"/>
          <p:cNvSpPr>
            <a:spLocks noChangeShapeType="1"/>
          </p:cNvSpPr>
          <p:nvPr/>
        </p:nvSpPr>
        <p:spPr bwMode="auto">
          <a:xfrm>
            <a:off x="4648200" y="2667000"/>
            <a:ext cx="1588" cy="457200"/>
          </a:xfrm>
          <a:prstGeom prst="line">
            <a:avLst/>
          </a:prstGeom>
          <a:noFill/>
          <a:ln w="76200">
            <a:solidFill>
              <a:srgbClr val="9900CC"/>
            </a:solidFill>
            <a:miter lim="800000"/>
            <a:headEnd/>
            <a:tailEnd type="triangle" w="med" len="med"/>
          </a:ln>
        </p:spPr>
        <p:txBody>
          <a:bodyPr/>
          <a:lstStyle/>
          <a:p>
            <a:endParaRPr lang="en-US"/>
          </a:p>
        </p:txBody>
      </p:sp>
      <p:sp>
        <p:nvSpPr>
          <p:cNvPr id="5130" name="Line 12"/>
          <p:cNvSpPr>
            <a:spLocks noChangeShapeType="1"/>
          </p:cNvSpPr>
          <p:nvPr/>
        </p:nvSpPr>
        <p:spPr bwMode="auto">
          <a:xfrm>
            <a:off x="4648200" y="3735388"/>
            <a:ext cx="1588" cy="457200"/>
          </a:xfrm>
          <a:prstGeom prst="line">
            <a:avLst/>
          </a:prstGeom>
          <a:noFill/>
          <a:ln w="76200">
            <a:solidFill>
              <a:srgbClr val="9900CC"/>
            </a:solidFill>
            <a:miter lim="800000"/>
            <a:headEnd/>
            <a:tailEnd type="triangle" w="med" len="med"/>
          </a:ln>
        </p:spPr>
        <p:txBody>
          <a:bodyPr/>
          <a:lstStyle/>
          <a:p>
            <a:endParaRPr lang="en-US"/>
          </a:p>
        </p:txBody>
      </p:sp>
      <p:sp>
        <p:nvSpPr>
          <p:cNvPr id="5131" name="Line 13"/>
          <p:cNvSpPr>
            <a:spLocks noChangeShapeType="1"/>
          </p:cNvSpPr>
          <p:nvPr/>
        </p:nvSpPr>
        <p:spPr bwMode="auto">
          <a:xfrm flipH="1">
            <a:off x="2209800" y="4878388"/>
            <a:ext cx="992188" cy="608012"/>
          </a:xfrm>
          <a:prstGeom prst="line">
            <a:avLst/>
          </a:prstGeom>
          <a:noFill/>
          <a:ln w="76200">
            <a:solidFill>
              <a:srgbClr val="9900CC"/>
            </a:solidFill>
            <a:miter lim="800000"/>
            <a:headEnd/>
            <a:tailEnd type="triangle" w="med" len="med"/>
          </a:ln>
        </p:spPr>
        <p:txBody>
          <a:bodyPr/>
          <a:lstStyle/>
          <a:p>
            <a:endParaRPr lang="en-US"/>
          </a:p>
        </p:txBody>
      </p:sp>
      <p:sp>
        <p:nvSpPr>
          <p:cNvPr id="5132" name="Line 14"/>
          <p:cNvSpPr>
            <a:spLocks noChangeShapeType="1"/>
          </p:cNvSpPr>
          <p:nvPr/>
        </p:nvSpPr>
        <p:spPr bwMode="auto">
          <a:xfrm>
            <a:off x="4648200" y="4800600"/>
            <a:ext cx="0" cy="762000"/>
          </a:xfrm>
          <a:prstGeom prst="line">
            <a:avLst/>
          </a:prstGeom>
          <a:noFill/>
          <a:ln w="76200">
            <a:solidFill>
              <a:srgbClr val="9900CC"/>
            </a:solidFill>
            <a:miter lim="800000"/>
            <a:headEnd/>
            <a:tailEnd type="triangle" w="med" len="med"/>
          </a:ln>
        </p:spPr>
        <p:txBody>
          <a:bodyPr/>
          <a:lstStyle/>
          <a:p>
            <a:endParaRPr lang="en-US"/>
          </a:p>
        </p:txBody>
      </p:sp>
      <p:sp>
        <p:nvSpPr>
          <p:cNvPr id="5133" name="Line 15"/>
          <p:cNvSpPr>
            <a:spLocks noChangeShapeType="1"/>
          </p:cNvSpPr>
          <p:nvPr/>
        </p:nvSpPr>
        <p:spPr bwMode="auto">
          <a:xfrm>
            <a:off x="6553200" y="4878388"/>
            <a:ext cx="1066800" cy="608012"/>
          </a:xfrm>
          <a:prstGeom prst="line">
            <a:avLst/>
          </a:prstGeom>
          <a:noFill/>
          <a:ln w="76200">
            <a:solidFill>
              <a:srgbClr val="9900CC"/>
            </a:solidFill>
            <a:miter lim="800000"/>
            <a:headEnd/>
            <a:tailEnd type="triangle" w="med" len="med"/>
          </a:ln>
        </p:spPr>
        <p:txBody>
          <a:bodyPr/>
          <a:lstStyle/>
          <a:p>
            <a:endParaRPr lang="en-US"/>
          </a:p>
        </p:txBody>
      </p:sp>
      <p:sp>
        <p:nvSpPr>
          <p:cNvPr id="4110" name="Date Placeholder 19"/>
          <p:cNvSpPr>
            <a:spLocks noGrp="1"/>
          </p:cNvSpPr>
          <p:nvPr>
            <p:ph type="dt" sz="quarter" idx="10"/>
          </p:nvPr>
        </p:nvSpPr>
        <p:spPr>
          <a:xfrm>
            <a:off x="1447800" y="6400800"/>
            <a:ext cx="2209800" cy="457200"/>
          </a:xfrm>
          <a:noFill/>
        </p:spPr>
        <p:txBody>
          <a:bodyPr/>
          <a:lstStyle/>
          <a:p>
            <a:fld id="{B123025F-76F0-43EF-ACEC-82ECFA5180F0}" type="datetime4">
              <a:rPr lang="en-US"/>
              <a:pPr/>
              <a:t>December 7, 2011</a:t>
            </a:fld>
            <a:endParaRPr lang="en-US"/>
          </a:p>
        </p:txBody>
      </p:sp>
      <p:sp>
        <p:nvSpPr>
          <p:cNvPr id="4111" name="Slide Number Placeholder 20"/>
          <p:cNvSpPr>
            <a:spLocks noGrp="1"/>
          </p:cNvSpPr>
          <p:nvPr>
            <p:ph type="sldNum" sz="quarter" idx="12"/>
          </p:nvPr>
        </p:nvSpPr>
        <p:spPr>
          <a:noFill/>
        </p:spPr>
        <p:txBody>
          <a:bodyPr/>
          <a:lstStyle/>
          <a:p>
            <a:fld id="{9820B817-315B-4C70-96CB-282C8707D680}" type="slidenum">
              <a:rPr lang="en-US"/>
              <a:pPr/>
              <a:t>5</a:t>
            </a:fld>
            <a:endParaRPr lang="en-US"/>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Text Box 4"/>
          <p:cNvSpPr txBox="1">
            <a:spLocks noChangeArrowheads="1"/>
          </p:cNvSpPr>
          <p:nvPr/>
        </p:nvSpPr>
        <p:spPr bwMode="auto">
          <a:xfrm>
            <a:off x="304800" y="914400"/>
            <a:ext cx="8534400" cy="7620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The Process</a:t>
            </a:r>
          </a:p>
        </p:txBody>
      </p:sp>
      <p:sp>
        <p:nvSpPr>
          <p:cNvPr id="3078" name="Text Box 5"/>
          <p:cNvSpPr txBox="1">
            <a:spLocks noChangeArrowheads="1"/>
          </p:cNvSpPr>
          <p:nvPr/>
        </p:nvSpPr>
        <p:spPr bwMode="auto">
          <a:xfrm>
            <a:off x="914400" y="5484813"/>
            <a:ext cx="2438400" cy="992187"/>
          </a:xfrm>
          <a:prstGeom prst="rect">
            <a:avLst/>
          </a:prstGeom>
          <a:solidFill>
            <a:srgbClr val="9900CC"/>
          </a:solidFill>
          <a:ln w="3175">
            <a:solidFill>
              <a:schemeClr val="tx1"/>
            </a:solidFill>
            <a:round/>
            <a:headEnd/>
            <a:tailEnd/>
          </a:ln>
        </p:spPr>
        <p:txBody>
          <a:bodyPr anchor="ctr" anchorCtr="1"/>
          <a:lstStyle/>
          <a:p>
            <a:pPr marL="342900" indent="-341313">
              <a:spcBef>
                <a:spcPts val="2000"/>
              </a:spcBef>
              <a:buClrTx/>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b="1" dirty="0">
              <a:solidFill>
                <a:srgbClr val="FFFFFF"/>
              </a:solidFill>
              <a:latin typeface="+mn-lt"/>
              <a:ea typeface="ＭＳ Ｐゴシック" pitchFamily="1" charset="-128"/>
            </a:endParaRPr>
          </a:p>
        </p:txBody>
      </p:sp>
      <p:sp>
        <p:nvSpPr>
          <p:cNvPr id="3079" name="Text Box 6"/>
          <p:cNvSpPr txBox="1">
            <a:spLocks noChangeArrowheads="1"/>
          </p:cNvSpPr>
          <p:nvPr/>
        </p:nvSpPr>
        <p:spPr bwMode="auto">
          <a:xfrm>
            <a:off x="1905000" y="1981200"/>
            <a:ext cx="5484813" cy="685800"/>
          </a:xfrm>
          <a:prstGeom prst="rect">
            <a:avLst/>
          </a:prstGeom>
          <a:solidFill>
            <a:srgbClr val="9900CC"/>
          </a:solidFill>
          <a:ln w="3175">
            <a:solidFill>
              <a:schemeClr val="tx1"/>
            </a:solidFill>
            <a:round/>
            <a:headEnd/>
            <a:tailEnd/>
          </a:ln>
        </p:spPr>
        <p:txBody>
          <a:bodyPr lIns="90000" tIns="46800" rIns="90000" bIns="46800" anchor="ctr" anchorCtr="1"/>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b="1" dirty="0">
                <a:solidFill>
                  <a:srgbClr val="FFFFFF"/>
                </a:solidFill>
                <a:latin typeface="+mn-lt"/>
                <a:ea typeface="ＭＳ Ｐゴシック" pitchFamily="1" charset="-128"/>
              </a:rPr>
              <a:t>Word Collection</a:t>
            </a:r>
          </a:p>
        </p:txBody>
      </p:sp>
      <p:sp>
        <p:nvSpPr>
          <p:cNvPr id="3080" name="Text Box 7"/>
          <p:cNvSpPr txBox="1">
            <a:spLocks noChangeArrowheads="1"/>
          </p:cNvSpPr>
          <p:nvPr/>
        </p:nvSpPr>
        <p:spPr bwMode="auto">
          <a:xfrm>
            <a:off x="1905000" y="3048000"/>
            <a:ext cx="5484813" cy="685800"/>
          </a:xfrm>
          <a:prstGeom prst="rect">
            <a:avLst/>
          </a:prstGeom>
          <a:solidFill>
            <a:srgbClr val="9900CC"/>
          </a:solidFill>
          <a:ln w="3175">
            <a:solidFill>
              <a:schemeClr val="tx1"/>
            </a:solidFill>
            <a:round/>
            <a:headEnd/>
            <a:tailEnd/>
          </a:ln>
        </p:spPr>
        <p:txBody>
          <a:bodyPr lIns="90000" tIns="46800" rIns="90000" bIns="46800" anchor="ctr" anchorCtr="1"/>
          <a:lstStyle/>
          <a:p>
            <a:pPr>
              <a:spcBef>
                <a:spcPts val="20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b="1" dirty="0">
                <a:solidFill>
                  <a:srgbClr val="FFFFFF"/>
                </a:solidFill>
                <a:latin typeface="+mn-lt"/>
                <a:ea typeface="ＭＳ Ｐゴシック" pitchFamily="1" charset="-128"/>
              </a:rPr>
              <a:t>Phonological Analysis</a:t>
            </a:r>
          </a:p>
        </p:txBody>
      </p:sp>
      <p:sp>
        <p:nvSpPr>
          <p:cNvPr id="3081" name="Text Box 8"/>
          <p:cNvSpPr txBox="1">
            <a:spLocks noChangeArrowheads="1"/>
          </p:cNvSpPr>
          <p:nvPr/>
        </p:nvSpPr>
        <p:spPr bwMode="auto">
          <a:xfrm>
            <a:off x="1905000" y="4191000"/>
            <a:ext cx="5484813" cy="685800"/>
          </a:xfrm>
          <a:prstGeom prst="rect">
            <a:avLst/>
          </a:prstGeom>
          <a:solidFill>
            <a:srgbClr val="9900CC"/>
          </a:solidFill>
          <a:ln w="3175">
            <a:solidFill>
              <a:schemeClr val="tx1"/>
            </a:solidFill>
            <a:round/>
            <a:headEnd/>
            <a:tailEnd/>
          </a:ln>
        </p:spPr>
        <p:txBody>
          <a:bodyPr lIns="90000" tIns="46800" rIns="90000" bIns="46800"/>
          <a:lstStyle/>
          <a:p>
            <a:pPr>
              <a:spcBef>
                <a:spcPts val="20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b="1" dirty="0" smtClean="0">
                <a:solidFill>
                  <a:srgbClr val="FFFFFF"/>
                </a:solidFill>
                <a:latin typeface="+mn-lt"/>
                <a:ea typeface="ＭＳ Ｐゴシック" pitchFamily="1" charset="-128"/>
              </a:rPr>
              <a:t>Orthography Process</a:t>
            </a:r>
            <a:endParaRPr lang="en-US" b="1" dirty="0">
              <a:solidFill>
                <a:srgbClr val="FFFFFF"/>
              </a:solidFill>
              <a:latin typeface="+mn-lt"/>
              <a:ea typeface="ＭＳ Ｐゴシック" pitchFamily="1" charset="-128"/>
            </a:endParaRPr>
          </a:p>
        </p:txBody>
      </p:sp>
      <p:sp>
        <p:nvSpPr>
          <p:cNvPr id="3082" name="Text Box 9"/>
          <p:cNvSpPr txBox="1">
            <a:spLocks noChangeArrowheads="1"/>
          </p:cNvSpPr>
          <p:nvPr/>
        </p:nvSpPr>
        <p:spPr bwMode="auto">
          <a:xfrm>
            <a:off x="3657600" y="5484813"/>
            <a:ext cx="2514600" cy="992187"/>
          </a:xfrm>
          <a:prstGeom prst="rect">
            <a:avLst/>
          </a:prstGeom>
          <a:solidFill>
            <a:srgbClr val="9900CC"/>
          </a:solidFill>
          <a:ln w="3175">
            <a:solidFill>
              <a:schemeClr val="tx1"/>
            </a:solidFill>
            <a:round/>
            <a:headEnd/>
            <a:tailEnd/>
          </a:ln>
        </p:spPr>
        <p:txBody>
          <a:bodyPr lIns="90000" tIns="46800" rIns="90000" bIns="46800" anchor="ctr" anchorCtr="1"/>
          <a:lstStyle/>
          <a:p>
            <a:pPr>
              <a:spcBef>
                <a:spcPts val="2000"/>
              </a:spcBef>
              <a:buClrTx/>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dirty="0" smtClean="0">
              <a:ln w="18415" cmpd="sng">
                <a:solidFill>
                  <a:srgbClr val="FFFFFF"/>
                </a:solidFill>
                <a:prstDash val="solid"/>
              </a:ln>
              <a:solidFill>
                <a:schemeClr val="bg1">
                  <a:lumMod val="20000"/>
                  <a:lumOff val="80000"/>
                </a:schemeClr>
              </a:solidFill>
              <a:effectLst>
                <a:outerShdw blurRad="63500" dir="3600000" algn="tl" rotWithShape="0">
                  <a:srgbClr val="000000">
                    <a:alpha val="70000"/>
                  </a:srgbClr>
                </a:outerShdw>
              </a:effectLst>
              <a:latin typeface="+mn-lt"/>
              <a:ea typeface="ＭＳ Ｐゴシック" pitchFamily="1" charset="-128"/>
            </a:endParaRPr>
          </a:p>
        </p:txBody>
      </p:sp>
      <p:sp>
        <p:nvSpPr>
          <p:cNvPr id="3083" name="Text Box 10"/>
          <p:cNvSpPr txBox="1">
            <a:spLocks noChangeArrowheads="1"/>
          </p:cNvSpPr>
          <p:nvPr/>
        </p:nvSpPr>
        <p:spPr bwMode="auto">
          <a:xfrm>
            <a:off x="6399213" y="5484813"/>
            <a:ext cx="2287587" cy="992187"/>
          </a:xfrm>
          <a:prstGeom prst="rect">
            <a:avLst/>
          </a:prstGeom>
          <a:solidFill>
            <a:srgbClr val="9900CC"/>
          </a:solidFill>
          <a:ln w="3175">
            <a:solidFill>
              <a:schemeClr val="tx1"/>
            </a:solidFill>
            <a:round/>
            <a:headEnd/>
            <a:tailEnd/>
          </a:ln>
        </p:spPr>
        <p:txBody>
          <a:bodyPr lIns="90000" tIns="46800" rIns="90000" bIns="46800" anchor="ctr" anchorCtr="1"/>
          <a:lstStyle/>
          <a:p>
            <a:pPr>
              <a:spcBef>
                <a:spcPts val="20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en-US" b="1" dirty="0">
              <a:solidFill>
                <a:srgbClr val="FFFFFF"/>
              </a:solidFill>
              <a:latin typeface="+mn-lt"/>
              <a:ea typeface="ＭＳ Ｐゴシック" pitchFamily="1" charset="-128"/>
            </a:endParaRPr>
          </a:p>
        </p:txBody>
      </p:sp>
      <p:sp>
        <p:nvSpPr>
          <p:cNvPr id="5129" name="Line 11"/>
          <p:cNvSpPr>
            <a:spLocks noChangeShapeType="1"/>
          </p:cNvSpPr>
          <p:nvPr/>
        </p:nvSpPr>
        <p:spPr bwMode="auto">
          <a:xfrm>
            <a:off x="4648200" y="2667000"/>
            <a:ext cx="1588" cy="457200"/>
          </a:xfrm>
          <a:prstGeom prst="line">
            <a:avLst/>
          </a:prstGeom>
          <a:noFill/>
          <a:ln w="76200">
            <a:solidFill>
              <a:srgbClr val="9900CC"/>
            </a:solidFill>
            <a:miter lim="800000"/>
            <a:headEnd/>
            <a:tailEnd type="triangle" w="med" len="med"/>
          </a:ln>
        </p:spPr>
        <p:txBody>
          <a:bodyPr/>
          <a:lstStyle/>
          <a:p>
            <a:endParaRPr lang="en-US"/>
          </a:p>
        </p:txBody>
      </p:sp>
      <p:sp>
        <p:nvSpPr>
          <p:cNvPr id="5130" name="Line 12"/>
          <p:cNvSpPr>
            <a:spLocks noChangeShapeType="1"/>
          </p:cNvSpPr>
          <p:nvPr/>
        </p:nvSpPr>
        <p:spPr bwMode="auto">
          <a:xfrm>
            <a:off x="4648200" y="3735388"/>
            <a:ext cx="1588" cy="457200"/>
          </a:xfrm>
          <a:prstGeom prst="line">
            <a:avLst/>
          </a:prstGeom>
          <a:noFill/>
          <a:ln w="76200">
            <a:solidFill>
              <a:srgbClr val="9900CC"/>
            </a:solidFill>
            <a:miter lim="800000"/>
            <a:headEnd/>
            <a:tailEnd type="triangle" w="med" len="med"/>
          </a:ln>
        </p:spPr>
        <p:txBody>
          <a:bodyPr/>
          <a:lstStyle/>
          <a:p>
            <a:endParaRPr lang="en-US"/>
          </a:p>
        </p:txBody>
      </p:sp>
      <p:sp>
        <p:nvSpPr>
          <p:cNvPr id="5131" name="Line 13"/>
          <p:cNvSpPr>
            <a:spLocks noChangeShapeType="1"/>
          </p:cNvSpPr>
          <p:nvPr/>
        </p:nvSpPr>
        <p:spPr bwMode="auto">
          <a:xfrm flipH="1">
            <a:off x="2209800" y="4878388"/>
            <a:ext cx="992188" cy="608012"/>
          </a:xfrm>
          <a:prstGeom prst="line">
            <a:avLst/>
          </a:prstGeom>
          <a:noFill/>
          <a:ln w="76200">
            <a:solidFill>
              <a:srgbClr val="9900CC"/>
            </a:solidFill>
            <a:miter lim="800000"/>
            <a:headEnd/>
            <a:tailEnd type="triangle" w="med" len="med"/>
          </a:ln>
        </p:spPr>
        <p:txBody>
          <a:bodyPr/>
          <a:lstStyle/>
          <a:p>
            <a:endParaRPr lang="en-US"/>
          </a:p>
        </p:txBody>
      </p:sp>
      <p:sp>
        <p:nvSpPr>
          <p:cNvPr id="5132" name="Line 14"/>
          <p:cNvSpPr>
            <a:spLocks noChangeShapeType="1"/>
          </p:cNvSpPr>
          <p:nvPr/>
        </p:nvSpPr>
        <p:spPr bwMode="auto">
          <a:xfrm>
            <a:off x="4648200" y="4800600"/>
            <a:ext cx="0" cy="762000"/>
          </a:xfrm>
          <a:prstGeom prst="line">
            <a:avLst/>
          </a:prstGeom>
          <a:noFill/>
          <a:ln w="76200">
            <a:solidFill>
              <a:srgbClr val="9900CC"/>
            </a:solidFill>
            <a:miter lim="800000"/>
            <a:headEnd/>
            <a:tailEnd type="triangle" w="med" len="med"/>
          </a:ln>
        </p:spPr>
        <p:txBody>
          <a:bodyPr/>
          <a:lstStyle/>
          <a:p>
            <a:endParaRPr lang="en-US"/>
          </a:p>
        </p:txBody>
      </p:sp>
      <p:sp>
        <p:nvSpPr>
          <p:cNvPr id="5133" name="Line 15"/>
          <p:cNvSpPr>
            <a:spLocks noChangeShapeType="1"/>
          </p:cNvSpPr>
          <p:nvPr/>
        </p:nvSpPr>
        <p:spPr bwMode="auto">
          <a:xfrm>
            <a:off x="6553200" y="4878388"/>
            <a:ext cx="1066800" cy="608012"/>
          </a:xfrm>
          <a:prstGeom prst="line">
            <a:avLst/>
          </a:prstGeom>
          <a:noFill/>
          <a:ln w="76200">
            <a:solidFill>
              <a:srgbClr val="9900CC"/>
            </a:solidFill>
            <a:miter lim="800000"/>
            <a:headEnd/>
            <a:tailEnd type="triangle" w="med" len="med"/>
          </a:ln>
        </p:spPr>
        <p:txBody>
          <a:bodyPr/>
          <a:lstStyle/>
          <a:p>
            <a:endParaRPr lang="en-US"/>
          </a:p>
        </p:txBody>
      </p:sp>
      <p:sp>
        <p:nvSpPr>
          <p:cNvPr id="4110" name="Date Placeholder 19"/>
          <p:cNvSpPr>
            <a:spLocks noGrp="1"/>
          </p:cNvSpPr>
          <p:nvPr>
            <p:ph type="dt" sz="quarter" idx="10"/>
          </p:nvPr>
        </p:nvSpPr>
        <p:spPr>
          <a:xfrm>
            <a:off x="1447800" y="6400800"/>
            <a:ext cx="2209800" cy="457200"/>
          </a:xfrm>
          <a:noFill/>
        </p:spPr>
        <p:txBody>
          <a:bodyPr/>
          <a:lstStyle/>
          <a:p>
            <a:fld id="{B123025F-76F0-43EF-ACEC-82ECFA5180F0}" type="datetime4">
              <a:rPr lang="en-US"/>
              <a:pPr/>
              <a:t>December 7, 2011</a:t>
            </a:fld>
            <a:endParaRPr lang="en-US"/>
          </a:p>
        </p:txBody>
      </p:sp>
      <p:sp>
        <p:nvSpPr>
          <p:cNvPr id="4111" name="Slide Number Placeholder 20"/>
          <p:cNvSpPr>
            <a:spLocks noGrp="1"/>
          </p:cNvSpPr>
          <p:nvPr>
            <p:ph type="sldNum" sz="quarter" idx="12"/>
          </p:nvPr>
        </p:nvSpPr>
        <p:spPr>
          <a:noFill/>
        </p:spPr>
        <p:txBody>
          <a:bodyPr/>
          <a:lstStyle/>
          <a:p>
            <a:fld id="{9820B817-315B-4C70-96CB-282C8707D680}" type="slidenum">
              <a:rPr lang="en-US"/>
              <a:pPr/>
              <a:t>6</a:t>
            </a:fld>
            <a:endParaRPr lang="en-US"/>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Text Box 4"/>
          <p:cNvSpPr txBox="1">
            <a:spLocks noChangeArrowheads="1"/>
          </p:cNvSpPr>
          <p:nvPr/>
        </p:nvSpPr>
        <p:spPr bwMode="auto">
          <a:xfrm>
            <a:off x="304800" y="914400"/>
            <a:ext cx="8534400" cy="7620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The Process</a:t>
            </a:r>
          </a:p>
        </p:txBody>
      </p:sp>
      <p:sp>
        <p:nvSpPr>
          <p:cNvPr id="3078" name="Text Box 5"/>
          <p:cNvSpPr txBox="1">
            <a:spLocks noChangeArrowheads="1"/>
          </p:cNvSpPr>
          <p:nvPr/>
        </p:nvSpPr>
        <p:spPr bwMode="auto">
          <a:xfrm>
            <a:off x="914400" y="5484813"/>
            <a:ext cx="2438400" cy="992187"/>
          </a:xfrm>
          <a:prstGeom prst="rect">
            <a:avLst/>
          </a:prstGeom>
          <a:solidFill>
            <a:srgbClr val="9900CC"/>
          </a:solidFill>
          <a:ln w="3175">
            <a:solidFill>
              <a:schemeClr val="tx1"/>
            </a:solidFill>
            <a:round/>
            <a:headEnd/>
            <a:tailEnd/>
          </a:ln>
        </p:spPr>
        <p:txBody>
          <a:bodyPr anchor="ctr" anchorCtr="1"/>
          <a:lstStyle/>
          <a:p>
            <a:pPr marL="342900" indent="-341313">
              <a:spcBef>
                <a:spcPts val="2000"/>
              </a:spcBef>
              <a:buClrTx/>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b="1" dirty="0">
                <a:solidFill>
                  <a:srgbClr val="FFFFFF"/>
                </a:solidFill>
                <a:latin typeface="+mn-lt"/>
                <a:ea typeface="ＭＳ Ｐゴシック" pitchFamily="1" charset="-128"/>
              </a:rPr>
              <a:t>Linguistics</a:t>
            </a:r>
          </a:p>
        </p:txBody>
      </p:sp>
      <p:sp>
        <p:nvSpPr>
          <p:cNvPr id="3079" name="Text Box 6"/>
          <p:cNvSpPr txBox="1">
            <a:spLocks noChangeArrowheads="1"/>
          </p:cNvSpPr>
          <p:nvPr/>
        </p:nvSpPr>
        <p:spPr bwMode="auto">
          <a:xfrm>
            <a:off x="1905000" y="1981200"/>
            <a:ext cx="5484813" cy="685800"/>
          </a:xfrm>
          <a:prstGeom prst="rect">
            <a:avLst/>
          </a:prstGeom>
          <a:solidFill>
            <a:srgbClr val="9900CC"/>
          </a:solidFill>
          <a:ln w="3175">
            <a:solidFill>
              <a:schemeClr val="tx1"/>
            </a:solidFill>
            <a:round/>
            <a:headEnd/>
            <a:tailEnd/>
          </a:ln>
        </p:spPr>
        <p:txBody>
          <a:bodyPr lIns="90000" tIns="46800" rIns="90000" bIns="46800" anchor="ctr" anchorCtr="1"/>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b="1" dirty="0">
                <a:solidFill>
                  <a:srgbClr val="FFFFFF"/>
                </a:solidFill>
                <a:latin typeface="+mn-lt"/>
                <a:ea typeface="ＭＳ Ｐゴシック" pitchFamily="1" charset="-128"/>
              </a:rPr>
              <a:t>Word Collection</a:t>
            </a:r>
          </a:p>
        </p:txBody>
      </p:sp>
      <p:sp>
        <p:nvSpPr>
          <p:cNvPr id="3080" name="Text Box 7"/>
          <p:cNvSpPr txBox="1">
            <a:spLocks noChangeArrowheads="1"/>
          </p:cNvSpPr>
          <p:nvPr/>
        </p:nvSpPr>
        <p:spPr bwMode="auto">
          <a:xfrm>
            <a:off x="1905000" y="3048000"/>
            <a:ext cx="5484813" cy="685800"/>
          </a:xfrm>
          <a:prstGeom prst="rect">
            <a:avLst/>
          </a:prstGeom>
          <a:solidFill>
            <a:srgbClr val="9900CC"/>
          </a:solidFill>
          <a:ln w="3175">
            <a:solidFill>
              <a:schemeClr val="tx1"/>
            </a:solidFill>
            <a:round/>
            <a:headEnd/>
            <a:tailEnd/>
          </a:ln>
        </p:spPr>
        <p:txBody>
          <a:bodyPr lIns="90000" tIns="46800" rIns="90000" bIns="46800" anchor="ctr" anchorCtr="1"/>
          <a:lstStyle/>
          <a:p>
            <a:pPr>
              <a:spcBef>
                <a:spcPts val="20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b="1" dirty="0">
                <a:solidFill>
                  <a:srgbClr val="FFFFFF"/>
                </a:solidFill>
                <a:latin typeface="+mn-lt"/>
                <a:ea typeface="ＭＳ Ｐゴシック" pitchFamily="1" charset="-128"/>
              </a:rPr>
              <a:t>Phonological Analysis</a:t>
            </a:r>
          </a:p>
        </p:txBody>
      </p:sp>
      <p:sp>
        <p:nvSpPr>
          <p:cNvPr id="3081" name="Text Box 8"/>
          <p:cNvSpPr txBox="1">
            <a:spLocks noChangeArrowheads="1"/>
          </p:cNvSpPr>
          <p:nvPr/>
        </p:nvSpPr>
        <p:spPr bwMode="auto">
          <a:xfrm>
            <a:off x="1905000" y="4191000"/>
            <a:ext cx="5484813" cy="685800"/>
          </a:xfrm>
          <a:prstGeom prst="rect">
            <a:avLst/>
          </a:prstGeom>
          <a:solidFill>
            <a:srgbClr val="9900CC"/>
          </a:solidFill>
          <a:ln w="3175">
            <a:solidFill>
              <a:schemeClr val="tx1"/>
            </a:solidFill>
            <a:round/>
            <a:headEnd/>
            <a:tailEnd/>
          </a:ln>
        </p:spPr>
        <p:txBody>
          <a:bodyPr lIns="90000" tIns="46800" rIns="90000" bIns="46800"/>
          <a:lstStyle/>
          <a:p>
            <a:pPr>
              <a:spcBef>
                <a:spcPts val="20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b="1" dirty="0">
                <a:solidFill>
                  <a:srgbClr val="FFFFFF"/>
                </a:solidFill>
                <a:latin typeface="+mn-lt"/>
                <a:ea typeface="ＭＳ Ｐゴシック" pitchFamily="1" charset="-128"/>
              </a:rPr>
              <a:t>Orthography Process</a:t>
            </a:r>
          </a:p>
        </p:txBody>
      </p:sp>
      <p:sp>
        <p:nvSpPr>
          <p:cNvPr id="3082" name="Text Box 9"/>
          <p:cNvSpPr txBox="1">
            <a:spLocks noChangeArrowheads="1"/>
          </p:cNvSpPr>
          <p:nvPr/>
        </p:nvSpPr>
        <p:spPr bwMode="auto">
          <a:xfrm>
            <a:off x="3657600" y="5484813"/>
            <a:ext cx="2514600" cy="992187"/>
          </a:xfrm>
          <a:prstGeom prst="rect">
            <a:avLst/>
          </a:prstGeom>
          <a:solidFill>
            <a:srgbClr val="9900CC"/>
          </a:solidFill>
          <a:ln w="3175">
            <a:solidFill>
              <a:schemeClr val="tx1"/>
            </a:solidFill>
            <a:round/>
            <a:headEnd/>
            <a:tailEnd/>
          </a:ln>
        </p:spPr>
        <p:txBody>
          <a:bodyPr lIns="90000" tIns="46800" rIns="90000" bIns="46800" anchor="ctr" anchorCtr="1"/>
          <a:lstStyle/>
          <a:p>
            <a:pPr>
              <a:spcBef>
                <a:spcPts val="2000"/>
              </a:spcBef>
              <a:buClrTx/>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dirty="0">
                <a:ln w="18415" cmpd="sng">
                  <a:solidFill>
                    <a:srgbClr val="FFFFFF"/>
                  </a:solidFill>
                  <a:prstDash val="solid"/>
                </a:ln>
                <a:solidFill>
                  <a:schemeClr val="bg1">
                    <a:lumMod val="20000"/>
                    <a:lumOff val="80000"/>
                  </a:schemeClr>
                </a:solidFill>
                <a:effectLst>
                  <a:outerShdw blurRad="63500" dir="3600000" algn="tl" rotWithShape="0">
                    <a:srgbClr val="000000">
                      <a:alpha val="70000"/>
                    </a:srgbClr>
                  </a:outerShdw>
                </a:effectLst>
                <a:latin typeface="+mn-lt"/>
                <a:ea typeface="ＭＳ Ｐゴシック" pitchFamily="1" charset="-128"/>
              </a:rPr>
              <a:t>Translation</a:t>
            </a:r>
          </a:p>
        </p:txBody>
      </p:sp>
      <p:sp>
        <p:nvSpPr>
          <p:cNvPr id="3083" name="Text Box 10"/>
          <p:cNvSpPr txBox="1">
            <a:spLocks noChangeArrowheads="1"/>
          </p:cNvSpPr>
          <p:nvPr/>
        </p:nvSpPr>
        <p:spPr bwMode="auto">
          <a:xfrm>
            <a:off x="6399213" y="5484813"/>
            <a:ext cx="2287587" cy="992187"/>
          </a:xfrm>
          <a:prstGeom prst="rect">
            <a:avLst/>
          </a:prstGeom>
          <a:solidFill>
            <a:srgbClr val="9900CC"/>
          </a:solidFill>
          <a:ln w="3175">
            <a:solidFill>
              <a:schemeClr val="tx1"/>
            </a:solidFill>
            <a:round/>
            <a:headEnd/>
            <a:tailEnd/>
          </a:ln>
        </p:spPr>
        <p:txBody>
          <a:bodyPr lIns="90000" tIns="46800" rIns="90000" bIns="46800" anchor="ctr" anchorCtr="1"/>
          <a:lstStyle/>
          <a:p>
            <a:pPr>
              <a:spcBef>
                <a:spcPts val="200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b="1" dirty="0">
                <a:solidFill>
                  <a:srgbClr val="FFFFFF"/>
                </a:solidFill>
                <a:latin typeface="+mn-lt"/>
                <a:ea typeface="ＭＳ Ｐゴシック" pitchFamily="1" charset="-128"/>
              </a:rPr>
              <a:t>Literacy</a:t>
            </a:r>
          </a:p>
        </p:txBody>
      </p:sp>
      <p:sp>
        <p:nvSpPr>
          <p:cNvPr id="5129" name="Line 11"/>
          <p:cNvSpPr>
            <a:spLocks noChangeShapeType="1"/>
          </p:cNvSpPr>
          <p:nvPr/>
        </p:nvSpPr>
        <p:spPr bwMode="auto">
          <a:xfrm>
            <a:off x="4648200" y="2667000"/>
            <a:ext cx="1588" cy="457200"/>
          </a:xfrm>
          <a:prstGeom prst="line">
            <a:avLst/>
          </a:prstGeom>
          <a:noFill/>
          <a:ln w="76200">
            <a:solidFill>
              <a:srgbClr val="9900CC"/>
            </a:solidFill>
            <a:miter lim="800000"/>
            <a:headEnd/>
            <a:tailEnd type="triangle" w="med" len="med"/>
          </a:ln>
        </p:spPr>
        <p:txBody>
          <a:bodyPr/>
          <a:lstStyle/>
          <a:p>
            <a:endParaRPr lang="en-US"/>
          </a:p>
        </p:txBody>
      </p:sp>
      <p:sp>
        <p:nvSpPr>
          <p:cNvPr id="5130" name="Line 12"/>
          <p:cNvSpPr>
            <a:spLocks noChangeShapeType="1"/>
          </p:cNvSpPr>
          <p:nvPr/>
        </p:nvSpPr>
        <p:spPr bwMode="auto">
          <a:xfrm>
            <a:off x="4648200" y="3735388"/>
            <a:ext cx="1588" cy="457200"/>
          </a:xfrm>
          <a:prstGeom prst="line">
            <a:avLst/>
          </a:prstGeom>
          <a:noFill/>
          <a:ln w="76200">
            <a:solidFill>
              <a:srgbClr val="9900CC"/>
            </a:solidFill>
            <a:miter lim="800000"/>
            <a:headEnd/>
            <a:tailEnd type="triangle" w="med" len="med"/>
          </a:ln>
        </p:spPr>
        <p:txBody>
          <a:bodyPr/>
          <a:lstStyle/>
          <a:p>
            <a:endParaRPr lang="en-US"/>
          </a:p>
        </p:txBody>
      </p:sp>
      <p:sp>
        <p:nvSpPr>
          <p:cNvPr id="5131" name="Line 13"/>
          <p:cNvSpPr>
            <a:spLocks noChangeShapeType="1"/>
          </p:cNvSpPr>
          <p:nvPr/>
        </p:nvSpPr>
        <p:spPr bwMode="auto">
          <a:xfrm flipH="1">
            <a:off x="2209800" y="4878388"/>
            <a:ext cx="992188" cy="608012"/>
          </a:xfrm>
          <a:prstGeom prst="line">
            <a:avLst/>
          </a:prstGeom>
          <a:noFill/>
          <a:ln w="76200">
            <a:solidFill>
              <a:srgbClr val="9900CC"/>
            </a:solidFill>
            <a:miter lim="800000"/>
            <a:headEnd/>
            <a:tailEnd type="triangle" w="med" len="med"/>
          </a:ln>
        </p:spPr>
        <p:txBody>
          <a:bodyPr/>
          <a:lstStyle/>
          <a:p>
            <a:endParaRPr lang="en-US"/>
          </a:p>
        </p:txBody>
      </p:sp>
      <p:sp>
        <p:nvSpPr>
          <p:cNvPr id="5132" name="Line 14"/>
          <p:cNvSpPr>
            <a:spLocks noChangeShapeType="1"/>
          </p:cNvSpPr>
          <p:nvPr/>
        </p:nvSpPr>
        <p:spPr bwMode="auto">
          <a:xfrm>
            <a:off x="4648200" y="4800600"/>
            <a:ext cx="0" cy="762000"/>
          </a:xfrm>
          <a:prstGeom prst="line">
            <a:avLst/>
          </a:prstGeom>
          <a:noFill/>
          <a:ln w="76200">
            <a:solidFill>
              <a:srgbClr val="9900CC"/>
            </a:solidFill>
            <a:miter lim="800000"/>
            <a:headEnd/>
            <a:tailEnd type="triangle" w="med" len="med"/>
          </a:ln>
        </p:spPr>
        <p:txBody>
          <a:bodyPr/>
          <a:lstStyle/>
          <a:p>
            <a:endParaRPr lang="en-US"/>
          </a:p>
        </p:txBody>
      </p:sp>
      <p:sp>
        <p:nvSpPr>
          <p:cNvPr id="5133" name="Line 15"/>
          <p:cNvSpPr>
            <a:spLocks noChangeShapeType="1"/>
          </p:cNvSpPr>
          <p:nvPr/>
        </p:nvSpPr>
        <p:spPr bwMode="auto">
          <a:xfrm>
            <a:off x="6553200" y="4878388"/>
            <a:ext cx="1066800" cy="608012"/>
          </a:xfrm>
          <a:prstGeom prst="line">
            <a:avLst/>
          </a:prstGeom>
          <a:noFill/>
          <a:ln w="76200">
            <a:solidFill>
              <a:srgbClr val="9900CC"/>
            </a:solidFill>
            <a:miter lim="800000"/>
            <a:headEnd/>
            <a:tailEnd type="triangle" w="med" len="med"/>
          </a:ln>
        </p:spPr>
        <p:txBody>
          <a:bodyPr/>
          <a:lstStyle/>
          <a:p>
            <a:endParaRPr lang="en-US"/>
          </a:p>
        </p:txBody>
      </p:sp>
      <p:sp>
        <p:nvSpPr>
          <p:cNvPr id="4110" name="Date Placeholder 19"/>
          <p:cNvSpPr>
            <a:spLocks noGrp="1"/>
          </p:cNvSpPr>
          <p:nvPr>
            <p:ph type="dt" sz="quarter" idx="10"/>
          </p:nvPr>
        </p:nvSpPr>
        <p:spPr>
          <a:xfrm>
            <a:off x="1447800" y="6400800"/>
            <a:ext cx="2209800" cy="457200"/>
          </a:xfrm>
          <a:noFill/>
        </p:spPr>
        <p:txBody>
          <a:bodyPr/>
          <a:lstStyle/>
          <a:p>
            <a:fld id="{B123025F-76F0-43EF-ACEC-82ECFA5180F0}" type="datetime4">
              <a:rPr lang="en-US"/>
              <a:pPr/>
              <a:t>December 7, 2011</a:t>
            </a:fld>
            <a:endParaRPr lang="en-US"/>
          </a:p>
        </p:txBody>
      </p:sp>
      <p:sp>
        <p:nvSpPr>
          <p:cNvPr id="4111" name="Slide Number Placeholder 20"/>
          <p:cNvSpPr>
            <a:spLocks noGrp="1"/>
          </p:cNvSpPr>
          <p:nvPr>
            <p:ph type="sldNum" sz="quarter" idx="12"/>
          </p:nvPr>
        </p:nvSpPr>
        <p:spPr>
          <a:noFill/>
        </p:spPr>
        <p:txBody>
          <a:bodyPr/>
          <a:lstStyle/>
          <a:p>
            <a:fld id="{9820B817-315B-4C70-96CB-282C8707D680}" type="slidenum">
              <a:rPr lang="en-US"/>
              <a:pPr/>
              <a:t>7</a:t>
            </a:fld>
            <a:endParaRPr lang="en-US"/>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ext Box 4"/>
          <p:cNvSpPr txBox="1">
            <a:spLocks noChangeArrowheads="1"/>
          </p:cNvSpPr>
          <p:nvPr/>
        </p:nvSpPr>
        <p:spPr bwMode="auto">
          <a:xfrm>
            <a:off x="1447800" y="1828800"/>
            <a:ext cx="7391400" cy="4800600"/>
          </a:xfrm>
          <a:prstGeom prst="rect">
            <a:avLst/>
          </a:prstGeom>
          <a:noFill/>
          <a:ln w="9525">
            <a:noFill/>
            <a:round/>
            <a:headEnd/>
            <a:tailEnd/>
          </a:ln>
        </p:spPr>
        <p:txBody>
          <a:bodyPr/>
          <a:lstStyle/>
          <a:p>
            <a:pPr marL="608013" indent="-608013" algn="l">
              <a:spcBef>
                <a:spcPts val="700"/>
              </a:spcBef>
              <a:buClr>
                <a:schemeClr val="tx1"/>
              </a:buClr>
              <a:buFont typeface="Arial" pitchFamily="34"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dirty="0">
                <a:solidFill>
                  <a:schemeClr val="tx1"/>
                </a:solidFill>
                <a:latin typeface="+mn-lt"/>
                <a:ea typeface="ＭＳ Ｐゴシック" pitchFamily="1" charset="-128"/>
              </a:rPr>
              <a:t>Methods</a:t>
            </a:r>
          </a:p>
          <a:p>
            <a:pPr marL="989013" lvl="1" indent="-531813" algn="l">
              <a:spcBef>
                <a:spcPts val="6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400" dirty="0">
                <a:solidFill>
                  <a:schemeClr val="tx1"/>
                </a:solidFill>
                <a:latin typeface="+mn-lt"/>
                <a:ea typeface="ＭＳ Ｐゴシック" pitchFamily="1" charset="-128"/>
              </a:rPr>
              <a:t>1700 Africa Comparative Word List</a:t>
            </a:r>
          </a:p>
          <a:p>
            <a:pPr marL="989013" lvl="1" indent="-531813" algn="l">
              <a:spcBef>
                <a:spcPts val="6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400" dirty="0" smtClean="0">
                <a:solidFill>
                  <a:schemeClr val="tx1"/>
                </a:solidFill>
                <a:latin typeface="+mn-lt"/>
                <a:ea typeface="ＭＳ Ｐゴシック" pitchFamily="1" charset="-128"/>
              </a:rPr>
              <a:t>Rapid Word Collection: based upon Dictionary </a:t>
            </a:r>
            <a:r>
              <a:rPr lang="en-US" sz="2400" dirty="0">
                <a:solidFill>
                  <a:schemeClr val="tx1"/>
                </a:solidFill>
                <a:latin typeface="+mn-lt"/>
                <a:ea typeface="ＭＳ Ｐゴシック" pitchFamily="1" charset="-128"/>
              </a:rPr>
              <a:t>Development Process</a:t>
            </a:r>
            <a:r>
              <a:rPr lang="en-US" sz="2400" dirty="0">
                <a:solidFill>
                  <a:srgbClr val="FFFFFF"/>
                </a:solidFill>
                <a:latin typeface="+mn-lt"/>
                <a:ea typeface="ＭＳ Ｐゴシック" pitchFamily="1" charset="-128"/>
              </a:rPr>
              <a:t> </a:t>
            </a:r>
            <a:r>
              <a:rPr lang="en-US" sz="2400" dirty="0">
                <a:solidFill>
                  <a:schemeClr val="tx1"/>
                </a:solidFill>
                <a:latin typeface="+mn-lt"/>
                <a:ea typeface="ＭＳ Ｐゴシック" pitchFamily="1" charset="-128"/>
              </a:rPr>
              <a:t>(DDP) </a:t>
            </a:r>
          </a:p>
          <a:p>
            <a:pPr marL="608013" indent="-608013" algn="l">
              <a:spcBef>
                <a:spcPts val="7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800" dirty="0">
                <a:solidFill>
                  <a:schemeClr val="tx1"/>
                </a:solidFill>
                <a:latin typeface="+mn-lt"/>
                <a:ea typeface="ＭＳ Ｐゴシック" pitchFamily="1" charset="-128"/>
              </a:rPr>
              <a:t>Software</a:t>
            </a:r>
          </a:p>
          <a:p>
            <a:pPr marL="989013" lvl="1" indent="-531813" algn="l">
              <a:spcBef>
                <a:spcPts val="6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400" dirty="0" smtClean="0">
                <a:solidFill>
                  <a:schemeClr val="tx1"/>
                </a:solidFill>
                <a:latin typeface="+mn-lt"/>
                <a:ea typeface="ＭＳ Ｐゴシック" pitchFamily="1" charset="-128"/>
              </a:rPr>
              <a:t> </a:t>
            </a:r>
          </a:p>
          <a:p>
            <a:pPr marL="989013" lvl="1" indent="-531813" algn="l">
              <a:spcBef>
                <a:spcPts val="6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400" dirty="0" smtClean="0">
                <a:solidFill>
                  <a:schemeClr val="tx1"/>
                </a:solidFill>
                <a:latin typeface="+mn-lt"/>
                <a:ea typeface="ＭＳ Ｐゴシック" pitchFamily="1" charset="-128"/>
              </a:rPr>
              <a:t> </a:t>
            </a:r>
            <a:endParaRPr lang="en-US" sz="2400" dirty="0">
              <a:solidFill>
                <a:schemeClr val="tx1"/>
              </a:solidFill>
              <a:latin typeface="+mn-lt"/>
              <a:ea typeface="ＭＳ Ｐゴシック" pitchFamily="1" charset="-128"/>
            </a:endParaRPr>
          </a:p>
          <a:p>
            <a:pPr marL="989013" lvl="1" indent="-531813" algn="l">
              <a:spcBef>
                <a:spcPts val="6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400" dirty="0" smtClean="0">
                <a:solidFill>
                  <a:schemeClr val="tx1"/>
                </a:solidFill>
                <a:latin typeface="+mn-lt"/>
                <a:ea typeface="ＭＳ Ｐゴシック" pitchFamily="1" charset="-128"/>
              </a:rPr>
              <a:t> </a:t>
            </a:r>
            <a:endParaRPr lang="en-US" sz="2400" dirty="0">
              <a:solidFill>
                <a:schemeClr val="tx1"/>
              </a:solidFill>
              <a:latin typeface="+mn-lt"/>
              <a:ea typeface="ＭＳ Ｐゴシック" pitchFamily="1" charset="-128"/>
            </a:endParaRPr>
          </a:p>
          <a:p>
            <a:pPr marL="608013" indent="-608013" algn="l">
              <a:spcBef>
                <a:spcPts val="7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800" dirty="0">
                <a:solidFill>
                  <a:schemeClr val="tx1"/>
                </a:solidFill>
                <a:latin typeface="+mn-lt"/>
                <a:ea typeface="ＭＳ Ｐゴシック" pitchFamily="1" charset="-128"/>
              </a:rPr>
              <a:t>Output</a:t>
            </a:r>
          </a:p>
          <a:p>
            <a:pPr marL="989013" lvl="1" indent="-531813" algn="l">
              <a:spcBef>
                <a:spcPts val="6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400" dirty="0" smtClean="0">
                <a:solidFill>
                  <a:schemeClr val="tx1"/>
                </a:solidFill>
                <a:latin typeface="+mn-lt"/>
                <a:ea typeface="ＭＳ Ｐゴシック" pitchFamily="1" charset="-128"/>
              </a:rPr>
              <a:t> </a:t>
            </a:r>
            <a:endParaRPr lang="en-US" sz="2400" dirty="0">
              <a:solidFill>
                <a:schemeClr val="tx1"/>
              </a:solidFill>
              <a:latin typeface="+mn-lt"/>
              <a:ea typeface="ＭＳ Ｐゴシック" pitchFamily="1" charset="-128"/>
            </a:endParaRPr>
          </a:p>
        </p:txBody>
      </p:sp>
      <p:sp>
        <p:nvSpPr>
          <p:cNvPr id="4102"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Word</a:t>
            </a:r>
            <a:r>
              <a:rPr lang="en-US" sz="4400" dirty="0">
                <a:solidFill>
                  <a:schemeClr val="tx1"/>
                </a:solidFill>
                <a:latin typeface="Calibri" pitchFamily="34" charset="0"/>
                <a:ea typeface="ＭＳ Ｐゴシック" pitchFamily="1" charset="-128"/>
              </a:rPr>
              <a:t> </a:t>
            </a:r>
            <a:r>
              <a:rPr lang="en-US" sz="4400" dirty="0">
                <a:solidFill>
                  <a:schemeClr val="tx1"/>
                </a:solidFill>
                <a:latin typeface="+mj-lt"/>
                <a:ea typeface="ＭＳ Ｐゴシック" pitchFamily="1" charset="-128"/>
              </a:rPr>
              <a:t>Collection</a:t>
            </a:r>
          </a:p>
        </p:txBody>
      </p:sp>
      <p:sp>
        <p:nvSpPr>
          <p:cNvPr id="5124" name="Date Placeholder 9"/>
          <p:cNvSpPr>
            <a:spLocks noGrp="1"/>
          </p:cNvSpPr>
          <p:nvPr>
            <p:ph type="dt" sz="quarter" idx="10"/>
          </p:nvPr>
        </p:nvSpPr>
        <p:spPr>
          <a:noFill/>
        </p:spPr>
        <p:txBody>
          <a:bodyPr/>
          <a:lstStyle/>
          <a:p>
            <a:fld id="{B9DF2244-27EC-400A-95A2-A8D5DD455965}" type="datetime4">
              <a:rPr lang="en-US"/>
              <a:pPr/>
              <a:t>December 7, 2011</a:t>
            </a:fld>
            <a:endParaRPr lang="en-US"/>
          </a:p>
        </p:txBody>
      </p:sp>
      <p:sp>
        <p:nvSpPr>
          <p:cNvPr id="5125" name="Footer Placeholder 11"/>
          <p:cNvSpPr>
            <a:spLocks noGrp="1"/>
          </p:cNvSpPr>
          <p:nvPr>
            <p:ph type="ftr" sz="quarter" idx="11"/>
          </p:nvPr>
        </p:nvSpPr>
        <p:spPr>
          <a:noFill/>
        </p:spPr>
        <p:txBody>
          <a:bodyPr/>
          <a:lstStyle/>
          <a:p>
            <a:endParaRPr lang="en-US" smtClean="0"/>
          </a:p>
        </p:txBody>
      </p:sp>
      <p:sp>
        <p:nvSpPr>
          <p:cNvPr id="5126" name="Slide Number Placeholder 10"/>
          <p:cNvSpPr>
            <a:spLocks noGrp="1"/>
          </p:cNvSpPr>
          <p:nvPr>
            <p:ph type="sldNum" sz="quarter" idx="12"/>
          </p:nvPr>
        </p:nvSpPr>
        <p:spPr>
          <a:noFill/>
        </p:spPr>
        <p:txBody>
          <a:bodyPr/>
          <a:lstStyle/>
          <a:p>
            <a:fld id="{A1FF77CC-028D-48DA-9899-FB9432D16D15}" type="slidenum">
              <a:rPr lang="en-US"/>
              <a:pPr/>
              <a:t>8</a:t>
            </a:fld>
            <a:endParaRPr lang="en-US"/>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Text Box 4"/>
          <p:cNvSpPr txBox="1">
            <a:spLocks noChangeArrowheads="1"/>
          </p:cNvSpPr>
          <p:nvPr/>
        </p:nvSpPr>
        <p:spPr bwMode="auto">
          <a:xfrm>
            <a:off x="1447800" y="1828800"/>
            <a:ext cx="7391400" cy="4572000"/>
          </a:xfrm>
          <a:prstGeom prst="rect">
            <a:avLst/>
          </a:prstGeom>
          <a:noFill/>
          <a:ln w="9525">
            <a:noFill/>
            <a:round/>
            <a:headEnd/>
            <a:tailEnd/>
          </a:ln>
        </p:spPr>
        <p:txBody>
          <a:bodyPr/>
          <a:lstStyle/>
          <a:p>
            <a:pPr marL="608013" indent="-608013" algn="l">
              <a:spcBef>
                <a:spcPts val="700"/>
              </a:spcBef>
              <a:buClr>
                <a:schemeClr val="tx1"/>
              </a:buClr>
              <a:buFont typeface="Arial" pitchFamily="34"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dirty="0">
                <a:solidFill>
                  <a:schemeClr val="tx1"/>
                </a:solidFill>
                <a:latin typeface="+mn-lt"/>
                <a:ea typeface="ＭＳ Ｐゴシック" pitchFamily="1" charset="-128"/>
              </a:rPr>
              <a:t>Methods</a:t>
            </a:r>
          </a:p>
          <a:p>
            <a:pPr marL="989013" lvl="1" indent="-531813" algn="l">
              <a:spcBef>
                <a:spcPts val="6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400" dirty="0">
                <a:solidFill>
                  <a:schemeClr val="tx1"/>
                </a:solidFill>
                <a:latin typeface="+mn-lt"/>
                <a:ea typeface="ＭＳ Ｐゴシック" pitchFamily="1" charset="-128"/>
              </a:rPr>
              <a:t>1700 Africa Comparative Word List</a:t>
            </a:r>
          </a:p>
          <a:p>
            <a:pPr marL="989013" lvl="1" indent="-531813" algn="l">
              <a:spcBef>
                <a:spcPts val="6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400" dirty="0">
                <a:solidFill>
                  <a:schemeClr val="tx1"/>
                </a:solidFill>
                <a:latin typeface="+mn-lt"/>
                <a:ea typeface="ＭＳ Ｐゴシック" pitchFamily="1" charset="-128"/>
              </a:rPr>
              <a:t>Dictionary Development Process</a:t>
            </a:r>
            <a:r>
              <a:rPr lang="en-US" sz="2400" dirty="0">
                <a:solidFill>
                  <a:srgbClr val="FFFFFF"/>
                </a:solidFill>
                <a:latin typeface="+mn-lt"/>
                <a:ea typeface="ＭＳ Ｐゴシック" pitchFamily="1" charset="-128"/>
              </a:rPr>
              <a:t> </a:t>
            </a:r>
            <a:r>
              <a:rPr lang="en-US" sz="2400" dirty="0">
                <a:solidFill>
                  <a:schemeClr val="tx1"/>
                </a:solidFill>
                <a:latin typeface="+mn-lt"/>
                <a:ea typeface="ＭＳ Ｐゴシック" pitchFamily="1" charset="-128"/>
              </a:rPr>
              <a:t>(DDP) using Semantic Domains</a:t>
            </a:r>
          </a:p>
          <a:p>
            <a:pPr marL="608013" indent="-608013" algn="l">
              <a:spcBef>
                <a:spcPts val="7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800" dirty="0">
                <a:solidFill>
                  <a:schemeClr val="tx1"/>
                </a:solidFill>
                <a:latin typeface="+mn-lt"/>
                <a:ea typeface="ＭＳ Ｐゴシック" pitchFamily="1" charset="-128"/>
              </a:rPr>
              <a:t>Software</a:t>
            </a:r>
          </a:p>
          <a:p>
            <a:pPr marL="989013" lvl="1" indent="-531813" algn="l">
              <a:spcBef>
                <a:spcPts val="6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400" dirty="0">
                <a:solidFill>
                  <a:schemeClr val="tx1"/>
                </a:solidFill>
                <a:latin typeface="+mn-lt"/>
                <a:ea typeface="ＭＳ Ｐゴシック" pitchFamily="1" charset="-128"/>
              </a:rPr>
              <a:t>Toolbox</a:t>
            </a:r>
          </a:p>
          <a:p>
            <a:pPr marL="989013" lvl="1" indent="-531813" algn="l">
              <a:spcBef>
                <a:spcPts val="6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400" dirty="0">
                <a:solidFill>
                  <a:schemeClr val="tx1"/>
                </a:solidFill>
                <a:latin typeface="+mn-lt"/>
                <a:ea typeface="ＭＳ Ｐゴシック" pitchFamily="1" charset="-128"/>
              </a:rPr>
              <a:t>FieldWorks Language Explorer (FLEx)</a:t>
            </a:r>
          </a:p>
          <a:p>
            <a:pPr marL="989013" lvl="1" indent="-531813" algn="l">
              <a:spcBef>
                <a:spcPts val="6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400" dirty="0">
                <a:solidFill>
                  <a:schemeClr val="tx1"/>
                </a:solidFill>
                <a:latin typeface="+mn-lt"/>
                <a:ea typeface="ＭＳ Ｐゴシック" pitchFamily="1" charset="-128"/>
              </a:rPr>
              <a:t>WeSay</a:t>
            </a:r>
          </a:p>
          <a:p>
            <a:pPr marL="608013" indent="-608013" algn="l">
              <a:spcBef>
                <a:spcPts val="7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800" dirty="0">
                <a:solidFill>
                  <a:schemeClr val="tx1"/>
                </a:solidFill>
                <a:latin typeface="+mn-lt"/>
                <a:ea typeface="ＭＳ Ｐゴシック" pitchFamily="1" charset="-128"/>
              </a:rPr>
              <a:t>Output</a:t>
            </a:r>
          </a:p>
          <a:p>
            <a:pPr marL="989013" lvl="1" indent="-531813" algn="l">
              <a:spcBef>
                <a:spcPts val="600"/>
              </a:spcBef>
              <a:buClr>
                <a:schemeClr val="tx1"/>
              </a:buClr>
              <a:buFont typeface="Arial" charset="0"/>
              <a:buChar char="–"/>
              <a:tabLst>
                <a:tab pos="1177925" algn="l"/>
                <a:tab pos="2092325" algn="l"/>
                <a:tab pos="3006725" algn="l"/>
                <a:tab pos="3921125" algn="l"/>
                <a:tab pos="4835525" algn="l"/>
                <a:tab pos="5749925" algn="l"/>
                <a:tab pos="6664325" algn="l"/>
                <a:tab pos="7578725" algn="l"/>
                <a:tab pos="8493125" algn="l"/>
                <a:tab pos="9407525" algn="l"/>
                <a:tab pos="10321925" algn="l"/>
              </a:tabLst>
              <a:defRPr/>
            </a:pPr>
            <a:r>
              <a:rPr lang="en-US" sz="2400" dirty="0">
                <a:solidFill>
                  <a:schemeClr val="tx1"/>
                </a:solidFill>
                <a:latin typeface="+mn-lt"/>
                <a:ea typeface="ＭＳ Ｐゴシック" pitchFamily="1" charset="-128"/>
              </a:rPr>
              <a:t>Word List</a:t>
            </a:r>
          </a:p>
        </p:txBody>
      </p:sp>
      <p:sp>
        <p:nvSpPr>
          <p:cNvPr id="4102" name="Text Box 5"/>
          <p:cNvSpPr txBox="1">
            <a:spLocks noChangeArrowheads="1"/>
          </p:cNvSpPr>
          <p:nvPr/>
        </p:nvSpPr>
        <p:spPr bwMode="auto">
          <a:xfrm>
            <a:off x="762000" y="836613"/>
            <a:ext cx="8077200" cy="838200"/>
          </a:xfrm>
          <a:prstGeom prst="rect">
            <a:avLst/>
          </a:prstGeom>
          <a:noFill/>
          <a:ln w="9525">
            <a:noFill/>
            <a:round/>
            <a:headEnd/>
            <a:tailEnd/>
          </a:ln>
        </p:spPr>
        <p:txBody>
          <a:bodyPr anchor="b"/>
          <a:lstStyle/>
          <a:p>
            <a:pPr>
              <a:spcBef>
                <a:spcPct val="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US" sz="4400" dirty="0">
                <a:solidFill>
                  <a:schemeClr val="tx1"/>
                </a:solidFill>
                <a:latin typeface="+mj-lt"/>
                <a:ea typeface="ＭＳ Ｐゴシック" pitchFamily="1" charset="-128"/>
              </a:rPr>
              <a:t>Word</a:t>
            </a:r>
            <a:r>
              <a:rPr lang="en-US" sz="4400" dirty="0">
                <a:solidFill>
                  <a:schemeClr val="tx1"/>
                </a:solidFill>
                <a:latin typeface="Calibri" pitchFamily="34" charset="0"/>
                <a:ea typeface="ＭＳ Ｐゴシック" pitchFamily="1" charset="-128"/>
              </a:rPr>
              <a:t> </a:t>
            </a:r>
            <a:r>
              <a:rPr lang="en-US" sz="4400" dirty="0">
                <a:solidFill>
                  <a:schemeClr val="tx1"/>
                </a:solidFill>
                <a:latin typeface="+mj-lt"/>
                <a:ea typeface="ＭＳ Ｐゴシック" pitchFamily="1" charset="-128"/>
              </a:rPr>
              <a:t>Collection</a:t>
            </a:r>
          </a:p>
        </p:txBody>
      </p:sp>
      <p:sp>
        <p:nvSpPr>
          <p:cNvPr id="5124" name="Date Placeholder 9"/>
          <p:cNvSpPr>
            <a:spLocks noGrp="1"/>
          </p:cNvSpPr>
          <p:nvPr>
            <p:ph type="dt" sz="quarter" idx="10"/>
          </p:nvPr>
        </p:nvSpPr>
        <p:spPr>
          <a:noFill/>
        </p:spPr>
        <p:txBody>
          <a:bodyPr/>
          <a:lstStyle/>
          <a:p>
            <a:fld id="{B9DF2244-27EC-400A-95A2-A8D5DD455965}" type="datetime4">
              <a:rPr lang="en-US"/>
              <a:pPr/>
              <a:t>December 7, 2011</a:t>
            </a:fld>
            <a:endParaRPr lang="en-US"/>
          </a:p>
        </p:txBody>
      </p:sp>
      <p:sp>
        <p:nvSpPr>
          <p:cNvPr id="5125" name="Footer Placeholder 11"/>
          <p:cNvSpPr>
            <a:spLocks noGrp="1"/>
          </p:cNvSpPr>
          <p:nvPr>
            <p:ph type="ftr" sz="quarter" idx="11"/>
          </p:nvPr>
        </p:nvSpPr>
        <p:spPr>
          <a:noFill/>
        </p:spPr>
        <p:txBody>
          <a:bodyPr/>
          <a:lstStyle/>
          <a:p>
            <a:endParaRPr lang="en-US" smtClean="0"/>
          </a:p>
        </p:txBody>
      </p:sp>
      <p:sp>
        <p:nvSpPr>
          <p:cNvPr id="5126" name="Slide Number Placeholder 10"/>
          <p:cNvSpPr>
            <a:spLocks noGrp="1"/>
          </p:cNvSpPr>
          <p:nvPr>
            <p:ph type="sldNum" sz="quarter" idx="12"/>
          </p:nvPr>
        </p:nvSpPr>
        <p:spPr>
          <a:noFill/>
        </p:spPr>
        <p:txBody>
          <a:bodyPr/>
          <a:lstStyle/>
          <a:p>
            <a:fld id="{A1FF77CC-028D-48DA-9899-FB9432D16D15}" type="slidenum">
              <a:rPr lang="en-US"/>
              <a:pPr/>
              <a:t>9</a:t>
            </a:fld>
            <a:endParaRPr lang="en-US"/>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Blank Presentation">
  <a:themeElements>
    <a:clrScheme name="">
      <a:dk1>
        <a:srgbClr val="000000"/>
      </a:dk1>
      <a:lt1>
        <a:srgbClr val="B1C12A"/>
      </a:lt1>
      <a:dk2>
        <a:srgbClr val="000000"/>
      </a:dk2>
      <a:lt2>
        <a:srgbClr val="777777"/>
      </a:lt2>
      <a:accent1>
        <a:srgbClr val="BA4722"/>
      </a:accent1>
      <a:accent2>
        <a:srgbClr val="661656"/>
      </a:accent2>
      <a:accent3>
        <a:srgbClr val="D5DDAC"/>
      </a:accent3>
      <a:accent4>
        <a:srgbClr val="000000"/>
      </a:accent4>
      <a:accent5>
        <a:srgbClr val="D9B1AB"/>
      </a:accent5>
      <a:accent6>
        <a:srgbClr val="5C134D"/>
      </a:accent6>
      <a:hlink>
        <a:srgbClr val="AA2621"/>
      </a:hlink>
      <a:folHlink>
        <a:srgbClr val="FFF20D"/>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SILMasterTemplate</Template>
  <TotalTime>7270</TotalTime>
  <Words>5547</Words>
  <Application>Microsoft Office PowerPoint</Application>
  <PresentationFormat>On-screen Show (4:3)</PresentationFormat>
  <Paragraphs>654</Paragraphs>
  <Slides>47</Slides>
  <Notes>45</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Blank Presentation</vt:lpstr>
      <vt:lpstr>   Language Software Overview</vt:lpstr>
      <vt:lpstr>You Will Learn</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Other Resources</vt:lpstr>
      <vt:lpstr>Slide 47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Kirby O'Brien</dc:creator>
  <cp:lastModifiedBy>Kent Schroeder</cp:lastModifiedBy>
  <cp:revision>588</cp:revision>
  <cp:lastPrinted>1601-01-01T00:00:00Z</cp:lastPrinted>
  <dcterms:created xsi:type="dcterms:W3CDTF">2005-11-03T15:45:09Z</dcterms:created>
  <dcterms:modified xsi:type="dcterms:W3CDTF">2011-12-07T09:25:00Z</dcterms:modified>
</cp:coreProperties>
</file>