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724" r:id="rId1"/>
  </p:sldMasterIdLst>
  <p:notesMasterIdLst>
    <p:notesMasterId r:id="rId45"/>
  </p:notesMasterIdLst>
  <p:handoutMasterIdLst>
    <p:handoutMasterId r:id="rId46"/>
  </p:handoutMasterIdLst>
  <p:sldIdLst>
    <p:sldId id="287" r:id="rId2"/>
    <p:sldId id="292" r:id="rId3"/>
    <p:sldId id="257" r:id="rId4"/>
    <p:sldId id="322" r:id="rId5"/>
    <p:sldId id="321" r:id="rId6"/>
    <p:sldId id="320" r:id="rId7"/>
    <p:sldId id="319" r:id="rId8"/>
    <p:sldId id="299" r:id="rId9"/>
    <p:sldId id="333" r:id="rId10"/>
    <p:sldId id="302" r:id="rId11"/>
    <p:sldId id="334" r:id="rId12"/>
    <p:sldId id="349" r:id="rId13"/>
    <p:sldId id="348" r:id="rId14"/>
    <p:sldId id="304" r:id="rId15"/>
    <p:sldId id="350" r:id="rId16"/>
    <p:sldId id="314" r:id="rId17"/>
    <p:sldId id="305" r:id="rId18"/>
    <p:sldId id="335" r:id="rId19"/>
    <p:sldId id="336" r:id="rId20"/>
    <p:sldId id="306" r:id="rId21"/>
    <p:sldId id="267" r:id="rId22"/>
    <p:sldId id="337" r:id="rId23"/>
    <p:sldId id="315" r:id="rId24"/>
    <p:sldId id="307" r:id="rId25"/>
    <p:sldId id="338" r:id="rId26"/>
    <p:sldId id="339" r:id="rId27"/>
    <p:sldId id="340" r:id="rId28"/>
    <p:sldId id="313" r:id="rId29"/>
    <p:sldId id="341" r:id="rId30"/>
    <p:sldId id="342" r:id="rId31"/>
    <p:sldId id="345" r:id="rId32"/>
    <p:sldId id="351" r:id="rId33"/>
    <p:sldId id="352" r:id="rId34"/>
    <p:sldId id="271" r:id="rId35"/>
    <p:sldId id="355" r:id="rId36"/>
    <p:sldId id="354" r:id="rId37"/>
    <p:sldId id="343" r:id="rId38"/>
    <p:sldId id="312" r:id="rId39"/>
    <p:sldId id="353" r:id="rId40"/>
    <p:sldId id="316" r:id="rId41"/>
    <p:sldId id="272" r:id="rId42"/>
    <p:sldId id="290" r:id="rId43"/>
    <p:sldId id="286" r:id="rId44"/>
  </p:sldIdLst>
  <p:sldSz cx="9144000" cy="6858000" type="screen4x3"/>
  <p:notesSz cx="9144000" cy="6858000"/>
  <p:defaultTextStyle>
    <a:defPPr>
      <a:defRPr lang="en-GB"/>
    </a:defPPr>
    <a:lvl1pPr algn="ctr" defTabSz="457200" rtl="0" fontAlgn="base">
      <a:spcBef>
        <a:spcPts val="8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3200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1pPr>
    <a:lvl2pPr marL="742950" indent="-285750" algn="ctr" defTabSz="457200" rtl="0" fontAlgn="base">
      <a:spcBef>
        <a:spcPts val="8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3200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2pPr>
    <a:lvl3pPr marL="1143000" indent="-228600" algn="ctr" defTabSz="457200" rtl="0" fontAlgn="base">
      <a:spcBef>
        <a:spcPts val="8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3200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3pPr>
    <a:lvl4pPr marL="1600200" indent="-228600" algn="ctr" defTabSz="457200" rtl="0" fontAlgn="base">
      <a:spcBef>
        <a:spcPts val="8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3200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4pPr>
    <a:lvl5pPr marL="2057400" indent="-228600" algn="ctr" defTabSz="457200" rtl="0" fontAlgn="base">
      <a:spcBef>
        <a:spcPts val="8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3200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3200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3200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3200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3200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61" autoAdjust="0"/>
    <p:restoredTop sz="64781" autoAdjust="0"/>
  </p:normalViewPr>
  <p:slideViewPr>
    <p:cSldViewPr>
      <p:cViewPr varScale="1">
        <p:scale>
          <a:sx n="86" d="100"/>
          <a:sy n="86" d="100"/>
        </p:scale>
        <p:origin x="234" y="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706"/>
    </p:cViewPr>
  </p:sorterViewPr>
  <p:notesViewPr>
    <p:cSldViewPr>
      <p:cViewPr varScale="1">
        <p:scale>
          <a:sx n="78" d="100"/>
          <a:sy n="78" d="100"/>
        </p:scale>
        <p:origin x="-726" y="-108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299CF4-1B79-445E-A9DD-18E4346B04E0}" type="datetimeFigureOut">
              <a:rPr lang="en-US" smtClean="0"/>
              <a:t>3/31/2016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B1F4C-67EC-4919-A2FD-773465FB2A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7956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en-US" dirty="0">
              <a:latin typeface="Calibri" pitchFamily="34" charset="0"/>
              <a:ea typeface="ＭＳ Ｐゴシック" pitchFamily="1" charset="-128"/>
            </a:endParaRPr>
          </a:p>
        </p:txBody>
      </p:sp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en-US" dirty="0">
              <a:latin typeface="Calibri" pitchFamily="34" charset="0"/>
              <a:ea typeface="ＭＳ Ｐゴシック" pitchFamily="1" charset="-128"/>
            </a:endParaRP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en-US" dirty="0">
              <a:latin typeface="Calibri" pitchFamily="34" charset="0"/>
              <a:ea typeface="ＭＳ Ｐゴシック" pitchFamily="1" charset="-128"/>
            </a:endParaRPr>
          </a:p>
        </p:txBody>
      </p:sp>
      <p:sp>
        <p:nvSpPr>
          <p:cNvPr id="38917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857500" y="514350"/>
            <a:ext cx="3427413" cy="2570163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1219201" y="3257550"/>
            <a:ext cx="6703484" cy="30849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en-US" dirty="0">
              <a:latin typeface="Calibri" pitchFamily="34" charset="0"/>
              <a:ea typeface="ＭＳ Ｐゴシック" pitchFamily="1" charset="-128"/>
            </a:endParaRP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5181601" y="6515100"/>
            <a:ext cx="3960284" cy="3417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Calibri" pitchFamily="34" charset="0"/>
                <a:ea typeface="ＭＳ Ｐゴシック" pitchFamily="1" charset="-128"/>
              </a:defRPr>
            </a:lvl1pPr>
          </a:lstStyle>
          <a:p>
            <a:pPr>
              <a:defRPr/>
            </a:pPr>
            <a:fld id="{FB3F487C-9E07-4C2E-8111-96B529F018F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705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>
              <a:buFontTx/>
              <a:buNone/>
            </a:pPr>
            <a:r>
              <a:rPr lang="en-US" dirty="0" smtClean="0">
                <a:latin typeface="Times New Roman" pitchFamily="18" charset="0"/>
              </a:rPr>
              <a:t>My name is Kent Schroeder. I am Language Technology Consultant for Africa Area.</a:t>
            </a:r>
          </a:p>
          <a:p>
            <a:pPr marL="228600" indent="-228600">
              <a:buFontTx/>
              <a:buNone/>
            </a:pPr>
            <a:r>
              <a:rPr lang="en-US" dirty="0" smtClean="0">
                <a:latin typeface="Times New Roman" pitchFamily="18" charset="0"/>
              </a:rPr>
              <a:t>I will be giving a basic overview of most of all the language software available to language development workers.</a:t>
            </a: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2B9A809-E458-4189-9E63-AA97F331A552}" type="slidenum">
              <a:rPr lang="en-US" smtClean="0">
                <a:ea typeface="ＭＳ Ｐゴシック" pitchFamily="34" charset="-128"/>
              </a:rPr>
              <a:pPr/>
              <a:t>1</a:t>
            </a:fld>
            <a:endParaRPr lang="en-US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662575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D70986C-CAA6-43CC-8FCB-EE11BFB929E0}" type="slidenum">
              <a:rPr lang="en-US" smtClean="0">
                <a:ea typeface="ＭＳ Ｐゴシック" pitchFamily="34" charset="-128"/>
              </a:rPr>
              <a:pPr/>
              <a:t>10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45059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996D5F6-7958-4868-88BA-639FC6C77C32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10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50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45061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There are programs for creating and editing a Lexicon.</a:t>
            </a:r>
          </a:p>
        </p:txBody>
      </p:sp>
    </p:spTree>
    <p:extLst>
      <p:ext uri="{BB962C8B-B14F-4D97-AF65-F5344CB8AC3E}">
        <p14:creationId xmlns:p14="http://schemas.microsoft.com/office/powerpoint/2010/main" val="41223444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D70986C-CAA6-43CC-8FCB-EE11BFB929E0}" type="slidenum">
              <a:rPr lang="en-US" smtClean="0">
                <a:ea typeface="ＭＳ Ｐゴシック" pitchFamily="34" charset="-128"/>
              </a:rPr>
              <a:pPr/>
              <a:t>11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45059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996D5F6-7958-4868-88BA-639FC6C77C32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11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50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45061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FLEx (also known as </a:t>
            </a:r>
            <a:r>
              <a:rPr lang="en-US" dirty="0" err="1" smtClean="0">
                <a:latin typeface="Calibri" pitchFamily="34" charset="0"/>
                <a:ea typeface="ＭＳ Ｐゴシック" pitchFamily="34" charset="-128"/>
              </a:rPr>
              <a:t>FieldWorks</a:t>
            </a: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 Language Explorer) and </a:t>
            </a:r>
            <a:r>
              <a:rPr lang="en-US" dirty="0" err="1" smtClean="0">
                <a:latin typeface="Calibri" pitchFamily="34" charset="0"/>
                <a:ea typeface="ＭＳ Ｐゴシック" pitchFamily="34" charset="-128"/>
              </a:rPr>
              <a:t>WeSay</a:t>
            </a: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. 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FLEx is a more powerful program than Toolbox and is much more linguistically aware. 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err="1" smtClean="0">
                <a:latin typeface="Calibri" pitchFamily="34" charset="0"/>
                <a:ea typeface="ＭＳ Ｐゴシック" pitchFamily="34" charset="-128"/>
              </a:rPr>
              <a:t>WeSay</a:t>
            </a: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 is a simple and easy to use program designed for mother tongue translators to use. It stores its data as a LIFT file. It is very easy to move data to and from FLEX and </a:t>
            </a:r>
            <a:r>
              <a:rPr lang="en-US" dirty="0" err="1" smtClean="0">
                <a:latin typeface="Calibri" pitchFamily="34" charset="0"/>
                <a:ea typeface="ＭＳ Ｐゴシック" pitchFamily="34" charset="-128"/>
              </a:rPr>
              <a:t>WeSay</a:t>
            </a: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.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The output of all these programs is a soft copy of the lexicon</a:t>
            </a:r>
          </a:p>
        </p:txBody>
      </p:sp>
    </p:spTree>
    <p:extLst>
      <p:ext uri="{BB962C8B-B14F-4D97-AF65-F5344CB8AC3E}">
        <p14:creationId xmlns:p14="http://schemas.microsoft.com/office/powerpoint/2010/main" val="34169284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3162AC3-F825-4DC4-9331-7EF6B125A235}" type="slidenum">
              <a:rPr lang="en-US" smtClean="0">
                <a:ea typeface="ＭＳ Ｐゴシック" pitchFamily="34" charset="-128"/>
              </a:rPr>
              <a:pPr/>
              <a:t>12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46083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E0537F6-6A70-4E19-AE2E-3C029ADC6024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12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60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46085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There are three programs for publishing a dictionary. </a:t>
            </a:r>
          </a:p>
        </p:txBody>
      </p:sp>
    </p:spTree>
    <p:extLst>
      <p:ext uri="{BB962C8B-B14F-4D97-AF65-F5344CB8AC3E}">
        <p14:creationId xmlns:p14="http://schemas.microsoft.com/office/powerpoint/2010/main" val="39306943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3162AC3-F825-4DC4-9331-7EF6B125A235}" type="slidenum">
              <a:rPr lang="en-US" smtClean="0">
                <a:ea typeface="ＭＳ Ｐゴシック" pitchFamily="34" charset="-128"/>
              </a:rPr>
              <a:pPr/>
              <a:t>13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46083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E0537F6-6A70-4E19-AE2E-3C029ADC6024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13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60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46085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err="1" smtClean="0">
                <a:latin typeface="Calibri" pitchFamily="34" charset="0"/>
                <a:ea typeface="ＭＳ Ｐゴシック" pitchFamily="34" charset="-128"/>
              </a:rPr>
              <a:t>Lexique</a:t>
            </a: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 Pro will accept a SFM file or a LIFT file as input and will produce a nice looking dictionary of various kinds either for the web or as a hard copy. 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FLEX can also format your dictionary into a nice publishable dictionary.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Pathway can be an add-on</a:t>
            </a:r>
            <a:r>
              <a:rPr lang="en-US" baseline="0" dirty="0" smtClean="0">
                <a:latin typeface="Calibri" pitchFamily="34" charset="0"/>
                <a:ea typeface="ＭＳ Ｐゴシック" pitchFamily="34" charset="-128"/>
              </a:rPr>
              <a:t> for FLEx and allows you to output the dictionary in various formats.</a:t>
            </a:r>
            <a:endParaRPr lang="en-US" dirty="0" smtClean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75836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B054629-BEF9-49D4-9605-0D430CCFF4EE}" type="slidenum">
              <a:rPr lang="en-US" smtClean="0">
                <a:ea typeface="ＭＳ Ｐゴシック" pitchFamily="34" charset="-128"/>
              </a:rPr>
              <a:pPr/>
              <a:t>14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47107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12C4888-B8D5-48F3-B383-C5422FFC1C12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14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710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47109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One of the tools to assist the linguist in discourse analysis is charting text. In the past, linguists use a word processor or a spreadsheet to do the charting, but this was cumbersome and did not work well for them.</a:t>
            </a:r>
          </a:p>
        </p:txBody>
      </p:sp>
    </p:spTree>
    <p:extLst>
      <p:ext uri="{BB962C8B-B14F-4D97-AF65-F5344CB8AC3E}">
        <p14:creationId xmlns:p14="http://schemas.microsoft.com/office/powerpoint/2010/main" val="3527032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B054629-BEF9-49D4-9605-0D430CCFF4EE}" type="slidenum">
              <a:rPr lang="en-US" smtClean="0">
                <a:ea typeface="ＭＳ Ｐゴシック" pitchFamily="34" charset="-128"/>
              </a:rPr>
              <a:pPr/>
              <a:t>15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47107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12C4888-B8D5-48F3-B383-C5422FFC1C12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15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710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47109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Now with the text charting feature of FLEx, linguists are able to do their charting in a more friendly environment that knows the kind of things a linguist wants to do with their charts. 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The purpose of the discourse analysis is to be able to understand what is the natural ways of saying things in a language.</a:t>
            </a:r>
          </a:p>
        </p:txBody>
      </p:sp>
    </p:spTree>
    <p:extLst>
      <p:ext uri="{BB962C8B-B14F-4D97-AF65-F5344CB8AC3E}">
        <p14:creationId xmlns:p14="http://schemas.microsoft.com/office/powerpoint/2010/main" val="132182275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B054629-BEF9-49D4-9605-0D430CCFF4EE}" type="slidenum">
              <a:rPr lang="en-US" smtClean="0">
                <a:ea typeface="ＭＳ Ｐゴシック" pitchFamily="34" charset="-128"/>
              </a:rPr>
              <a:pPr/>
              <a:t>16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47107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12C4888-B8D5-48F3-B383-C5422FFC1C12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16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710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47109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FLEX can produced</a:t>
            </a:r>
            <a:r>
              <a:rPr lang="en-US" baseline="0" dirty="0" smtClean="0">
                <a:latin typeface="Calibri" pitchFamily="34" charset="0"/>
                <a:ea typeface="ＭＳ Ｐゴシック" pitchFamily="34" charset="-128"/>
              </a:rPr>
              <a:t> a grammar sketch.  You save it as a </a:t>
            </a:r>
            <a:r>
              <a:rPr lang="en-US" baseline="0" dirty="0" err="1" smtClean="0">
                <a:latin typeface="Calibri" pitchFamily="34" charset="0"/>
                <a:ea typeface="ＭＳ Ｐゴシック" pitchFamily="34" charset="-128"/>
              </a:rPr>
              <a:t>htm</a:t>
            </a:r>
            <a:r>
              <a:rPr lang="en-US" baseline="0" dirty="0" smtClean="0">
                <a:latin typeface="Calibri" pitchFamily="34" charset="0"/>
                <a:ea typeface="ＭＳ Ｐゴシック" pitchFamily="34" charset="-128"/>
              </a:rPr>
              <a:t> file.</a:t>
            </a:r>
            <a:endParaRPr lang="en-US" dirty="0" smtClean="0">
              <a:latin typeface="Calibri" pitchFamily="34" charset="0"/>
              <a:ea typeface="ＭＳ Ｐゴシック" pitchFamily="34" charset="-128"/>
            </a:endParaRP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PAWS is an easy-to-use expert system</a:t>
            </a:r>
            <a:r>
              <a:rPr lang="en-US" baseline="0" dirty="0" smtClean="0">
                <a:latin typeface="Calibri" pitchFamily="34" charset="0"/>
                <a:ea typeface="ＭＳ Ｐゴシック" pitchFamily="34" charset="-128"/>
              </a:rPr>
              <a:t> for creating a grammar write-up. It runs on Windows. The user goes through PAWS answering questions and then produces the writer output (</a:t>
            </a:r>
            <a:r>
              <a:rPr lang="en-US" baseline="0" dirty="0" err="1" smtClean="0">
                <a:latin typeface="Calibri" pitchFamily="34" charset="0"/>
                <a:ea typeface="ＭＳ Ｐゴシック" pitchFamily="34" charset="-128"/>
              </a:rPr>
              <a:t>XLingPaper</a:t>
            </a:r>
            <a:r>
              <a:rPr lang="en-US" baseline="0" dirty="0" smtClean="0">
                <a:latin typeface="Calibri" pitchFamily="34" charset="0"/>
                <a:ea typeface="ＭＳ Ｐゴシック" pitchFamily="34" charset="-128"/>
              </a:rPr>
              <a:t>).  The user loads this output in </a:t>
            </a:r>
            <a:r>
              <a:rPr lang="en-US" baseline="0" dirty="0" err="1" smtClean="0">
                <a:latin typeface="Calibri" pitchFamily="34" charset="0"/>
                <a:ea typeface="ＭＳ Ｐゴシック" pitchFamily="34" charset="-128"/>
              </a:rPr>
              <a:t>XLingPaper</a:t>
            </a:r>
            <a:r>
              <a:rPr lang="en-US" baseline="0" dirty="0" smtClean="0">
                <a:latin typeface="Calibri" pitchFamily="34" charset="0"/>
                <a:ea typeface="ＭＳ Ｐゴシック" pitchFamily="34" charset="-128"/>
              </a:rPr>
              <a:t> and edits it.</a:t>
            </a:r>
          </a:p>
        </p:txBody>
      </p:sp>
    </p:spTree>
    <p:extLst>
      <p:ext uri="{BB962C8B-B14F-4D97-AF65-F5344CB8AC3E}">
        <p14:creationId xmlns:p14="http://schemas.microsoft.com/office/powerpoint/2010/main" val="281315569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9865992-B4DD-43D5-A84A-DFA202F00ECF}" type="slidenum">
              <a:rPr lang="en-US" smtClean="0">
                <a:ea typeface="ＭＳ Ｐゴシック" pitchFamily="34" charset="-128"/>
              </a:rPr>
              <a:pPr/>
              <a:t>17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49155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4C5EDF7-B0B5-4EFF-AAB7-624A9FE9F0B3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17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91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49157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704035"/>
          </a:xfrm>
          <a:noFill/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There are two main programs for doing this task.</a:t>
            </a:r>
          </a:p>
        </p:txBody>
      </p:sp>
    </p:spTree>
    <p:extLst>
      <p:ext uri="{BB962C8B-B14F-4D97-AF65-F5344CB8AC3E}">
        <p14:creationId xmlns:p14="http://schemas.microsoft.com/office/powerpoint/2010/main" val="163905815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9865992-B4DD-43D5-A84A-DFA202F00ECF}" type="slidenum">
              <a:rPr lang="en-US" smtClean="0">
                <a:ea typeface="ＭＳ Ｐゴシック" pitchFamily="34" charset="-128"/>
              </a:rPr>
              <a:pPr/>
              <a:t>18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49155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4C5EDF7-B0B5-4EFF-AAB7-624A9FE9F0B3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18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91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49157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704035"/>
          </a:xfrm>
          <a:noFill/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Adapt It is a program that assists the translator to do translation from a source language to the target language. It does a word by word translation, though it can handle phrases as well. It is most useful for getting a first draft of a translation quickly. It requires a good source text, that source language and target language are linguistically related, and the translator knows both languages well. Adapt It also works well for doing a back translation. Back translations are when a translation is performed back to a language that a consultant can check for accuracy.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Paratext is a program that uses USFM for storing its data. The program is free for SIL/WBT translators, but you must register with UBS before you can use the program (i.e. you need a registration code). One of its strong point is its facility for checking the consistency of the translation.  Paratext can</a:t>
            </a:r>
            <a:r>
              <a:rPr lang="en-US" baseline="0" dirty="0" smtClean="0">
                <a:latin typeface="Calibri" pitchFamily="34" charset="0"/>
                <a:ea typeface="ＭＳ Ｐゴシック" pitchFamily="34" charset="-128"/>
              </a:rPr>
              <a:t> also be used to do adaptation and a back translation.</a:t>
            </a:r>
            <a:endParaRPr lang="en-US" dirty="0" smtClean="0">
              <a:latin typeface="Calibri" pitchFamily="34" charset="0"/>
              <a:ea typeface="ＭＳ Ｐゴシック" pitchFamily="34" charset="-128"/>
            </a:endParaRP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One of the strategies in use is to create a first draft with </a:t>
            </a:r>
            <a:r>
              <a:rPr lang="en-US" dirty="0" err="1" smtClean="0">
                <a:latin typeface="Calibri" pitchFamily="34" charset="0"/>
                <a:ea typeface="ＭＳ Ｐゴシック" pitchFamily="34" charset="-128"/>
              </a:rPr>
              <a:t>Adapt_It</a:t>
            </a: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, then use Paratext to refine the draft towards a final translation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The output of all these programs is Scripture in the target language.</a:t>
            </a:r>
          </a:p>
        </p:txBody>
      </p:sp>
    </p:spTree>
    <p:extLst>
      <p:ext uri="{BB962C8B-B14F-4D97-AF65-F5344CB8AC3E}">
        <p14:creationId xmlns:p14="http://schemas.microsoft.com/office/powerpoint/2010/main" val="101564663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3662D86-F9D1-4A38-A185-340ED2776ACB}" type="slidenum">
              <a:rPr lang="en-US" smtClean="0">
                <a:ea typeface="ＭＳ Ｐゴシック" pitchFamily="34" charset="-128"/>
              </a:rPr>
              <a:pPr/>
              <a:t>19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50179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DAEC59D-D453-4B26-A3FD-4AAC2F9443B8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19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018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50181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There is one program</a:t>
            </a:r>
            <a:r>
              <a:rPr lang="en-US" baseline="0" dirty="0" smtClean="0">
                <a:latin typeface="Calibri" pitchFamily="34" charset="0"/>
                <a:ea typeface="ＭＳ Ｐゴシック" pitchFamily="34" charset="-128"/>
              </a:rPr>
              <a:t> that helps with Scripture checking.</a:t>
            </a:r>
            <a:endParaRPr lang="en-US" dirty="0" smtClean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802399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FB3F487C-9E07-4C2E-8111-96B529F018F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04756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3662D86-F9D1-4A38-A185-340ED2776ACB}" type="slidenum">
              <a:rPr lang="en-US" smtClean="0">
                <a:ea typeface="ＭＳ Ｐゴシック" pitchFamily="34" charset="-128"/>
              </a:rPr>
              <a:pPr/>
              <a:t>20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50179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DAEC59D-D453-4B26-A3FD-4AAC2F9443B8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20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018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50181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Paratext have a Scripture checks facility. 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The output is checked Scripture in the target language.</a:t>
            </a:r>
          </a:p>
        </p:txBody>
      </p:sp>
    </p:spTree>
    <p:extLst>
      <p:ext uri="{BB962C8B-B14F-4D97-AF65-F5344CB8AC3E}">
        <p14:creationId xmlns:p14="http://schemas.microsoft.com/office/powerpoint/2010/main" val="236033135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91FCAB4-C91E-46E9-94C3-F427FA3E189A}" type="slidenum">
              <a:rPr lang="en-US" smtClean="0">
                <a:ea typeface="ＭＳ Ｐゴシック" pitchFamily="34" charset="-128"/>
              </a:rPr>
              <a:pPr/>
              <a:t>21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51203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B7F8A59-C0B8-43ED-B6E8-D084A0CB8DF3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21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12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51205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The next step is to prepare the checked Scripture in the target language for publication.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There are several programs to help the translator with this task. </a:t>
            </a:r>
          </a:p>
        </p:txBody>
      </p:sp>
    </p:spTree>
    <p:extLst>
      <p:ext uri="{BB962C8B-B14F-4D97-AF65-F5344CB8AC3E}">
        <p14:creationId xmlns:p14="http://schemas.microsoft.com/office/powerpoint/2010/main" val="19382057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91FCAB4-C91E-46E9-94C3-F427FA3E189A}" type="slidenum">
              <a:rPr lang="en-US" smtClean="0">
                <a:ea typeface="ＭＳ Ｐゴシック" pitchFamily="34" charset="-128"/>
              </a:rPr>
              <a:pPr/>
              <a:t>22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51203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B7F8A59-C0B8-43ED-B6E8-D084A0CB8DF3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22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12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51205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b="0" dirty="0" smtClean="0"/>
              <a:t>Publishing Assistant </a:t>
            </a:r>
            <a:r>
              <a:rPr lang="en-US" dirty="0" smtClean="0"/>
              <a:t>supports the typesetter in completing the tasks required to publish a Paratext USFM text. Publishing Assistant provides an interface for entering specifications for the Bible layout, and then automates nearly all of the layout operations </a:t>
            </a:r>
            <a:r>
              <a:rPr lang="en-US" dirty="0" err="1" smtClean="0"/>
              <a:t>cor</a:t>
            </a:r>
            <a:r>
              <a:rPr lang="en-US" dirty="0" smtClean="0"/>
              <a:t> Adobe </a:t>
            </a:r>
            <a:r>
              <a:rPr lang="en-US" dirty="0" err="1" smtClean="0"/>
              <a:t>InDesign</a:t>
            </a:r>
            <a:r>
              <a:rPr lang="en-US" dirty="0" smtClean="0"/>
              <a:t> that were previously done manually by the typesetter. 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err="1" smtClean="0">
                <a:latin typeface="Calibri" pitchFamily="34" charset="0"/>
                <a:ea typeface="ＭＳ Ｐゴシック" pitchFamily="34" charset="-128"/>
              </a:rPr>
              <a:t>InDesign</a:t>
            </a: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 is the main program that SIL’s International Publishing Services uses for typesetting Scripture. 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err="1" smtClean="0">
                <a:latin typeface="Calibri" pitchFamily="34" charset="0"/>
                <a:ea typeface="ＭＳ Ｐゴシック" pitchFamily="34" charset="-128"/>
              </a:rPr>
              <a:t>XeTex</a:t>
            </a: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 is another program for typesetting Scripture.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Pathway can also be used to publish Scripture</a:t>
            </a:r>
            <a:r>
              <a:rPr lang="en-US" baseline="0" dirty="0" smtClean="0">
                <a:latin typeface="Calibri" pitchFamily="34" charset="0"/>
                <a:ea typeface="ＭＳ Ｐゴシック" pitchFamily="34" charset="-128"/>
              </a:rPr>
              <a:t> in various formats.</a:t>
            </a:r>
            <a:endParaRPr lang="en-US" dirty="0" smtClean="0">
              <a:latin typeface="Calibri" pitchFamily="34" charset="0"/>
              <a:ea typeface="ＭＳ Ｐゴシック" pitchFamily="34" charset="-128"/>
            </a:endParaRP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The end results is publishable Scripture.</a:t>
            </a:r>
          </a:p>
        </p:txBody>
      </p:sp>
    </p:spTree>
    <p:extLst>
      <p:ext uri="{BB962C8B-B14F-4D97-AF65-F5344CB8AC3E}">
        <p14:creationId xmlns:p14="http://schemas.microsoft.com/office/powerpoint/2010/main" val="254679110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91FCAB4-C91E-46E9-94C3-F427FA3E189A}" type="slidenum">
              <a:rPr lang="en-US" smtClean="0">
                <a:ea typeface="ＭＳ Ｐゴシック" pitchFamily="34" charset="-128"/>
              </a:rPr>
              <a:pPr/>
              <a:t>23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51203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B7F8A59-C0B8-43ED-B6E8-D084A0CB8DF3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23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12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51205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One Story Editor is an collaboration</a:t>
            </a:r>
            <a:r>
              <a:rPr lang="en-US" baseline="0" dirty="0" smtClean="0">
                <a:latin typeface="Calibri" pitchFamily="34" charset="0"/>
                <a:ea typeface="ＭＳ Ｐゴシック" pitchFamily="34" charset="-128"/>
              </a:rPr>
              <a:t> tool for One Story Projects.  It is used by the project facilitators and consultants.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baseline="0" dirty="0" smtClean="0">
                <a:latin typeface="Calibri" pitchFamily="34" charset="0"/>
                <a:ea typeface="ＭＳ Ｐゴシック" pitchFamily="34" charset="-128"/>
              </a:rPr>
              <a:t>One Story project consists of n stories with each story having m lines.  For each story, the application tracks the vernacular transcription and a free translation, anchors (scripture references supporting the line), inference testing questions and testing results.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baseline="0" dirty="0" smtClean="0">
                <a:latin typeface="Calibri" pitchFamily="34" charset="0"/>
                <a:ea typeface="ＭＳ Ｐゴシック" pitchFamily="34" charset="-128"/>
              </a:rPr>
              <a:t>The output is publishable stories.</a:t>
            </a:r>
            <a:endParaRPr lang="en-US" dirty="0" smtClean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8868598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7E12B0F-69C3-427A-BDB3-A16E5B985C4B}" type="slidenum">
              <a:rPr lang="en-US" smtClean="0">
                <a:ea typeface="ＭＳ Ｐゴシック" pitchFamily="34" charset="-128"/>
              </a:rPr>
              <a:pPr/>
              <a:t>24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52227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9EC54CF-5AAF-4EA9-AF1E-FC9E526ABA27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24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22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52229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There are</a:t>
            </a:r>
            <a:r>
              <a:rPr lang="en-US" baseline="0" dirty="0" smtClean="0">
                <a:latin typeface="Calibri" pitchFamily="34" charset="0"/>
                <a:ea typeface="ＭＳ Ｐゴシック" pitchFamily="34" charset="-128"/>
              </a:rPr>
              <a:t> two</a:t>
            </a: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 programs available to literacy workers that assists them with the development of primers and MLE materials.</a:t>
            </a:r>
          </a:p>
        </p:txBody>
      </p:sp>
    </p:spTree>
    <p:extLst>
      <p:ext uri="{BB962C8B-B14F-4D97-AF65-F5344CB8AC3E}">
        <p14:creationId xmlns:p14="http://schemas.microsoft.com/office/powerpoint/2010/main" val="379317714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7E12B0F-69C3-427A-BDB3-A16E5B985C4B}" type="slidenum">
              <a:rPr lang="en-US" smtClean="0">
                <a:ea typeface="ＭＳ Ｐゴシック" pitchFamily="34" charset="-128"/>
              </a:rPr>
              <a:pPr/>
              <a:t>25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52227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9EC54CF-5AAF-4EA9-AF1E-FC9E526ABA27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25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22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52229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PrimerPro</a:t>
            </a:r>
            <a:r>
              <a:rPr lang="en-US" baseline="0" dirty="0" smtClean="0">
                <a:latin typeface="Calibri" pitchFamily="34" charset="0"/>
                <a:ea typeface="ＭＳ Ｐゴシック" pitchFamily="34" charset="-128"/>
              </a:rPr>
              <a:t> </a:t>
            </a: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makes primer-making simple. It produces a tentative teaching order for graphemes (letter, digraph or consonant cluster). It makes story writing with a controlled vocabulary (using only graphemes which have been taught in the texts which accompany each lesson) a more pleasant, creative experience than before. PrimerPro does a lot of tedious work which native authors and literacy specialists traditionally had to do themselves. Now, the author retains all his creativity but is given a list of usable words for each lesson. Each story he writes can then be checked by PrimerPro.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err="1" smtClean="0">
                <a:latin typeface="Calibri" pitchFamily="34" charset="0"/>
                <a:ea typeface="ＭＳ Ｐゴシック" pitchFamily="34" charset="-128"/>
              </a:rPr>
              <a:t>Synphony</a:t>
            </a: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 is </a:t>
            </a:r>
            <a:r>
              <a:rPr lang="en-US" baseline="0" dirty="0" smtClean="0">
                <a:latin typeface="Calibri" pitchFamily="34" charset="0"/>
                <a:ea typeface="ＭＳ Ｐゴシック" pitchFamily="34" charset="-128"/>
              </a:rPr>
              <a:t>similar to PrimerPro.  It is easier to use, but less powerful.</a:t>
            </a:r>
            <a:endParaRPr lang="en-US" dirty="0" smtClean="0">
              <a:latin typeface="Calibri" pitchFamily="34" charset="0"/>
              <a:ea typeface="ＭＳ Ｐゴシック" pitchFamily="34" charset="-128"/>
            </a:endParaRP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The literacy worker uses a publishing tool like MS Publisher for actually producing the final product, a basic primer.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dirty="0" smtClean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3493010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21C505D-D226-43BD-9861-11023E0498D5}" type="slidenum">
              <a:rPr lang="en-US" smtClean="0">
                <a:ea typeface="ＭＳ Ｐゴシック" pitchFamily="34" charset="-128"/>
              </a:rPr>
              <a:pPr/>
              <a:t>26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53251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1B47328-3FB9-4C85-82F5-202934417B24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26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32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48133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dirty="0" smtClean="0">
                <a:latin typeface="Calibri" pitchFamily="34" charset="0"/>
                <a:ea typeface="ＭＳ Ｐゴシック" pitchFamily="1" charset="-128"/>
              </a:rPr>
              <a:t>Literacy workers do layout work for producing</a:t>
            </a:r>
            <a:r>
              <a:rPr lang="en-US" baseline="0" dirty="0" smtClean="0">
                <a:latin typeface="Calibri" pitchFamily="34" charset="0"/>
                <a:ea typeface="ＭＳ Ｐゴシック" pitchFamily="1" charset="-128"/>
              </a:rPr>
              <a:t> </a:t>
            </a:r>
            <a:r>
              <a:rPr lang="en-US" dirty="0" smtClean="0">
                <a:latin typeface="Calibri" pitchFamily="34" charset="0"/>
                <a:ea typeface="ＭＳ Ｐゴシック" pitchFamily="1" charset="-128"/>
              </a:rPr>
              <a:t>literacy materials.  Sometimes they used shell</a:t>
            </a:r>
            <a:r>
              <a:rPr lang="en-US" baseline="0" dirty="0" smtClean="0">
                <a:latin typeface="Calibri" pitchFamily="34" charset="0"/>
                <a:ea typeface="ＭＳ Ｐゴシック" pitchFamily="1" charset="-128"/>
              </a:rPr>
              <a:t> books approach to do this.</a:t>
            </a:r>
            <a:endParaRPr lang="en-US" dirty="0" smtClean="0">
              <a:latin typeface="Calibri" pitchFamily="34" charset="0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7275727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21C505D-D226-43BD-9861-11023E0498D5}" type="slidenum">
              <a:rPr lang="en-US" smtClean="0">
                <a:ea typeface="ＭＳ Ｐゴシック" pitchFamily="34" charset="-128"/>
              </a:rPr>
              <a:pPr/>
              <a:t>27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53251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1B47328-3FB9-4C85-82F5-202934417B24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27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32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48133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dirty="0" smtClean="0">
                <a:latin typeface="Calibri" pitchFamily="34" charset="0"/>
                <a:ea typeface="ＭＳ Ｐゴシック" pitchFamily="1" charset="-128"/>
              </a:rPr>
              <a:t>There</a:t>
            </a:r>
            <a:r>
              <a:rPr lang="en-US" baseline="0" dirty="0" smtClean="0">
                <a:latin typeface="Calibri" pitchFamily="34" charset="0"/>
                <a:ea typeface="ＭＳ Ｐゴシック" pitchFamily="1" charset="-128"/>
              </a:rPr>
              <a:t> are two tools to assist you with layout task: Bloom and other desktop publishing software.</a:t>
            </a:r>
            <a:endParaRPr lang="en-US" dirty="0" smtClean="0">
              <a:latin typeface="Calibri" pitchFamily="34" charset="0"/>
              <a:ea typeface="ＭＳ Ｐゴシック" pitchFamily="1" charset="-128"/>
            </a:endParaRPr>
          </a:p>
          <a:p>
            <a:pPr marL="228600" indent="-228600" eaLnBrk="1" hangingPunct="1">
              <a:spcBef>
                <a:spcPts val="450"/>
              </a:spcBef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dirty="0" smtClean="0">
                <a:latin typeface="Calibri" pitchFamily="34" charset="0"/>
                <a:ea typeface="ＭＳ Ｐゴシック" pitchFamily="1" charset="-128"/>
              </a:rPr>
              <a:t>The end result is literacy materials in </a:t>
            </a:r>
            <a:r>
              <a:rPr lang="en-US" sz="2400" dirty="0" smtClean="0">
                <a:solidFill>
                  <a:schemeClr val="tx1"/>
                </a:solidFill>
                <a:latin typeface="+mn-lt"/>
              </a:rPr>
              <a:t>the</a:t>
            </a:r>
            <a:r>
              <a:rPr lang="en-US" dirty="0" smtClean="0">
                <a:latin typeface="Calibri" pitchFamily="34" charset="0"/>
                <a:ea typeface="ＭＳ Ｐゴシック" pitchFamily="1" charset="-128"/>
              </a:rPr>
              <a:t> vernacular language.</a:t>
            </a:r>
          </a:p>
        </p:txBody>
      </p:sp>
    </p:spTree>
    <p:extLst>
      <p:ext uri="{BB962C8B-B14F-4D97-AF65-F5344CB8AC3E}">
        <p14:creationId xmlns:p14="http://schemas.microsoft.com/office/powerpoint/2010/main" val="295212367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21C505D-D226-43BD-9861-11023E0498D5}" type="slidenum">
              <a:rPr lang="en-US" smtClean="0">
                <a:ea typeface="ＭＳ Ｐゴシック" pitchFamily="34" charset="-128"/>
              </a:rPr>
              <a:pPr/>
              <a:t>28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53251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1B47328-3FB9-4C85-82F5-202934417B24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28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32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48133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dirty="0" smtClean="0">
                <a:latin typeface="Calibri" pitchFamily="34" charset="0"/>
                <a:ea typeface="ＭＳ Ｐゴシック" pitchFamily="1" charset="-128"/>
              </a:rPr>
              <a:t>One of the task for literacy</a:t>
            </a:r>
            <a:r>
              <a:rPr lang="en-US" baseline="0" dirty="0" smtClean="0">
                <a:latin typeface="Calibri" pitchFamily="34" charset="0"/>
                <a:ea typeface="ＭＳ Ｐゴシック" pitchFamily="1" charset="-128"/>
              </a:rPr>
              <a:t> workers is get their literacy materials ready for publication.</a:t>
            </a:r>
            <a:endParaRPr lang="en-US" dirty="0" smtClean="0">
              <a:latin typeface="Calibri" pitchFamily="34" charset="0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663471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21C505D-D226-43BD-9861-11023E0498D5}" type="slidenum">
              <a:rPr lang="en-US" smtClean="0">
                <a:ea typeface="ＭＳ Ｐゴシック" pitchFamily="34" charset="-128"/>
              </a:rPr>
              <a:pPr/>
              <a:t>29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53251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1B47328-3FB9-4C85-82F5-202934417B24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29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32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48133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dirty="0" err="1" smtClean="0">
                <a:latin typeface="Calibri" pitchFamily="34" charset="0"/>
                <a:ea typeface="ＭＳ Ｐゴシック" pitchFamily="1" charset="-128"/>
              </a:rPr>
              <a:t>PdfDroplet</a:t>
            </a:r>
            <a:r>
              <a:rPr lang="en-US" baseline="0" dirty="0" smtClean="0">
                <a:latin typeface="Calibri" pitchFamily="34" charset="0"/>
                <a:ea typeface="ＭＳ Ｐゴシック" pitchFamily="1" charset="-128"/>
              </a:rPr>
              <a:t> is a simple little which does only one thing. </a:t>
            </a:r>
            <a:r>
              <a:rPr lang="en-US" baseline="0" dirty="0" smtClean="0">
                <a:latin typeface="Times New Roman" pitchFamily="16" charset="0"/>
                <a:ea typeface="+mn-ea"/>
              </a:rPr>
              <a:t>I</a:t>
            </a:r>
            <a:r>
              <a:rPr lang="en-US" dirty="0" smtClean="0"/>
              <a:t>t takes your PDF and gives you a new one, with the pages combined and reordered, ready for saving &amp; printing as booklets.  It can used</a:t>
            </a:r>
            <a:r>
              <a:rPr lang="en-US" baseline="0" dirty="0" smtClean="0"/>
              <a:t> pages laid out as A5 pages for printing on A4 paper.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baseline="0" dirty="0" smtClean="0">
                <a:latin typeface="Calibri" pitchFamily="34" charset="0"/>
                <a:ea typeface="ＭＳ Ｐゴシック" pitchFamily="1" charset="-128"/>
              </a:rPr>
              <a:t>Bloom can also produce A5 booklets reading for publishing.</a:t>
            </a:r>
            <a:endParaRPr lang="en-US" dirty="0" smtClean="0">
              <a:latin typeface="Calibri" pitchFamily="34" charset="0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24849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5BC75F6-F0A5-4E59-8E18-8859D2227469}" type="slidenum">
              <a:rPr lang="en-US" smtClean="0">
                <a:ea typeface="ＭＳ Ｐゴシック" pitchFamily="34" charset="-128"/>
              </a:rPr>
              <a:pPr/>
              <a:t>3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40963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77D9594-B081-4C21-8844-7722388D23F8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3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096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40965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Let’s take a look at the language development process: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The process described here was developed by the Africa Area Bantu Department. </a:t>
            </a:r>
          </a:p>
        </p:txBody>
      </p:sp>
    </p:spTree>
    <p:extLst>
      <p:ext uri="{BB962C8B-B14F-4D97-AF65-F5344CB8AC3E}">
        <p14:creationId xmlns:p14="http://schemas.microsoft.com/office/powerpoint/2010/main" val="133750548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2A77CFD-0DF3-4A4B-A1FC-44905DDA6CBB}" type="slidenum">
              <a:rPr lang="en-US" smtClean="0">
                <a:ea typeface="ＭＳ Ｐゴシック" pitchFamily="34" charset="-128"/>
              </a:rPr>
              <a:pPr/>
              <a:t>30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55299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C1EB730-8B7E-43DA-975F-B1C07C7768EB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30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53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55301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cs typeface="Arial" charset="0"/>
              </a:rPr>
              <a:t>There are two tools for helping</a:t>
            </a:r>
            <a:r>
              <a:rPr lang="en-US" baseline="0" dirty="0" smtClean="0">
                <a:latin typeface="Calibri" pitchFamily="34" charset="0"/>
                <a:cs typeface="Arial" charset="0"/>
              </a:rPr>
              <a:t> surveyors with their of the language being surveyed.  The tools do comparative linguistics.</a:t>
            </a:r>
          </a:p>
        </p:txBody>
      </p:sp>
    </p:spTree>
    <p:extLst>
      <p:ext uri="{BB962C8B-B14F-4D97-AF65-F5344CB8AC3E}">
        <p14:creationId xmlns:p14="http://schemas.microsoft.com/office/powerpoint/2010/main" val="234726589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2A77CFD-0DF3-4A4B-A1FC-44905DDA6CBB}" type="slidenum">
              <a:rPr lang="en-US" smtClean="0">
                <a:ea typeface="ＭＳ Ｐゴシック" pitchFamily="34" charset="-128"/>
              </a:rPr>
              <a:pPr/>
              <a:t>31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55299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C1EB730-8B7E-43DA-975F-B1C07C7768EB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31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53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55301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err="1" smtClean="0">
                <a:latin typeface="Calibri" pitchFamily="34" charset="0"/>
                <a:cs typeface="Arial" charset="0"/>
              </a:rPr>
              <a:t>WordSurv</a:t>
            </a:r>
            <a:r>
              <a:rPr lang="en-US" baseline="0" dirty="0" smtClean="0">
                <a:latin typeface="Calibri" pitchFamily="34" charset="0"/>
                <a:cs typeface="Arial" charset="0"/>
              </a:rPr>
              <a:t> is an old tool for this task.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baseline="0" dirty="0" smtClean="0">
                <a:latin typeface="Calibri" pitchFamily="34" charset="0"/>
                <a:cs typeface="Arial" charset="0"/>
              </a:rPr>
              <a:t>Cog is a new tool for this task. </a:t>
            </a:r>
            <a:r>
              <a:rPr lang="en-US" dirty="0" smtClean="0"/>
              <a:t>Cog helps you compare languages using lexicostatistics and comparative linguistics techniques. It can be used to automate much of the process of comparing word lists from different language varieties.</a:t>
            </a:r>
            <a:endParaRPr lang="en-US" baseline="0" dirty="0" smtClean="0">
              <a:latin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188408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2A77CFD-0DF3-4A4B-A1FC-44905DDA6CBB}" type="slidenum">
              <a:rPr lang="en-US" smtClean="0">
                <a:ea typeface="ＭＳ Ｐゴシック" pitchFamily="34" charset="-128"/>
              </a:rPr>
              <a:pPr/>
              <a:t>32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55299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C1EB730-8B7E-43DA-975F-B1C07C7768EB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32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53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55301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cs typeface="Arial" charset="0"/>
              </a:rPr>
              <a:t>There are two tools for helping</a:t>
            </a:r>
            <a:r>
              <a:rPr lang="en-US" baseline="0" dirty="0" smtClean="0">
                <a:latin typeface="Calibri" pitchFamily="34" charset="0"/>
                <a:cs typeface="Arial" charset="0"/>
              </a:rPr>
              <a:t> anthropologists do their work.</a:t>
            </a:r>
          </a:p>
        </p:txBody>
      </p:sp>
    </p:spTree>
    <p:extLst>
      <p:ext uri="{BB962C8B-B14F-4D97-AF65-F5344CB8AC3E}">
        <p14:creationId xmlns:p14="http://schemas.microsoft.com/office/powerpoint/2010/main" val="221260943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2A77CFD-0DF3-4A4B-A1FC-44905DDA6CBB}" type="slidenum">
              <a:rPr lang="en-US" smtClean="0">
                <a:ea typeface="ＭＳ Ｐゴシック" pitchFamily="34" charset="-128"/>
              </a:rPr>
              <a:pPr/>
              <a:t>33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55299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C1EB730-8B7E-43DA-975F-B1C07C7768EB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33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53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55301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cs typeface="Arial" charset="0"/>
              </a:rPr>
              <a:t>Data Notebook helps the anthropologists  track and</a:t>
            </a:r>
            <a:r>
              <a:rPr lang="en-US" baseline="0" dirty="0" smtClean="0">
                <a:latin typeface="Calibri" pitchFamily="34" charset="0"/>
                <a:cs typeface="Arial" charset="0"/>
              </a:rPr>
              <a:t> analysis their anthropological findings.  It is part of FLEx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err="1" smtClean="0"/>
              <a:t>SILKin</a:t>
            </a:r>
            <a:r>
              <a:rPr lang="en-US" dirty="0" smtClean="0"/>
              <a:t> is a tool designed to facilitate collection, analysis, and reporting of kinship terminologies</a:t>
            </a:r>
            <a:endParaRPr lang="en-US" baseline="0" dirty="0" smtClean="0">
              <a:latin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90522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2A77CFD-0DF3-4A4B-A1FC-44905DDA6CBB}" type="slidenum">
              <a:rPr lang="en-US" smtClean="0">
                <a:ea typeface="ＭＳ Ｐゴシック" pitchFamily="34" charset="-128"/>
              </a:rPr>
              <a:pPr/>
              <a:t>34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55299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C1EB730-8B7E-43DA-975F-B1C07C7768EB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34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53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55301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 marL="228600" marR="0" indent="-228600" algn="l" defTabSz="457200" rtl="0" eaLnBrk="1" fontAlgn="base" latinLnBrk="0" hangingPunct="1">
              <a:lnSpc>
                <a:spcPct val="100000"/>
              </a:lnSpc>
              <a:spcBef>
                <a:spcPts val="450"/>
              </a:spcBef>
              <a:spcAft>
                <a:spcPct val="0"/>
              </a:spcAft>
              <a:buClrTx/>
              <a:buSzPct val="100000"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dirty="0" smtClean="0">
                <a:latin typeface="Calibri" pitchFamily="34" charset="0"/>
                <a:cs typeface="Arial" charset="0"/>
              </a:rPr>
              <a:t>RAMP is an application for packaging metadata and</a:t>
            </a:r>
            <a:r>
              <a:rPr lang="en-US" baseline="0" dirty="0" smtClean="0">
                <a:latin typeface="Calibri" pitchFamily="34" charset="0"/>
                <a:cs typeface="Arial" charset="0"/>
              </a:rPr>
              <a:t> resources for submission  to an institutional repository</a:t>
            </a:r>
            <a:endParaRPr lang="en-US" dirty="0" smtClean="0">
              <a:latin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294043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2A77CFD-0DF3-4A4B-A1FC-44905DDA6CBB}" type="slidenum">
              <a:rPr lang="en-US" smtClean="0">
                <a:ea typeface="ＭＳ Ｐゴシック" pitchFamily="34" charset="-128"/>
              </a:rPr>
              <a:pPr/>
              <a:t>35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55299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C1EB730-8B7E-43DA-975F-B1C07C7768EB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35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53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55301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r>
              <a:rPr lang="en-CA" sz="1200" kern="1200" dirty="0" smtClean="0">
                <a:solidFill>
                  <a:srgbClr val="000000"/>
                </a:solidFill>
                <a:latin typeface="Times New Roman" pitchFamily="16" charset="0"/>
                <a:ea typeface="+mn-ea"/>
                <a:cs typeface="+mn-cs"/>
              </a:rPr>
              <a:t>Scripture App Builder enables you to take Paratext Scripture files and turn them into fully functional Bible apps for Android phones and tablets. If you have a Paratext Scripture file it now takes only minutes to turn that into a functioning Android app. </a:t>
            </a:r>
            <a:endParaRPr lang="en-US" sz="1200" kern="1200" dirty="0" smtClean="0">
              <a:solidFill>
                <a:srgbClr val="000000"/>
              </a:solidFill>
              <a:latin typeface="Times New Roman" pitchFamily="16" charset="0"/>
              <a:ea typeface="+mn-ea"/>
              <a:cs typeface="+mn-cs"/>
            </a:endParaRP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dirty="0" smtClean="0">
              <a:latin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88918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2A77CFD-0DF3-4A4B-A1FC-44905DDA6CBB}" type="slidenum">
              <a:rPr lang="en-US" smtClean="0">
                <a:ea typeface="ＭＳ Ｐゴシック" pitchFamily="34" charset="-128"/>
              </a:rPr>
              <a:pPr/>
              <a:t>36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55299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C1EB730-8B7E-43DA-975F-B1C07C7768EB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36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53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55301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 marL="228600" indent="-228600" algn="l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/>
              <a:t>Language</a:t>
            </a:r>
            <a:r>
              <a:rPr lang="en-US" baseline="0" dirty="0" smtClean="0"/>
              <a:t> Forge enables communities to collaborate in the development of  online dictionaries.</a:t>
            </a:r>
            <a:endParaRPr lang="en-US" dirty="0" smtClean="0"/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/>
              <a:t>Scripture Forge enables communities to participate in the Scripture checking process like never before</a:t>
            </a:r>
            <a:endParaRPr lang="en-US" dirty="0" smtClean="0">
              <a:latin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488382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2A77CFD-0DF3-4A4B-A1FC-44905DDA6CBB}" type="slidenum">
              <a:rPr lang="en-US" smtClean="0">
                <a:ea typeface="ＭＳ Ｐゴシック" pitchFamily="34" charset="-128"/>
              </a:rPr>
              <a:pPr/>
              <a:t>37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55299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C1EB730-8B7E-43DA-975F-B1C07C7768EB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37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53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55301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r>
              <a:rPr lang="en-US" dirty="0" err="1" smtClean="0"/>
              <a:t>HearThis</a:t>
            </a:r>
            <a:r>
              <a:rPr lang="en-US" dirty="0" smtClean="0"/>
              <a:t> makes Bible recording made easy. It provides a do-it-yourself alternative for communities wanting to get translated scripture text into audio form.</a:t>
            </a:r>
          </a:p>
          <a:p>
            <a:r>
              <a:rPr lang="en-US" dirty="0" err="1" smtClean="0"/>
              <a:t>HearThis</a:t>
            </a:r>
            <a:r>
              <a:rPr lang="en-US" dirty="0" smtClean="0"/>
              <a:t> automatically finds your translations and walks you through recording it, one bit at a time. 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dirty="0" smtClean="0">
              <a:latin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650235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21C505D-D226-43BD-9861-11023E0498D5}" type="slidenum">
              <a:rPr lang="en-US" smtClean="0">
                <a:ea typeface="ＭＳ Ｐゴシック" pitchFamily="34" charset="-128"/>
              </a:rPr>
              <a:pPr/>
              <a:t>38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53251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1B47328-3FB9-4C85-82F5-202934417B24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38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32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48133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dirty="0" smtClean="0">
                <a:latin typeface="Calibri" pitchFamily="34" charset="0"/>
                <a:ea typeface="ＭＳ Ｐゴシック" pitchFamily="1" charset="-128"/>
              </a:rPr>
              <a:t>There are two tools</a:t>
            </a:r>
            <a:r>
              <a:rPr lang="en-US" baseline="0" dirty="0" smtClean="0">
                <a:latin typeface="Calibri" pitchFamily="34" charset="0"/>
                <a:ea typeface="ＭＳ Ｐゴシック" pitchFamily="1" charset="-128"/>
              </a:rPr>
              <a:t> to assist you in language learning:  </a:t>
            </a:r>
            <a:r>
              <a:rPr lang="en-US" baseline="0" dirty="0" err="1" smtClean="0">
                <a:latin typeface="Calibri" pitchFamily="34" charset="0"/>
                <a:ea typeface="ＭＳ Ｐゴシック" pitchFamily="1" charset="-128"/>
              </a:rPr>
              <a:t>Vocab</a:t>
            </a:r>
            <a:r>
              <a:rPr lang="en-US" baseline="0" dirty="0" smtClean="0">
                <a:latin typeface="Calibri" pitchFamily="34" charset="0"/>
                <a:ea typeface="ＭＳ Ｐゴシック" pitchFamily="1" charset="-128"/>
              </a:rPr>
              <a:t>  Manager and </a:t>
            </a:r>
            <a:r>
              <a:rPr lang="en-US" baseline="0" dirty="0" err="1" smtClean="0">
                <a:latin typeface="Calibri" pitchFamily="34" charset="0"/>
                <a:ea typeface="ＭＳ Ｐゴシック" pitchFamily="1" charset="-128"/>
              </a:rPr>
              <a:t>Anki</a:t>
            </a:r>
            <a:r>
              <a:rPr lang="en-US" baseline="0" dirty="0" smtClean="0">
                <a:latin typeface="Calibri" pitchFamily="34" charset="0"/>
                <a:ea typeface="ＭＳ Ｐゴシック" pitchFamily="1" charset="-128"/>
              </a:rPr>
              <a:t>.  Both are a flashcards </a:t>
            </a:r>
            <a:r>
              <a:rPr lang="en-US" baseline="0" smtClean="0">
                <a:latin typeface="Calibri" pitchFamily="34" charset="0"/>
                <a:ea typeface="ＭＳ Ｐゴシック" pitchFamily="1" charset="-128"/>
              </a:rPr>
              <a:t>based system.</a:t>
            </a:r>
            <a:endParaRPr lang="en-US" dirty="0" smtClean="0">
              <a:latin typeface="Calibri" pitchFamily="34" charset="0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09791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21C505D-D226-43BD-9861-11023E0498D5}" type="slidenum">
              <a:rPr lang="en-US" smtClean="0">
                <a:ea typeface="ＭＳ Ｐゴシック" pitchFamily="34" charset="-128"/>
              </a:rPr>
              <a:pPr/>
              <a:t>39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53251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1B47328-3FB9-4C85-82F5-202934417B24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39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32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48133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dirty="0" err="1" smtClean="0">
                <a:latin typeface="Calibri" pitchFamily="34" charset="0"/>
                <a:ea typeface="ＭＳ Ｐゴシック" pitchFamily="1" charset="-128"/>
              </a:rPr>
              <a:t>SayMore</a:t>
            </a:r>
            <a:r>
              <a:rPr lang="en-US" baseline="0" dirty="0" smtClean="0">
                <a:latin typeface="Calibri" pitchFamily="34" charset="0"/>
                <a:ea typeface="ＭＳ Ｐゴシック" pitchFamily="1" charset="-128"/>
              </a:rPr>
              <a:t> is a program for language documentation project management.  Language documentation is the raw linguistic data used for language description. Language documentation involves two categories of information:  documented events and native speakers involved in those events.  </a:t>
            </a:r>
            <a:r>
              <a:rPr lang="en-US" baseline="0" dirty="0" err="1" smtClean="0">
                <a:latin typeface="Calibri" pitchFamily="34" charset="0"/>
                <a:ea typeface="ＭＳ Ｐゴシック" pitchFamily="1" charset="-128"/>
              </a:rPr>
              <a:t>SayMore</a:t>
            </a:r>
            <a:r>
              <a:rPr lang="en-US" baseline="0" dirty="0" smtClean="0">
                <a:latin typeface="Calibri" pitchFamily="34" charset="0"/>
                <a:ea typeface="ＭＳ Ｐゴシック" pitchFamily="1" charset="-128"/>
              </a:rPr>
              <a:t> helps a documenter collect and organize these pieces of information including meta data.</a:t>
            </a:r>
            <a:endParaRPr lang="en-US" dirty="0" smtClean="0">
              <a:latin typeface="Calibri" pitchFamily="34" charset="0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005846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5BC75F6-F0A5-4E59-8E18-8859D2227469}" type="slidenum">
              <a:rPr lang="en-US" smtClean="0">
                <a:ea typeface="ＭＳ Ｐゴシック" pitchFamily="34" charset="-128"/>
              </a:rPr>
              <a:pPr/>
              <a:t>4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40963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77D9594-B081-4C21-8844-7722388D23F8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4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096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40965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The first step is word collection. In this step words are collected either by transcribing spoken conversations, or by writing down the sounds using a related writing system.</a:t>
            </a:r>
          </a:p>
        </p:txBody>
      </p:sp>
    </p:spTree>
    <p:extLst>
      <p:ext uri="{BB962C8B-B14F-4D97-AF65-F5344CB8AC3E}">
        <p14:creationId xmlns:p14="http://schemas.microsoft.com/office/powerpoint/2010/main" val="16902437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7AAFA68-FF35-4EF8-85C6-76D7666097BB}" type="slidenum">
              <a:rPr lang="en-US" smtClean="0">
                <a:ea typeface="ＭＳ Ｐゴシック" pitchFamily="34" charset="-128"/>
              </a:rPr>
              <a:pPr/>
              <a:t>40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58371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176CBCB-65E3-49B3-8806-6B844B08AE6D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40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83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58373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</a:rPr>
              <a:t>myWorkSafe</a:t>
            </a:r>
            <a:r>
              <a:rPr lang="en-US" sz="1200" baseline="0" dirty="0" smtClean="0">
                <a:solidFill>
                  <a:srgbClr val="000000"/>
                </a:solidFill>
                <a:latin typeface="Arial" pitchFamily="34" charset="0"/>
              </a:rPr>
              <a:t> is a simple and easy to use backup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</a:rPr>
              <a:t>backup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</a:rPr>
              <a:t> tool</a:t>
            </a:r>
            <a:r>
              <a:rPr lang="en-US" sz="1200" baseline="0" dirty="0" smtClean="0">
                <a:solidFill>
                  <a:srgbClr val="000000"/>
                </a:solidFill>
                <a:latin typeface="Arial" pitchFamily="34" charset="0"/>
              </a:rPr>
              <a:t> for the “rice” farmers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</a:rPr>
              <a:t>.</a:t>
            </a:r>
            <a:r>
              <a:rPr lang="en-US" sz="1200" baseline="0" dirty="0" smtClean="0">
                <a:solidFill>
                  <a:srgbClr val="000000"/>
                </a:solidFill>
                <a:latin typeface="Times New Roman" pitchFamily="16" charset="0"/>
              </a:rPr>
              <a:t> 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34" charset="0"/>
              </a:rPr>
              <a:t>myWorkSafe</a:t>
            </a:r>
            <a:r>
              <a:rPr lang="en-US" sz="1200" dirty="0" smtClean="0">
                <a:solidFill>
                  <a:srgbClr val="000000"/>
                </a:solidFill>
                <a:latin typeface="Arial" pitchFamily="34" charset="0"/>
              </a:rPr>
              <a:t> doesn’t require any setup, just install it. Thereafter, it sits silently in the background. Then, whenever you plug in a USB key,</a:t>
            </a:r>
            <a:r>
              <a:rPr lang="en-US" sz="1200" baseline="0" dirty="0" smtClean="0">
                <a:solidFill>
                  <a:srgbClr val="000000"/>
                </a:solidFill>
                <a:latin typeface="Arial" pitchFamily="34" charset="0"/>
              </a:rPr>
              <a:t> it </a:t>
            </a:r>
            <a:r>
              <a:rPr lang="en-US" sz="1200" baseline="0" dirty="0" err="1" smtClean="0">
                <a:solidFill>
                  <a:srgbClr val="000000"/>
                </a:solidFill>
                <a:latin typeface="Arial" pitchFamily="34" charset="0"/>
              </a:rPr>
              <a:t>begans</a:t>
            </a:r>
            <a:r>
              <a:rPr lang="en-US" sz="1200" baseline="0" dirty="0" smtClean="0">
                <a:solidFill>
                  <a:srgbClr val="000000"/>
                </a:solidFill>
                <a:latin typeface="Arial" pitchFamily="34" charset="0"/>
              </a:rPr>
              <a:t> the backup.</a:t>
            </a:r>
            <a:endParaRPr lang="en-US" sz="1200" dirty="0">
              <a:solidFill>
                <a:srgbClr val="00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947633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65B2C2D9-D066-4697-8E68-594801604971}" type="slidenum">
              <a:rPr lang="en-US" smtClean="0">
                <a:ea typeface="ＭＳ Ｐゴシック" pitchFamily="34" charset="-128"/>
              </a:rPr>
              <a:pPr/>
              <a:t>41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56323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6911831-0793-4E32-9B68-E958F5A3FD10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41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63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56325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cs typeface="Arial" charset="0"/>
              </a:rPr>
              <a:t>SIL provides four Unicode fonts that are designed for language development work.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err="1" smtClean="0">
                <a:latin typeface="Calibri" pitchFamily="34" charset="0"/>
                <a:cs typeface="Arial" charset="0"/>
              </a:rPr>
              <a:t>DoulosSIL</a:t>
            </a:r>
            <a:r>
              <a:rPr lang="en-US" dirty="0" smtClean="0">
                <a:latin typeface="Calibri" pitchFamily="34" charset="0"/>
                <a:cs typeface="Arial" charset="0"/>
              </a:rPr>
              <a:t> is a </a:t>
            </a: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font with a comprehensive set of characters needed for almost any Roman- or Cyrillic-based writing system (including IPA), whether for phonetic or orthographic needs.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err="1" smtClean="0">
                <a:latin typeface="Calibri" pitchFamily="34" charset="0"/>
                <a:ea typeface="ＭＳ Ｐゴシック" pitchFamily="34" charset="-128"/>
              </a:rPr>
              <a:t>CharisSIL</a:t>
            </a: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 is a serif, proportionally-spaced font optimized for readability in long printed linguistics documents. It also has a full set of styles—regular, italic, bold, bold italic and so is more useful in general publishing than </a:t>
            </a:r>
            <a:r>
              <a:rPr lang="en-US" dirty="0" err="1" smtClean="0">
                <a:latin typeface="Calibri" pitchFamily="34" charset="0"/>
                <a:ea typeface="ＭＳ Ｐゴシック" pitchFamily="34" charset="-128"/>
              </a:rPr>
              <a:t>DoulosSIL</a:t>
            </a: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.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err="1" smtClean="0">
                <a:latin typeface="Calibri" pitchFamily="34" charset="0"/>
                <a:cs typeface="Arial" charset="0"/>
              </a:rPr>
              <a:t>AndikaNewBasic</a:t>
            </a:r>
            <a:r>
              <a:rPr lang="en-US" dirty="0" smtClean="0">
                <a:latin typeface="Calibri" pitchFamily="34" charset="0"/>
                <a:cs typeface="Arial" charset="0"/>
              </a:rPr>
              <a:t>  is a font designed for literacy materials.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err="1" smtClean="0">
                <a:latin typeface="Calibri" pitchFamily="34" charset="0"/>
                <a:cs typeface="Arial" charset="0"/>
              </a:rPr>
              <a:t>Gentium</a:t>
            </a:r>
            <a:r>
              <a:rPr lang="en-US" dirty="0" smtClean="0">
                <a:latin typeface="Calibri" pitchFamily="34" charset="0"/>
                <a:cs typeface="Arial" charset="0"/>
              </a:rPr>
              <a:t> is a typeface</a:t>
            </a:r>
            <a:r>
              <a:rPr lang="en-US" baseline="0" dirty="0" smtClean="0">
                <a:latin typeface="Calibri" pitchFamily="34" charset="0"/>
                <a:cs typeface="Arial" charset="0"/>
              </a:rPr>
              <a:t> designed to enable the diverse ethnic group who use Latin, Cyrillic and Greek scripts to produce high-quality publications</a:t>
            </a:r>
            <a:endParaRPr lang="en-US" dirty="0" smtClean="0">
              <a:latin typeface="Calibri" pitchFamily="34" charset="0"/>
              <a:cs typeface="Arial" charset="0"/>
            </a:endParaRP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dirty="0" smtClean="0">
              <a:latin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670905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D591E41-7466-4BA4-8234-5EA457C17DC9}" type="slidenum">
              <a:rPr lang="en-US" smtClean="0">
                <a:ea typeface="ＭＳ Ｐゴシック" pitchFamily="34" charset="-128"/>
              </a:rPr>
              <a:pPr/>
              <a:t>42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72707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5FB6A1C-7EEC-45F4-9666-8136617641F2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42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7270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72709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dirty="0" smtClean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8231343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E46C07A-4D4A-4460-B47C-4FC5B8AEEA17}" type="slidenum">
              <a:rPr lang="en-US" smtClean="0">
                <a:ea typeface="ＭＳ Ｐゴシック" pitchFamily="34" charset="-128"/>
              </a:rPr>
              <a:pPr/>
              <a:t>43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73731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4BC31A2-8245-4EE5-8C44-2AC889FB8F23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43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737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7373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dirty="0" smtClean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120070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5BC75F6-F0A5-4E59-8E18-8859D2227469}" type="slidenum">
              <a:rPr lang="en-US" smtClean="0">
                <a:ea typeface="ＭＳ Ｐゴシック" pitchFamily="34" charset="-128"/>
              </a:rPr>
              <a:pPr/>
              <a:t>5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40963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77D9594-B081-4C21-8844-7722388D23F8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5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096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40965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The next two steps work hand-in-hand as an iterative process. </a:t>
            </a:r>
          </a:p>
          <a:p>
            <a:pPr lvl="1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You analyze the system of sounds, combinations of sounds, and changes in sounds that occur in your word collection. This is called phonological analysis.</a:t>
            </a:r>
          </a:p>
        </p:txBody>
      </p:sp>
    </p:spTree>
    <p:extLst>
      <p:ext uri="{BB962C8B-B14F-4D97-AF65-F5344CB8AC3E}">
        <p14:creationId xmlns:p14="http://schemas.microsoft.com/office/powerpoint/2010/main" val="23039144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5BC75F6-F0A5-4E59-8E18-8859D2227469}" type="slidenum">
              <a:rPr lang="en-US" smtClean="0">
                <a:ea typeface="ＭＳ Ｐゴシック" pitchFamily="34" charset="-128"/>
              </a:rPr>
              <a:pPr/>
              <a:t>6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40963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77D9594-B081-4C21-8844-7722388D23F8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6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096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40965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 marL="228600" marR="0" lvl="1" indent="-228600" algn="l" defTabSz="457200" rtl="0" eaLnBrk="1" fontAlgn="base" latinLnBrk="0" hangingPunct="1">
              <a:lnSpc>
                <a:spcPct val="100000"/>
              </a:lnSpc>
              <a:spcBef>
                <a:spcPts val="450"/>
              </a:spcBef>
              <a:spcAft>
                <a:spcPct val="0"/>
              </a:spcAft>
              <a:buClrTx/>
              <a:buSzPct val="100000"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Then you use phonological analysis to developing a writing system (the orthography process).  Then a working orthography is established.</a:t>
            </a:r>
          </a:p>
        </p:txBody>
      </p:sp>
    </p:spTree>
    <p:extLst>
      <p:ext uri="{BB962C8B-B14F-4D97-AF65-F5344CB8AC3E}">
        <p14:creationId xmlns:p14="http://schemas.microsoft.com/office/powerpoint/2010/main" val="8680037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5BC75F6-F0A5-4E59-8E18-8859D2227469}" type="slidenum">
              <a:rPr lang="en-US" smtClean="0">
                <a:ea typeface="ＭＳ Ｐゴシック" pitchFamily="34" charset="-128"/>
              </a:rPr>
              <a:pPr/>
              <a:t>7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40963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77D9594-B081-4C21-8844-7722388D23F8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7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096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40965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Once an orthography is established, you can begin linguistics, translation and literacy. 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These three activities can occur concurrently.</a:t>
            </a:r>
          </a:p>
        </p:txBody>
      </p:sp>
    </p:spTree>
    <p:extLst>
      <p:ext uri="{BB962C8B-B14F-4D97-AF65-F5344CB8AC3E}">
        <p14:creationId xmlns:p14="http://schemas.microsoft.com/office/powerpoint/2010/main" val="36020544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8957EE97-09CC-408B-88C0-ADB774C7D944}" type="slidenum">
              <a:rPr lang="en-US" smtClean="0">
                <a:ea typeface="ＭＳ Ｐゴシック" pitchFamily="34" charset="-128"/>
              </a:rPr>
              <a:pPr/>
              <a:t>8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41987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37A62FD-F9C9-40D1-920D-815B2A241547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8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19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41989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The programs useful for these methods are FLEx and </a:t>
            </a:r>
            <a:r>
              <a:rPr lang="en-US" dirty="0" err="1" smtClean="0">
                <a:latin typeface="Calibri" pitchFamily="34" charset="0"/>
                <a:ea typeface="ＭＳ Ｐゴシック" pitchFamily="34" charset="-128"/>
              </a:rPr>
              <a:t>WeSay</a:t>
            </a: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. </a:t>
            </a:r>
          </a:p>
          <a:p>
            <a:pPr marL="971550" lvl="1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err="1" smtClean="0">
                <a:latin typeface="Calibri" pitchFamily="34" charset="0"/>
                <a:ea typeface="ＭＳ Ｐゴシック" pitchFamily="34" charset="-128"/>
              </a:rPr>
              <a:t>WeSay</a:t>
            </a: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 and FLEx actually have semantic domain support built in. </a:t>
            </a:r>
          </a:p>
          <a:p>
            <a:pPr marL="971550" lvl="1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err="1" smtClean="0">
                <a:latin typeface="Calibri" pitchFamily="34" charset="0"/>
                <a:ea typeface="ＭＳ Ｐゴシック" pitchFamily="34" charset="-128"/>
              </a:rPr>
              <a:t>WeSay</a:t>
            </a: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 also supports the Africa comparative word list. 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The results of word collection is a word list that can be used for phonological analysis and as the beginning point of a dictionary.</a:t>
            </a:r>
          </a:p>
        </p:txBody>
      </p:sp>
    </p:spTree>
    <p:extLst>
      <p:ext uri="{BB962C8B-B14F-4D97-AF65-F5344CB8AC3E}">
        <p14:creationId xmlns:p14="http://schemas.microsoft.com/office/powerpoint/2010/main" val="19693994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3582CFEE-0E51-4597-BE98-0D6CFA04691C}" type="slidenum">
              <a:rPr lang="en-US" smtClean="0">
                <a:ea typeface="ＭＳ Ｐゴシック" pitchFamily="34" charset="-128"/>
              </a:rPr>
              <a:pPr/>
              <a:t>9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43011" name="Text Box 1"/>
          <p:cNvSpPr txBox="1">
            <a:spLocks noChangeArrowheads="1"/>
          </p:cNvSpPr>
          <p:nvPr/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69CBE39-96F8-466B-A212-123E92E929FA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spcBef>
                  <a:spcPct val="0"/>
                </a:spcBef>
                <a:buClrTx/>
                <a:buFontTx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9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30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solidFill>
            <a:srgbClr val="FFFFFF"/>
          </a:solidFill>
          <a:ln/>
        </p:spPr>
      </p:sp>
      <p:sp>
        <p:nvSpPr>
          <p:cNvPr id="43013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</p:spPr>
        <p:txBody>
          <a:bodyPr/>
          <a:lstStyle/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Both Phonology Assistant and the Phonology Template Editor and Search Tool (PTEST) and</a:t>
            </a:r>
            <a:r>
              <a:rPr lang="en-US" baseline="0" dirty="0" smtClean="0">
                <a:latin typeface="Calibri" pitchFamily="34" charset="0"/>
                <a:ea typeface="ＭＳ Ｐゴシック" pitchFamily="34" charset="-128"/>
              </a:rPr>
              <a:t> </a:t>
            </a:r>
            <a:r>
              <a:rPr lang="en-US" baseline="0" dirty="0" err="1" smtClean="0">
                <a:latin typeface="Calibri" pitchFamily="34" charset="0"/>
                <a:ea typeface="ＭＳ Ｐゴシック" pitchFamily="34" charset="-128"/>
              </a:rPr>
              <a:t>Dekereve</a:t>
            </a:r>
            <a:r>
              <a:rPr lang="en-US" baseline="0" dirty="0" smtClean="0">
                <a:latin typeface="Calibri" pitchFamily="34" charset="0"/>
                <a:ea typeface="ＭＳ Ｐゴシック" pitchFamily="34" charset="-128"/>
              </a:rPr>
              <a:t> </a:t>
            </a: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can be used to assist the linguist with the phonological analysis of a language by indicating the sounds of the language and the environment in which they occur. Phonology Assistant supports IPA, while PTEST supports IPA and intuitive writing.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Speech Analyzer is a program that will play audio files and show the sound wave of an audio file. This is useful for determining what are the actual sounds of a word.</a:t>
            </a:r>
          </a:p>
          <a:p>
            <a:pPr marL="228600" indent="-228600" eaLnBrk="1" hangingPunct="1">
              <a:spcBef>
                <a:spcPts val="450"/>
              </a:spcBef>
              <a:buClrTx/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latin typeface="Calibri" pitchFamily="34" charset="0"/>
                <a:ea typeface="ＭＳ Ｐゴシック" pitchFamily="34" charset="-128"/>
              </a:rPr>
              <a:t>The end product is a phonology statement which is a description of the sound system of a language.</a:t>
            </a:r>
          </a:p>
        </p:txBody>
      </p:sp>
    </p:spTree>
    <p:extLst>
      <p:ext uri="{BB962C8B-B14F-4D97-AF65-F5344CB8AC3E}">
        <p14:creationId xmlns:p14="http://schemas.microsoft.com/office/powerpoint/2010/main" val="42644548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8AD187-3149-44F9-B704-F0A9E3CD7AC1}" type="datetime4">
              <a:rPr lang="en-US" smtClean="0"/>
              <a:pPr>
                <a:defRPr/>
              </a:pPr>
              <a:t>March 31, 2016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F8C74B-E060-4DAE-8399-74DA65937C4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756" y="-4665"/>
            <a:ext cx="724044" cy="791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4054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1F49B0-8FC2-4220-B972-12F27740A93B}" type="datetime4">
              <a:rPr lang="en-US" smtClean="0"/>
              <a:pPr>
                <a:defRPr/>
              </a:pPr>
              <a:t>March 31, 2016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514192-40B7-46AC-8341-F72380D3706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519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838200"/>
            <a:ext cx="1847850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7800" y="838200"/>
            <a:ext cx="5391150" cy="5105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2EDA51-3AE3-4FD6-B4C9-7C7D82960113}" type="datetime4">
              <a:rPr lang="en-US" smtClean="0"/>
              <a:pPr>
                <a:defRPr/>
              </a:pPr>
              <a:t>March 31, 2016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DD6512-FE37-46DA-A4DC-CED7B27A9AE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74482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838200"/>
            <a:ext cx="7391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447800" y="1828800"/>
            <a:ext cx="36195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Online Image Placeholder 3"/>
          <p:cNvSpPr>
            <a:spLocks noGrp="1"/>
          </p:cNvSpPr>
          <p:nvPr>
            <p:ph type="clipArt" sz="half" idx="2"/>
          </p:nvPr>
        </p:nvSpPr>
        <p:spPr>
          <a:xfrm>
            <a:off x="5219700" y="1828800"/>
            <a:ext cx="3619500" cy="4114800"/>
          </a:xfrm>
        </p:spPr>
        <p:txBody>
          <a:bodyPr/>
          <a:lstStyle/>
          <a:p>
            <a:pPr lvl="0"/>
            <a:r>
              <a:rPr lang="en-US" noProof="0" smtClean="0"/>
              <a:t>Click icon to add online image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3D2D9A-A9E6-4A55-8849-7D7AF5389A06}" type="datetime4">
              <a:rPr lang="en-US" smtClean="0"/>
              <a:pPr>
                <a:defRPr/>
              </a:pPr>
              <a:t>March 31, 2016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C481CB-CB88-4C38-A13D-D8C0DD5AE0C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395982"/>
      </p:ext>
    </p:extLst>
  </p:cSld>
  <p:clrMapOvr>
    <a:masterClrMapping/>
  </p:clrMapOvr>
  <p:hf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838200"/>
            <a:ext cx="7391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447800" y="1828800"/>
            <a:ext cx="36195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5219700" y="1828800"/>
            <a:ext cx="3619500" cy="4114800"/>
          </a:xfrm>
        </p:spPr>
        <p:txBody>
          <a:bodyPr/>
          <a:lstStyle/>
          <a:p>
            <a:pPr lvl="0"/>
            <a:r>
              <a:rPr lang="en-US" noProof="0" smtClean="0"/>
              <a:t>Click icon to add chart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4E824E-56AE-453C-8C57-6488849EA896}" type="datetime4">
              <a:rPr lang="en-US" smtClean="0"/>
              <a:pPr>
                <a:defRPr/>
              </a:pPr>
              <a:t>March 31, 2016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AC9E8-D778-440E-A138-D8EC53ED8D1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430799"/>
      </p:ext>
    </p:extLst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6DB102-90F7-4E25-B639-5D28CDC4A075}" type="datetime4">
              <a:rPr lang="en-US" smtClean="0"/>
              <a:pPr>
                <a:defRPr/>
              </a:pPr>
              <a:t>March 31, 2016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3A1093-0444-47F9-9625-4E279E86DAE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804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F214F5-88C1-42F1-93CE-78886D3FE186}" type="datetime4">
              <a:rPr lang="en-US" smtClean="0"/>
              <a:pPr>
                <a:defRPr/>
              </a:pPr>
              <a:t>March 31, 2016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E3C40A-4E2B-44FB-8B09-A67D4158ABD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077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800" y="1828800"/>
            <a:ext cx="36195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36195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D9FEB1-C2E7-4AC4-856F-0CC386256BF6}" type="datetime4">
              <a:rPr lang="en-US" smtClean="0"/>
              <a:pPr>
                <a:defRPr/>
              </a:pPr>
              <a:t>March 31, 2016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EC2DCB-3E6D-40A3-B820-1B289908B14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237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C595AB-D25C-45DA-9C17-EE677EC65AE4}" type="datetime4">
              <a:rPr lang="en-US" smtClean="0"/>
              <a:pPr>
                <a:defRPr/>
              </a:pPr>
              <a:t>March 31, 2016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75B56-3A4E-4123-B61A-8FA88724B8A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053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8E60BE-10A3-4DC4-8A3B-01C009EBD1F5}" type="datetime4">
              <a:rPr lang="en-US" smtClean="0"/>
              <a:pPr>
                <a:defRPr/>
              </a:pPr>
              <a:t>March 31, 2016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DF69E4-A74C-48DA-958B-FBA4ACC2308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784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652AB-F73E-4977-843B-6F0F095FC278}" type="datetime4">
              <a:rPr lang="en-US" smtClean="0"/>
              <a:pPr>
                <a:defRPr/>
              </a:pPr>
              <a:t>March 31, 2016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CA7EB4-A493-4CF8-9EF7-78536828DA3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62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637E2A-8B78-4F72-B03A-268A3F53B49B}" type="datetime4">
              <a:rPr lang="en-US" smtClean="0"/>
              <a:pPr>
                <a:defRPr/>
              </a:pPr>
              <a:t>March 31, 2016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92522A-ACEE-4C6C-8CE8-066E8A0BAAB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7470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3BAC6A-F8F9-48FC-9FA0-CA0E4DCC82EF}" type="datetime4">
              <a:rPr lang="en-US" smtClean="0"/>
              <a:pPr>
                <a:defRPr/>
              </a:pPr>
              <a:t>March 31, 2016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202534-A14B-40D8-A9E3-106033F8264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450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838200"/>
            <a:ext cx="7391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47800" y="1828800"/>
            <a:ext cx="7391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47800" y="62484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F954299C-C881-48C5-A531-7791156618B6}" type="datetime4">
              <a:rPr lang="en-US" smtClean="0"/>
              <a:pPr>
                <a:defRPr/>
              </a:pPr>
              <a:t>March 31, 2016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8400"/>
            <a:ext cx="327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403FCA1-2C1D-4396-A89A-62084C214B5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1" name="Picture 1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0"/>
            <a:ext cx="6969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876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ＭＳ Ｐゴシック" pitchFamily="1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sil.org/resources/software_fonts" TargetMode="External"/><Relationship Id="rId3" Type="http://schemas.openxmlformats.org/officeDocument/2006/relationships/hyperlink" Target="http://scripts.sil.org/cms/scripts/page.php?site_id=nrsi&amp;id=" TargetMode="External"/><Relationship Id="rId7" Type="http://schemas.openxmlformats.org/officeDocument/2006/relationships/hyperlink" Target="https://vimeo.com/lingtransoft" TargetMode="Externa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lingtran.net/LingTranSoft+Wiki" TargetMode="External"/><Relationship Id="rId5" Type="http://schemas.openxmlformats.org/officeDocument/2006/relationships/hyperlink" Target="http://lingtransoft.info/" TargetMode="External"/><Relationship Id="rId4" Type="http://schemas.openxmlformats.org/officeDocument/2006/relationships/hyperlink" Target="http://paratext.org/" TargetMode="Externa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8458200" cy="1165225"/>
          </a:xfrm>
        </p:spPr>
        <p:txBody>
          <a:bodyPr/>
          <a:lstStyle/>
          <a:p>
            <a:r>
              <a:rPr lang="en-US" dirty="0" smtClean="0"/>
              <a:t>   Language Software Overview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3276600" y="2895600"/>
            <a:ext cx="3962400" cy="1752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>
              <a:spcBef>
                <a:spcPts val="6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Kent Schroeder</a:t>
            </a:r>
          </a:p>
          <a:p>
            <a:pPr>
              <a:spcBef>
                <a:spcPts val="6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SIL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 Africa </a:t>
            </a:r>
          </a:p>
          <a:p>
            <a:pPr>
              <a:spcBef>
                <a:spcPts val="6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2016</a:t>
            </a:r>
            <a:endParaRPr lang="en-US" dirty="0">
              <a:solidFill>
                <a:schemeClr val="tx1"/>
              </a:solidFill>
              <a:latin typeface="+mn-lt"/>
              <a:ea typeface="ＭＳ Ｐゴシック" pitchFamily="1" charset="-128"/>
            </a:endParaRPr>
          </a:p>
        </p:txBody>
      </p:sp>
      <p:pic>
        <p:nvPicPr>
          <p:cNvPr id="2052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4114800"/>
            <a:ext cx="1828800" cy="2495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2053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00800" y="4419600"/>
            <a:ext cx="2197100" cy="2133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lnSpc>
                <a:spcPct val="90000"/>
              </a:lnSpc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Input</a:t>
            </a:r>
            <a:endParaRPr lang="en-US" dirty="0">
              <a:solidFill>
                <a:schemeClr val="tx1"/>
              </a:solidFill>
              <a:latin typeface="+mn-lt"/>
              <a:ea typeface="ＭＳ Ｐゴシック" pitchFamily="1" charset="-128"/>
            </a:endParaRPr>
          </a:p>
          <a:p>
            <a:pPr marL="741363" lvl="1" indent="-284163" algn="l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Word List</a:t>
            </a:r>
            <a:endParaRPr lang="en-US" sz="2400" dirty="0">
              <a:solidFill>
                <a:schemeClr val="tx1"/>
              </a:solidFill>
              <a:latin typeface="+mn-lt"/>
              <a:ea typeface="ＭＳ Ｐゴシック" pitchFamily="1" charset="-128"/>
            </a:endParaRPr>
          </a:p>
          <a:p>
            <a:pPr marL="341313" indent="-341313" algn="l">
              <a:lnSpc>
                <a:spcPct val="90000"/>
              </a:lnSpc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Software </a:t>
            </a:r>
            <a:r>
              <a:rPr lang="en-US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(Lexicon Editing)</a:t>
            </a:r>
          </a:p>
          <a:p>
            <a:pPr marL="741363" lvl="1" indent="-284163" algn="l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 </a:t>
            </a:r>
            <a:endParaRPr lang="en-US" sz="2400" dirty="0">
              <a:solidFill>
                <a:schemeClr val="tx1"/>
              </a:solidFill>
              <a:latin typeface="+mn-lt"/>
              <a:ea typeface="ＭＳ Ｐゴシック" pitchFamily="1" charset="-128"/>
            </a:endParaRPr>
          </a:p>
          <a:p>
            <a:pPr marL="741363" lvl="1" indent="-284163" algn="l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 </a:t>
            </a:r>
            <a:endParaRPr lang="en-US" sz="2400" dirty="0">
              <a:solidFill>
                <a:schemeClr val="tx1"/>
              </a:solidFill>
              <a:latin typeface="+mn-lt"/>
              <a:ea typeface="ＭＳ Ｐゴシック" pitchFamily="1" charset="-128"/>
            </a:endParaRPr>
          </a:p>
          <a:p>
            <a:pPr marL="341313" indent="-341313" algn="l">
              <a:lnSpc>
                <a:spcPct val="90000"/>
              </a:lnSpc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Output</a:t>
            </a:r>
          </a:p>
          <a:p>
            <a:pPr marL="741363" lvl="1" indent="-284163" algn="l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Lexicon</a:t>
            </a:r>
          </a:p>
        </p:txBody>
      </p:sp>
      <p:sp>
        <p:nvSpPr>
          <p:cNvPr id="7174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Linguistics - Lexicon</a:t>
            </a:r>
          </a:p>
        </p:txBody>
      </p:sp>
      <p:sp>
        <p:nvSpPr>
          <p:cNvPr id="8196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9853C9E3-A434-4F70-8272-8004B39CBF04}" type="datetime4">
              <a:rPr lang="en-US"/>
              <a:pPr/>
              <a:t>March 31, 2016</a:t>
            </a:fld>
            <a:endParaRPr lang="en-US"/>
          </a:p>
        </p:txBody>
      </p:sp>
      <p:sp>
        <p:nvSpPr>
          <p:cNvPr id="8197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8198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F0FDD51-F78D-40F6-BDA2-84918DBC931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lnSpc>
                <a:spcPct val="90000"/>
              </a:lnSpc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Input</a:t>
            </a:r>
            <a:endParaRPr lang="en-US" dirty="0">
              <a:solidFill>
                <a:schemeClr val="tx1"/>
              </a:solidFill>
              <a:latin typeface="+mn-lt"/>
              <a:ea typeface="ＭＳ Ｐゴシック" pitchFamily="1" charset="-128"/>
            </a:endParaRPr>
          </a:p>
          <a:p>
            <a:pPr marL="741363" lvl="1" indent="-284163" algn="l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Word List</a:t>
            </a:r>
            <a:endParaRPr lang="en-US" sz="2400" dirty="0">
              <a:solidFill>
                <a:schemeClr val="tx1"/>
              </a:solidFill>
              <a:latin typeface="+mn-lt"/>
              <a:ea typeface="ＭＳ Ｐゴシック" pitchFamily="1" charset="-128"/>
            </a:endParaRPr>
          </a:p>
          <a:p>
            <a:pPr marL="341313" indent="-341313" algn="l">
              <a:lnSpc>
                <a:spcPct val="90000"/>
              </a:lnSpc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Software </a:t>
            </a:r>
            <a:r>
              <a:rPr lang="en-US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(Lexicon Editing)</a:t>
            </a:r>
          </a:p>
          <a:p>
            <a:pPr marL="741363" lvl="1" indent="-284163" algn="l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FLEx</a:t>
            </a:r>
            <a:endParaRPr lang="en-US" sz="2400" dirty="0">
              <a:solidFill>
                <a:schemeClr val="tx1"/>
              </a:solidFill>
              <a:latin typeface="+mn-lt"/>
              <a:ea typeface="ＭＳ Ｐゴシック" pitchFamily="1" charset="-128"/>
            </a:endParaRPr>
          </a:p>
          <a:p>
            <a:pPr marL="741363" lvl="1" indent="-284163" algn="l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err="1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WeSay</a:t>
            </a:r>
            <a:endParaRPr lang="en-US" sz="2400" dirty="0" smtClean="0">
              <a:solidFill>
                <a:schemeClr val="tx1"/>
              </a:solidFill>
              <a:latin typeface="+mn-lt"/>
              <a:ea typeface="ＭＳ Ｐゴシック" pitchFamily="1" charset="-128"/>
            </a:endParaRPr>
          </a:p>
          <a:p>
            <a:pPr marL="741363" lvl="1" indent="-284163" algn="l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Language Forge (web based)</a:t>
            </a:r>
            <a:endParaRPr lang="en-US" sz="2400" dirty="0">
              <a:solidFill>
                <a:schemeClr val="tx1"/>
              </a:solidFill>
              <a:latin typeface="+mn-lt"/>
              <a:ea typeface="ＭＳ Ｐゴシック" pitchFamily="1" charset="-128"/>
            </a:endParaRPr>
          </a:p>
          <a:p>
            <a:pPr marL="341313" indent="-341313" algn="l">
              <a:lnSpc>
                <a:spcPct val="90000"/>
              </a:lnSpc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Output</a:t>
            </a:r>
          </a:p>
          <a:p>
            <a:pPr marL="741363" lvl="1" indent="-284163" algn="l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Lexicon</a:t>
            </a:r>
          </a:p>
        </p:txBody>
      </p:sp>
      <p:sp>
        <p:nvSpPr>
          <p:cNvPr id="7174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Linguistics - Lexicon</a:t>
            </a:r>
          </a:p>
        </p:txBody>
      </p:sp>
      <p:sp>
        <p:nvSpPr>
          <p:cNvPr id="8196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9853C9E3-A434-4F70-8272-8004B39CBF04}" type="datetime4">
              <a:rPr lang="en-US"/>
              <a:pPr/>
              <a:t>March 31, 2016</a:t>
            </a:fld>
            <a:endParaRPr lang="en-US"/>
          </a:p>
        </p:txBody>
      </p:sp>
      <p:sp>
        <p:nvSpPr>
          <p:cNvPr id="8197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8198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F0FDD51-F78D-40F6-BDA2-84918DBC931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64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Input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Lexicon</a:t>
            </a: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Software (publishing)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 </a:t>
            </a:r>
            <a:endParaRPr lang="en-US" sz="2400" dirty="0">
              <a:solidFill>
                <a:schemeClr val="tx1"/>
              </a:solidFill>
              <a:latin typeface="+mn-lt"/>
              <a:ea typeface="ＭＳ Ｐゴシック" pitchFamily="1" charset="-128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 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 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 </a:t>
            </a: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Output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Publishable dictionary</a:t>
            </a:r>
          </a:p>
        </p:txBody>
      </p:sp>
      <p:sp>
        <p:nvSpPr>
          <p:cNvPr id="8198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Linguistics - Lexicon</a:t>
            </a:r>
          </a:p>
        </p:txBody>
      </p:sp>
      <p:sp>
        <p:nvSpPr>
          <p:cNvPr id="9220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959120D1-061E-41B7-9433-FE2BEBF7B0F1}" type="datetime4">
              <a:rPr lang="en-US"/>
              <a:pPr/>
              <a:t>March 31, 2016</a:t>
            </a:fld>
            <a:endParaRPr lang="en-US"/>
          </a:p>
        </p:txBody>
      </p:sp>
      <p:sp>
        <p:nvSpPr>
          <p:cNvPr id="9221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9222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FC23D6E-CF28-4906-A698-BD6B70EE0C45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Input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Lexicon</a:t>
            </a: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Software (publishing)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Lexique Pro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err="1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FLEx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 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Pathway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Dictionary App Builder</a:t>
            </a:r>
            <a:endParaRPr lang="en-US" sz="2400" dirty="0">
              <a:solidFill>
                <a:schemeClr val="tx1"/>
              </a:solidFill>
              <a:latin typeface="+mn-lt"/>
              <a:ea typeface="ＭＳ Ｐゴシック" pitchFamily="1" charset="-128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Output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Publishable dictionary</a:t>
            </a:r>
          </a:p>
        </p:txBody>
      </p:sp>
      <p:sp>
        <p:nvSpPr>
          <p:cNvPr id="8198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Linguistics - Lexicon</a:t>
            </a:r>
          </a:p>
        </p:txBody>
      </p:sp>
      <p:sp>
        <p:nvSpPr>
          <p:cNvPr id="9220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959120D1-061E-41B7-9433-FE2BEBF7B0F1}" type="datetime4">
              <a:rPr lang="en-US"/>
              <a:pPr/>
              <a:t>March 31, 2016</a:t>
            </a:fld>
            <a:endParaRPr lang="en-US"/>
          </a:p>
        </p:txBody>
      </p:sp>
      <p:sp>
        <p:nvSpPr>
          <p:cNvPr id="9221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9222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FC23D6E-CF28-4906-A698-BD6B70EE0C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Input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Text/stories</a:t>
            </a: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Software (text charting)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 </a:t>
            </a:r>
            <a:endParaRPr lang="en-US" sz="2400" dirty="0">
              <a:solidFill>
                <a:schemeClr val="tx1"/>
              </a:solidFill>
              <a:latin typeface="+mn-lt"/>
              <a:ea typeface="ＭＳ Ｐゴシック" pitchFamily="1" charset="-128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Output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Natural Language</a:t>
            </a:r>
          </a:p>
        </p:txBody>
      </p:sp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dirty="0">
                <a:solidFill>
                  <a:schemeClr val="tx1"/>
                </a:solidFill>
                <a:latin typeface="+mj-lt"/>
              </a:rPr>
              <a:t>Linguistics - Discourse</a:t>
            </a:r>
          </a:p>
        </p:txBody>
      </p:sp>
      <p:sp>
        <p:nvSpPr>
          <p:cNvPr id="10244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8044F4FA-030B-44FB-9B0E-1B0CE6AF9514}" type="datetime4">
              <a:rPr lang="en-US"/>
              <a:pPr/>
              <a:t>March 31, 2016</a:t>
            </a:fld>
            <a:endParaRPr lang="en-US"/>
          </a:p>
        </p:txBody>
      </p:sp>
      <p:sp>
        <p:nvSpPr>
          <p:cNvPr id="10245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0246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CBEAE64-A03A-4CE5-A1CD-7872BEAE84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Input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Text/stories</a:t>
            </a: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Software (text charting)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FLEx</a:t>
            </a: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Output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Natural Language</a:t>
            </a:r>
          </a:p>
        </p:txBody>
      </p:sp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dirty="0">
                <a:solidFill>
                  <a:schemeClr val="tx1"/>
                </a:solidFill>
                <a:latin typeface="+mj-lt"/>
              </a:rPr>
              <a:t>Linguistics - Discourse</a:t>
            </a:r>
          </a:p>
        </p:txBody>
      </p:sp>
      <p:sp>
        <p:nvSpPr>
          <p:cNvPr id="10244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8044F4FA-030B-44FB-9B0E-1B0CE6AF9514}" type="datetime4">
              <a:rPr lang="en-US"/>
              <a:pPr/>
              <a:t>March 31, 2016</a:t>
            </a:fld>
            <a:endParaRPr lang="en-US"/>
          </a:p>
        </p:txBody>
      </p:sp>
      <p:sp>
        <p:nvSpPr>
          <p:cNvPr id="10245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0246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CBEAE64-A03A-4CE5-A1CD-7872BEAE84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Software </a:t>
            </a:r>
            <a:endParaRPr lang="en-US" dirty="0">
              <a:solidFill>
                <a:schemeClr val="tx1"/>
              </a:solidFill>
              <a:latin typeface="+mn-lt"/>
              <a:ea typeface="ＭＳ Ｐゴシック" pitchFamily="1" charset="-128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FLEx</a:t>
            </a: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1" charset="-128"/>
              </a:rPr>
              <a:t>Output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ea typeface="ＭＳ Ｐゴシック" pitchFamily="1" charset="-128"/>
              </a:rPr>
              <a:t> HTML</a:t>
            </a: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1" charset="-128"/>
              </a:rPr>
              <a:t>Software 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ea typeface="ＭＳ Ｐゴシック" pitchFamily="1" charset="-128"/>
              </a:rPr>
              <a:t>PAWS and </a:t>
            </a:r>
            <a:r>
              <a:rPr lang="en-US" sz="2400" dirty="0" err="1" smtClean="0">
                <a:solidFill>
                  <a:schemeClr val="tx1"/>
                </a:solidFill>
                <a:ea typeface="ＭＳ Ｐゴシック" pitchFamily="1" charset="-128"/>
              </a:rPr>
              <a:t>XLIngPaper</a:t>
            </a:r>
            <a:endParaRPr lang="en-US" sz="2400" dirty="0" smtClean="0">
              <a:solidFill>
                <a:schemeClr val="tx1"/>
              </a:solidFill>
              <a:ea typeface="ＭＳ Ｐゴシック" pitchFamily="1" charset="-128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1" charset="-128"/>
              </a:rPr>
              <a:t>Output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ea typeface="ＭＳ Ｐゴシック" pitchFamily="1" charset="-128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a typeface="ＭＳ Ｐゴシック" pitchFamily="1" charset="-128"/>
              </a:rPr>
              <a:t>XLingPaper</a:t>
            </a:r>
            <a:r>
              <a:rPr lang="en-US" sz="2400" dirty="0" smtClean="0">
                <a:solidFill>
                  <a:schemeClr val="tx1"/>
                </a:solidFill>
                <a:ea typeface="ＭＳ Ｐゴシック" pitchFamily="1" charset="-128"/>
              </a:rPr>
              <a:t> format  (XML)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US" sz="2400" dirty="0" smtClean="0">
              <a:solidFill>
                <a:schemeClr val="tx1"/>
              </a:solidFill>
              <a:latin typeface="+mn-lt"/>
              <a:ea typeface="ＭＳ Ｐゴシック" pitchFamily="1" charset="-128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US" dirty="0">
              <a:solidFill>
                <a:schemeClr val="tx1"/>
              </a:solidFill>
              <a:latin typeface="+mn-lt"/>
              <a:ea typeface="ＭＳ Ｐゴシック" pitchFamily="1" charset="-128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US" sz="2400" dirty="0" smtClean="0">
              <a:solidFill>
                <a:schemeClr val="tx1"/>
              </a:solidFill>
              <a:latin typeface="+mn-lt"/>
              <a:ea typeface="ＭＳ Ｐゴシック" pitchFamily="1" charset="-128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err="1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XLingPaper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 Format (XML)</a:t>
            </a:r>
            <a:endParaRPr lang="en-US" sz="2400" dirty="0">
              <a:solidFill>
                <a:schemeClr val="tx1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dirty="0">
                <a:solidFill>
                  <a:schemeClr val="tx1"/>
                </a:solidFill>
                <a:latin typeface="+mj-lt"/>
              </a:rPr>
              <a:t>Linguistics - </a:t>
            </a:r>
            <a:r>
              <a:rPr lang="en-US" sz="4400" dirty="0" smtClean="0">
                <a:solidFill>
                  <a:schemeClr val="tx1"/>
                </a:solidFill>
                <a:latin typeface="+mj-lt"/>
              </a:rPr>
              <a:t>Grammar</a:t>
            </a:r>
            <a:endParaRPr lang="en-US" sz="4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0244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8044F4FA-030B-44FB-9B0E-1B0CE6AF9514}" type="datetime4">
              <a:rPr lang="en-US"/>
              <a:pPr/>
              <a:t>March 31, 2016</a:t>
            </a:fld>
            <a:endParaRPr lang="en-US"/>
          </a:p>
        </p:txBody>
      </p:sp>
      <p:sp>
        <p:nvSpPr>
          <p:cNvPr id="10245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0246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CBEAE64-A03A-4CE5-A1CD-7872BEAE84E4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271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 smtClean="0">
                <a:solidFill>
                  <a:schemeClr val="tx1"/>
                </a:solidFill>
                <a:latin typeface="+mn-lt"/>
              </a:rPr>
              <a:t>Input 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Scripture in source language</a:t>
            </a: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 smtClean="0">
                <a:solidFill>
                  <a:schemeClr val="tx1"/>
                </a:solidFill>
                <a:latin typeface="+mn-lt"/>
              </a:rPr>
              <a:t>Software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(scripture editing)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 smtClean="0">
                <a:solidFill>
                  <a:schemeClr val="tx1"/>
                </a:solidFill>
                <a:latin typeface="+mn-lt"/>
              </a:rPr>
              <a:t>Output</a:t>
            </a:r>
            <a:endParaRPr lang="en-US" dirty="0">
              <a:solidFill>
                <a:schemeClr val="tx1"/>
              </a:solidFill>
              <a:latin typeface="+mn-lt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Scripture in target language</a:t>
            </a:r>
          </a:p>
          <a:p>
            <a:pPr marL="341313" indent="-341313" algn="l">
              <a:spcBef>
                <a:spcPts val="700"/>
              </a:spcBef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741363" lvl="1" indent="-284163" algn="l">
              <a:spcBef>
                <a:spcPts val="7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Translation - Editing</a:t>
            </a:r>
          </a:p>
        </p:txBody>
      </p:sp>
      <p:sp>
        <p:nvSpPr>
          <p:cNvPr id="12292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B52CEFAF-51CD-4D0C-8674-5888F1BCD049}" type="datetime4">
              <a:rPr lang="en-US"/>
              <a:pPr/>
              <a:t>March 31, 2016</a:t>
            </a:fld>
            <a:endParaRPr lang="en-US"/>
          </a:p>
        </p:txBody>
      </p:sp>
      <p:sp>
        <p:nvSpPr>
          <p:cNvPr id="12293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2294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1705C84-20C0-40BD-BE34-63005377577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271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 smtClean="0">
                <a:solidFill>
                  <a:schemeClr val="tx1"/>
                </a:solidFill>
                <a:latin typeface="+mn-lt"/>
              </a:rPr>
              <a:t>Input 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Scripture in source language</a:t>
            </a: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 smtClean="0">
                <a:solidFill>
                  <a:schemeClr val="tx1"/>
                </a:solidFill>
                <a:latin typeface="+mn-lt"/>
              </a:rPr>
              <a:t>Software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(scripture editing)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Adapt_It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Paratext 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 smtClean="0">
                <a:solidFill>
                  <a:schemeClr val="tx1"/>
                </a:solidFill>
                <a:latin typeface="+mn-lt"/>
              </a:rPr>
              <a:t>Output</a:t>
            </a:r>
            <a:endParaRPr lang="en-US" dirty="0">
              <a:solidFill>
                <a:schemeClr val="tx1"/>
              </a:solidFill>
              <a:latin typeface="+mn-lt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Scripture in target language</a:t>
            </a:r>
          </a:p>
          <a:p>
            <a:pPr marL="341313" indent="-341313" algn="l">
              <a:spcBef>
                <a:spcPts val="700"/>
              </a:spcBef>
              <a:buClrTx/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741363" lvl="1" indent="-284163" algn="l">
              <a:spcBef>
                <a:spcPts val="7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Translation - Editing</a:t>
            </a:r>
          </a:p>
        </p:txBody>
      </p:sp>
      <p:sp>
        <p:nvSpPr>
          <p:cNvPr id="12292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B52CEFAF-51CD-4D0C-8674-5888F1BCD049}" type="datetime4">
              <a:rPr lang="en-US"/>
              <a:pPr/>
              <a:t>March 31, 2016</a:t>
            </a:fld>
            <a:endParaRPr lang="en-US"/>
          </a:p>
        </p:txBody>
      </p:sp>
      <p:sp>
        <p:nvSpPr>
          <p:cNvPr id="12293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2294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1705C84-20C0-40BD-BE34-63005377577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>
                <a:solidFill>
                  <a:schemeClr val="tx1"/>
                </a:solidFill>
                <a:latin typeface="+mn-lt"/>
              </a:rPr>
              <a:t>Input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Scripture in target language</a:t>
            </a: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>
                <a:solidFill>
                  <a:schemeClr val="tx1"/>
                </a:solidFill>
                <a:latin typeface="+mn-lt"/>
                <a:cs typeface="Arial" pitchFamily="34" charset="0"/>
              </a:rPr>
              <a:t>Software (scripture checks)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 smtClean="0">
                <a:solidFill>
                  <a:schemeClr val="tx1"/>
                </a:solidFill>
                <a:latin typeface="+mn-lt"/>
                <a:cs typeface="Arial" pitchFamily="34" charset="0"/>
              </a:rPr>
              <a:t>Output</a:t>
            </a:r>
            <a:endParaRPr lang="en-US" dirty="0">
              <a:solidFill>
                <a:schemeClr val="tx1"/>
              </a:solidFill>
              <a:latin typeface="+mn-lt"/>
              <a:cs typeface="Arial" pitchFamily="34" charset="0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Checked Scripture in target language</a:t>
            </a:r>
          </a:p>
        </p:txBody>
      </p:sp>
      <p:sp>
        <p:nvSpPr>
          <p:cNvPr id="12294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Translation - Checking</a:t>
            </a:r>
          </a:p>
        </p:txBody>
      </p:sp>
      <p:sp>
        <p:nvSpPr>
          <p:cNvPr id="13316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406B1A85-FBCB-4741-B513-2469C1DED011}" type="datetime4">
              <a:rPr lang="en-US"/>
              <a:pPr/>
              <a:t>March 31, 2016</a:t>
            </a:fld>
            <a:endParaRPr lang="en-US"/>
          </a:p>
        </p:txBody>
      </p:sp>
      <p:sp>
        <p:nvSpPr>
          <p:cNvPr id="13317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3318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BAF17CD-A8E9-4F7D-B58F-9375785FBA46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You Will Learn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1600200" y="2234125"/>
            <a:ext cx="7391400" cy="3686303"/>
          </a:xfrm>
        </p:spPr>
        <p:txBody>
          <a:bodyPr/>
          <a:lstStyle/>
          <a:p>
            <a:r>
              <a:rPr lang="en-US" dirty="0" smtClean="0"/>
              <a:t>Which software to use for a given language development task.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307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dirty="0" smtClean="0"/>
          </a:p>
        </p:txBody>
      </p:sp>
      <p:sp>
        <p:nvSpPr>
          <p:cNvPr id="30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A8BE75C-9A83-4CF0-9476-AF036D8B7A85}" type="slidenum">
              <a:rPr lang="en-US"/>
              <a:pPr/>
              <a:t>2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8503" y="4086895"/>
            <a:ext cx="803343" cy="80334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1" y="5222943"/>
            <a:ext cx="725902" cy="69798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0250" y="3957169"/>
            <a:ext cx="803343" cy="80334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3493" y="4890238"/>
            <a:ext cx="522907" cy="70221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4035" y="5165837"/>
            <a:ext cx="752580" cy="79068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6615" y="4216619"/>
            <a:ext cx="543893" cy="54389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0366" y="5166613"/>
            <a:ext cx="753815" cy="75381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3469" y="3987424"/>
            <a:ext cx="643364" cy="64336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2137" y="4735243"/>
            <a:ext cx="802155" cy="8021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>
                <a:solidFill>
                  <a:schemeClr val="tx1"/>
                </a:solidFill>
                <a:latin typeface="+mn-lt"/>
              </a:rPr>
              <a:t>Input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Scripture in target language</a:t>
            </a: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>
                <a:solidFill>
                  <a:schemeClr val="tx1"/>
                </a:solidFill>
                <a:latin typeface="+mn-lt"/>
                <a:cs typeface="Arial" pitchFamily="34" charset="0"/>
              </a:rPr>
              <a:t>Software (scripture checks)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Paratext</a:t>
            </a: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 smtClean="0">
                <a:solidFill>
                  <a:schemeClr val="tx1"/>
                </a:solidFill>
                <a:latin typeface="+mn-lt"/>
                <a:cs typeface="Arial" pitchFamily="34" charset="0"/>
              </a:rPr>
              <a:t>Output</a:t>
            </a:r>
            <a:endParaRPr lang="en-US" dirty="0">
              <a:solidFill>
                <a:schemeClr val="tx1"/>
              </a:solidFill>
              <a:latin typeface="+mn-lt"/>
              <a:cs typeface="Arial" pitchFamily="34" charset="0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Checked Scripture in target language</a:t>
            </a:r>
          </a:p>
        </p:txBody>
      </p:sp>
      <p:sp>
        <p:nvSpPr>
          <p:cNvPr id="12294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Translation - Checking</a:t>
            </a:r>
          </a:p>
        </p:txBody>
      </p:sp>
      <p:sp>
        <p:nvSpPr>
          <p:cNvPr id="13316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406B1A85-FBCB-4741-B513-2469C1DED011}" type="datetime4">
              <a:rPr lang="en-US"/>
              <a:pPr/>
              <a:t>March 31, 2016</a:t>
            </a:fld>
            <a:endParaRPr lang="en-US"/>
          </a:p>
        </p:txBody>
      </p:sp>
      <p:sp>
        <p:nvSpPr>
          <p:cNvPr id="13317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3318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BAF17CD-A8E9-4F7D-B58F-9375785FBA46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57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Checked Scripture in target language</a:t>
            </a: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Software (scripture publishing)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Output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Published Scripture</a:t>
            </a:r>
          </a:p>
        </p:txBody>
      </p:sp>
      <p:sp>
        <p:nvSpPr>
          <p:cNvPr id="13318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Translation - Publishing</a:t>
            </a:r>
          </a:p>
        </p:txBody>
      </p:sp>
      <p:sp>
        <p:nvSpPr>
          <p:cNvPr id="14340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141D5BD0-E765-4FF8-A6E4-79375DCD7D59}" type="datetime4">
              <a:rPr lang="en-US"/>
              <a:pPr/>
              <a:t>March 31, 2016</a:t>
            </a:fld>
            <a:endParaRPr lang="en-US"/>
          </a:p>
        </p:txBody>
      </p:sp>
      <p:sp>
        <p:nvSpPr>
          <p:cNvPr id="14341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4342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1613C7A-E2DB-46C5-8052-EC390BF03A2D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57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Checked Scripture in target language</a:t>
            </a: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Software (scripture publishing)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Publishing Assistant (UBS)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InDesign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XeTex</a:t>
            </a:r>
            <a:endParaRPr lang="en-US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Pathway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Output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Published Scripture</a:t>
            </a:r>
          </a:p>
        </p:txBody>
      </p:sp>
      <p:sp>
        <p:nvSpPr>
          <p:cNvPr id="13318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Translation - Publishing</a:t>
            </a:r>
          </a:p>
        </p:txBody>
      </p:sp>
      <p:sp>
        <p:nvSpPr>
          <p:cNvPr id="14340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141D5BD0-E765-4FF8-A6E4-79375DCD7D59}" type="datetime4">
              <a:rPr lang="en-US"/>
              <a:pPr/>
              <a:t>March 31, 2016</a:t>
            </a:fld>
            <a:endParaRPr lang="en-US"/>
          </a:p>
        </p:txBody>
      </p:sp>
      <p:sp>
        <p:nvSpPr>
          <p:cNvPr id="14341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4342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1613C7A-E2DB-46C5-8052-EC390BF03A2D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57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Software (editing)</a:t>
            </a:r>
            <a:endParaRPr lang="en-US" dirty="0">
              <a:solidFill>
                <a:schemeClr val="tx1"/>
              </a:solidFill>
              <a:latin typeface="Calibri" pitchFamily="34" charset="0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err="1" smtClean="0">
                <a:solidFill>
                  <a:schemeClr val="tx1"/>
                </a:solidFill>
                <a:latin typeface="Calibri" pitchFamily="34" charset="0"/>
              </a:rPr>
              <a:t>OneStory</a:t>
            </a:r>
            <a:r>
              <a:rPr lang="en-US" sz="2400" dirty="0" smtClean="0">
                <a:solidFill>
                  <a:schemeClr val="tx1"/>
                </a:solidFill>
                <a:latin typeface="Calibri" pitchFamily="34" charset="0"/>
              </a:rPr>
              <a:t> Editor – Collaboration tool for One Story projects.  A project has n stories and each story has m  lines.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chemeClr val="tx1"/>
                </a:solidFill>
                <a:latin typeface="Calibri" pitchFamily="34" charset="0"/>
              </a:rPr>
              <a:t>For each line track </a:t>
            </a:r>
          </a:p>
          <a:p>
            <a:pPr marL="1141413" lvl="2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chemeClr val="tx1"/>
                </a:solidFill>
                <a:latin typeface="Calibri" pitchFamily="34" charset="0"/>
              </a:rPr>
              <a:t>Vernacular transcription and free translation</a:t>
            </a:r>
          </a:p>
          <a:p>
            <a:pPr marL="1141413" lvl="2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chemeClr val="tx1"/>
                </a:solidFill>
                <a:latin typeface="Calibri" pitchFamily="34" charset="0"/>
              </a:rPr>
              <a:t>Anchors</a:t>
            </a:r>
          </a:p>
          <a:p>
            <a:pPr marL="1141413" lvl="2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chemeClr val="tx1"/>
                </a:solidFill>
                <a:latin typeface="Calibri" pitchFamily="34" charset="0"/>
              </a:rPr>
              <a:t>Testing questions and results</a:t>
            </a:r>
            <a:endParaRPr lang="en-US" sz="2400" dirty="0">
              <a:solidFill>
                <a:schemeClr val="tx1"/>
              </a:solidFill>
              <a:latin typeface="Calibri" pitchFamily="34" charset="0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Output</a:t>
            </a:r>
            <a:endParaRPr lang="en-US" dirty="0">
              <a:solidFill>
                <a:schemeClr val="tx1"/>
              </a:solidFill>
              <a:latin typeface="Calibri" pitchFamily="34" charset="0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Calibri" pitchFamily="34" charset="0"/>
              </a:rPr>
              <a:t>Publishable stories</a:t>
            </a:r>
            <a:endParaRPr lang="en-US" sz="24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3318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Translation </a:t>
            </a:r>
            <a:r>
              <a:rPr lang="en-US" sz="4400" dirty="0" smtClean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- </a:t>
            </a:r>
            <a:r>
              <a:rPr lang="en-US" sz="4400" dirty="0" err="1" smtClean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OneStory</a:t>
            </a:r>
            <a:endParaRPr lang="en-US" sz="4400" dirty="0" smtClean="0">
              <a:solidFill>
                <a:schemeClr val="tx1"/>
              </a:solidFill>
              <a:latin typeface="+mj-lt"/>
              <a:ea typeface="ＭＳ Ｐゴシック" pitchFamily="1" charset="-128"/>
            </a:endParaRPr>
          </a:p>
        </p:txBody>
      </p:sp>
      <p:sp>
        <p:nvSpPr>
          <p:cNvPr id="14340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141D5BD0-E765-4FF8-A6E4-79375DCD7D59}" type="datetime4">
              <a:rPr lang="en-US"/>
              <a:pPr/>
              <a:t>March 31, 2016</a:t>
            </a:fld>
            <a:endParaRPr lang="en-US"/>
          </a:p>
        </p:txBody>
      </p:sp>
      <p:sp>
        <p:nvSpPr>
          <p:cNvPr id="14341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4342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1613C7A-E2DB-46C5-8052-EC390BF03A2D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64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Input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</a:rPr>
              <a:t>Dictionary (word list)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</a:rPr>
              <a:t>Text</a:t>
            </a: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Software (primer writing)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 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 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 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Output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</a:rPr>
              <a:t>Basic Primer</a:t>
            </a:r>
          </a:p>
        </p:txBody>
      </p:sp>
      <p:sp>
        <p:nvSpPr>
          <p:cNvPr id="14342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Literacy</a:t>
            </a:r>
            <a:r>
              <a:rPr lang="en-US" sz="4400" dirty="0">
                <a:solidFill>
                  <a:schemeClr val="tx1"/>
                </a:solidFill>
                <a:latin typeface="Calibri" pitchFamily="34" charset="0"/>
                <a:ea typeface="ＭＳ Ｐゴシック" pitchFamily="1" charset="-128"/>
              </a:rPr>
              <a:t> </a:t>
            </a:r>
            <a:r>
              <a:rPr lang="en-US" sz="4400" dirty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-</a:t>
            </a:r>
            <a:r>
              <a:rPr lang="en-US" sz="4400" dirty="0">
                <a:solidFill>
                  <a:schemeClr val="tx1"/>
                </a:solidFill>
                <a:latin typeface="Calibri" pitchFamily="34" charset="0"/>
                <a:ea typeface="ＭＳ Ｐゴシック" pitchFamily="1" charset="-128"/>
              </a:rPr>
              <a:t> </a:t>
            </a:r>
            <a:r>
              <a:rPr lang="en-US" sz="4400" dirty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Primers</a:t>
            </a:r>
          </a:p>
        </p:txBody>
      </p:sp>
      <p:sp>
        <p:nvSpPr>
          <p:cNvPr id="15364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4A91B13C-0C68-4688-B15A-8270619A9544}" type="datetime4">
              <a:rPr lang="en-US"/>
              <a:pPr/>
              <a:t>March 31, 2016</a:t>
            </a:fld>
            <a:endParaRPr lang="en-US"/>
          </a:p>
        </p:txBody>
      </p:sp>
      <p:sp>
        <p:nvSpPr>
          <p:cNvPr id="15365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5366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2295009-6109-456C-9EAA-B425E732C46C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64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Input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</a:rPr>
              <a:t>Dictionary (word list)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</a:rPr>
              <a:t>Text</a:t>
            </a: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Software (primer writing)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PrimerPro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err="1" smtClean="0">
                <a:solidFill>
                  <a:schemeClr val="tx1"/>
                </a:solidFill>
                <a:latin typeface="+mn-lt"/>
                <a:ea typeface="+mn-ea"/>
              </a:rPr>
              <a:t>Synphony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</a:rPr>
              <a:t>Desktop Publishing Software</a:t>
            </a: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Output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</a:rPr>
              <a:t>Basic Primer</a:t>
            </a:r>
          </a:p>
        </p:txBody>
      </p:sp>
      <p:sp>
        <p:nvSpPr>
          <p:cNvPr id="14342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Literacy</a:t>
            </a:r>
            <a:r>
              <a:rPr lang="en-US" sz="4400" dirty="0">
                <a:solidFill>
                  <a:schemeClr val="tx1"/>
                </a:solidFill>
                <a:latin typeface="Calibri" pitchFamily="34" charset="0"/>
                <a:ea typeface="ＭＳ Ｐゴシック" pitchFamily="1" charset="-128"/>
              </a:rPr>
              <a:t> </a:t>
            </a:r>
            <a:r>
              <a:rPr lang="en-US" sz="4400" dirty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-</a:t>
            </a:r>
            <a:r>
              <a:rPr lang="en-US" sz="4400" dirty="0">
                <a:solidFill>
                  <a:schemeClr val="tx1"/>
                </a:solidFill>
                <a:latin typeface="Calibri" pitchFamily="34" charset="0"/>
                <a:ea typeface="ＭＳ Ｐゴシック" pitchFamily="1" charset="-128"/>
              </a:rPr>
              <a:t> </a:t>
            </a:r>
            <a:r>
              <a:rPr lang="en-US" sz="4400" dirty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Primers</a:t>
            </a:r>
          </a:p>
        </p:txBody>
      </p:sp>
      <p:sp>
        <p:nvSpPr>
          <p:cNvPr id="15364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4A91B13C-0C68-4688-B15A-8270619A9544}" type="datetime4">
              <a:rPr lang="en-US"/>
              <a:pPr/>
              <a:t>March 31, 2016</a:t>
            </a:fld>
            <a:endParaRPr lang="en-US"/>
          </a:p>
        </p:txBody>
      </p:sp>
      <p:sp>
        <p:nvSpPr>
          <p:cNvPr id="15365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5366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2295009-6109-456C-9EAA-B425E732C46C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Input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Text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Software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 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 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Output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</a:rPr>
              <a:t>Literacy materials</a:t>
            </a:r>
          </a:p>
        </p:txBody>
      </p:sp>
      <p:sp>
        <p:nvSpPr>
          <p:cNvPr id="15366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Literacy</a:t>
            </a:r>
            <a:r>
              <a:rPr lang="en-US" sz="4400" dirty="0">
                <a:solidFill>
                  <a:schemeClr val="tx1"/>
                </a:solidFill>
                <a:latin typeface="Calibri" pitchFamily="34" charset="0"/>
                <a:ea typeface="ＭＳ Ｐゴシック" pitchFamily="1" charset="-128"/>
              </a:rPr>
              <a:t> </a:t>
            </a:r>
            <a:r>
              <a:rPr lang="en-US" sz="4400" dirty="0">
                <a:solidFill>
                  <a:schemeClr val="tx1"/>
                </a:solidFill>
                <a:ea typeface="ＭＳ Ｐゴシック" pitchFamily="1" charset="-128"/>
              </a:rPr>
              <a:t>-</a:t>
            </a:r>
            <a:r>
              <a:rPr lang="en-US" sz="4400" dirty="0">
                <a:solidFill>
                  <a:schemeClr val="tx1"/>
                </a:solidFill>
                <a:latin typeface="Calibri" pitchFamily="34" charset="0"/>
                <a:ea typeface="ＭＳ Ｐゴシック" pitchFamily="1" charset="-128"/>
              </a:rPr>
              <a:t> </a:t>
            </a:r>
            <a:r>
              <a:rPr lang="en-US" sz="4400" dirty="0" smtClean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Layout</a:t>
            </a:r>
            <a:endParaRPr lang="en-US" sz="4400" dirty="0">
              <a:solidFill>
                <a:schemeClr val="tx1"/>
              </a:solidFill>
              <a:latin typeface="+mj-lt"/>
              <a:ea typeface="ＭＳ Ｐゴシック" pitchFamily="1" charset="-128"/>
            </a:endParaRPr>
          </a:p>
        </p:txBody>
      </p:sp>
      <p:sp>
        <p:nvSpPr>
          <p:cNvPr id="16388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E464DEB4-3915-4C22-853E-B3F319154815}" type="datetime4">
              <a:rPr lang="en-US"/>
              <a:pPr/>
              <a:t>March 31, 2016</a:t>
            </a:fld>
            <a:endParaRPr lang="en-US"/>
          </a:p>
        </p:txBody>
      </p:sp>
      <p:sp>
        <p:nvSpPr>
          <p:cNvPr id="16389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6390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7866D09-635C-49D1-AB3D-30FBC7A9B821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Input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Text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Software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</a:rPr>
              <a:t>Desktop Publishing software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</a:rPr>
              <a:t>Bloom</a:t>
            </a: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Output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</a:rPr>
              <a:t>Literacy materials</a:t>
            </a:r>
          </a:p>
        </p:txBody>
      </p:sp>
      <p:sp>
        <p:nvSpPr>
          <p:cNvPr id="15366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Literacy</a:t>
            </a:r>
            <a:r>
              <a:rPr lang="en-US" sz="4400" dirty="0">
                <a:solidFill>
                  <a:schemeClr val="tx1"/>
                </a:solidFill>
                <a:latin typeface="Calibri" pitchFamily="34" charset="0"/>
                <a:ea typeface="ＭＳ Ｐゴシック" pitchFamily="1" charset="-128"/>
              </a:rPr>
              <a:t> </a:t>
            </a:r>
            <a:r>
              <a:rPr lang="en-US" sz="4400" dirty="0">
                <a:solidFill>
                  <a:schemeClr val="tx1"/>
                </a:solidFill>
                <a:ea typeface="ＭＳ Ｐゴシック" pitchFamily="1" charset="-128"/>
              </a:rPr>
              <a:t>-</a:t>
            </a:r>
            <a:r>
              <a:rPr lang="en-US" sz="4400" dirty="0">
                <a:solidFill>
                  <a:schemeClr val="tx1"/>
                </a:solidFill>
                <a:latin typeface="Calibri" pitchFamily="34" charset="0"/>
                <a:ea typeface="ＭＳ Ｐゴシック" pitchFamily="1" charset="-128"/>
              </a:rPr>
              <a:t> </a:t>
            </a:r>
            <a:r>
              <a:rPr lang="en-US" sz="4400" dirty="0" smtClean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Layout</a:t>
            </a:r>
            <a:endParaRPr lang="en-US" sz="4400" dirty="0">
              <a:solidFill>
                <a:schemeClr val="tx1"/>
              </a:solidFill>
              <a:latin typeface="+mj-lt"/>
              <a:ea typeface="ＭＳ Ｐゴシック" pitchFamily="1" charset="-128"/>
            </a:endParaRPr>
          </a:p>
        </p:txBody>
      </p:sp>
      <p:sp>
        <p:nvSpPr>
          <p:cNvPr id="16388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E464DEB4-3915-4C22-853E-B3F319154815}" type="datetime4">
              <a:rPr lang="en-US"/>
              <a:pPr/>
              <a:t>March 31, 2016</a:t>
            </a:fld>
            <a:endParaRPr lang="en-US"/>
          </a:p>
        </p:txBody>
      </p:sp>
      <p:sp>
        <p:nvSpPr>
          <p:cNvPr id="16389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6390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7866D09-635C-49D1-AB3D-30FBC7A9B821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Input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PDF file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Software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 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 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</a:rPr>
              <a:t>Output</a:t>
            </a:r>
            <a:endParaRPr lang="en-US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Reformatted PDF file as booklets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15366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Literacy</a:t>
            </a:r>
            <a:r>
              <a:rPr lang="en-US" sz="4400" dirty="0">
                <a:solidFill>
                  <a:schemeClr val="tx1"/>
                </a:solidFill>
                <a:latin typeface="Calibri" pitchFamily="34" charset="0"/>
                <a:ea typeface="ＭＳ Ｐゴシック" pitchFamily="1" charset="-128"/>
              </a:rPr>
              <a:t> </a:t>
            </a:r>
            <a:r>
              <a:rPr lang="en-US" sz="4400" dirty="0">
                <a:solidFill>
                  <a:schemeClr val="tx1"/>
                </a:solidFill>
                <a:ea typeface="ＭＳ Ｐゴシック" pitchFamily="1" charset="-128"/>
              </a:rPr>
              <a:t>-</a:t>
            </a:r>
            <a:r>
              <a:rPr lang="en-US" sz="4400" dirty="0">
                <a:solidFill>
                  <a:schemeClr val="tx1"/>
                </a:solidFill>
                <a:latin typeface="Calibri" pitchFamily="34" charset="0"/>
                <a:ea typeface="ＭＳ Ｐゴシック" pitchFamily="1" charset="-128"/>
              </a:rPr>
              <a:t> </a:t>
            </a:r>
            <a:r>
              <a:rPr lang="en-US" sz="4400" dirty="0" smtClean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Publishing</a:t>
            </a:r>
            <a:endParaRPr lang="en-US" sz="4400" dirty="0">
              <a:solidFill>
                <a:schemeClr val="tx1"/>
              </a:solidFill>
              <a:latin typeface="+mj-lt"/>
              <a:ea typeface="ＭＳ Ｐゴシック" pitchFamily="1" charset="-128"/>
            </a:endParaRPr>
          </a:p>
        </p:txBody>
      </p:sp>
      <p:sp>
        <p:nvSpPr>
          <p:cNvPr id="16388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E464DEB4-3915-4C22-853E-B3F319154815}" type="datetime4">
              <a:rPr lang="en-US"/>
              <a:pPr/>
              <a:t>March 31, 2016</a:t>
            </a:fld>
            <a:endParaRPr lang="en-US"/>
          </a:p>
        </p:txBody>
      </p:sp>
      <p:sp>
        <p:nvSpPr>
          <p:cNvPr id="16389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6390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7866D09-635C-49D1-AB3D-30FBC7A9B821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Input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PDF file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Software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err="1" smtClean="0">
                <a:solidFill>
                  <a:schemeClr val="tx1"/>
                </a:solidFill>
                <a:latin typeface="+mn-lt"/>
                <a:ea typeface="+mn-ea"/>
              </a:rPr>
              <a:t>PDFDroplet</a:t>
            </a:r>
            <a:endParaRPr lang="en-US" sz="2400" dirty="0" smtClean="0">
              <a:solidFill>
                <a:schemeClr val="tx1"/>
              </a:solidFill>
              <a:latin typeface="+mn-lt"/>
              <a:ea typeface="+mn-ea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Bloom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</a:rPr>
              <a:t>Output</a:t>
            </a:r>
            <a:endParaRPr lang="en-US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PDF file as booklets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15366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Literacy</a:t>
            </a:r>
            <a:r>
              <a:rPr lang="en-US" sz="4400" dirty="0">
                <a:solidFill>
                  <a:schemeClr val="tx1"/>
                </a:solidFill>
                <a:latin typeface="Calibri" pitchFamily="34" charset="0"/>
                <a:ea typeface="ＭＳ Ｐゴシック" pitchFamily="1" charset="-128"/>
              </a:rPr>
              <a:t> </a:t>
            </a:r>
            <a:r>
              <a:rPr lang="en-US" sz="4400" dirty="0">
                <a:solidFill>
                  <a:schemeClr val="tx1"/>
                </a:solidFill>
                <a:ea typeface="ＭＳ Ｐゴシック" pitchFamily="1" charset="-128"/>
              </a:rPr>
              <a:t>-</a:t>
            </a:r>
            <a:r>
              <a:rPr lang="en-US" sz="4400" dirty="0">
                <a:solidFill>
                  <a:schemeClr val="tx1"/>
                </a:solidFill>
                <a:latin typeface="Calibri" pitchFamily="34" charset="0"/>
                <a:ea typeface="ＭＳ Ｐゴシック" pitchFamily="1" charset="-128"/>
              </a:rPr>
              <a:t> </a:t>
            </a:r>
            <a:r>
              <a:rPr lang="en-US" sz="4400" dirty="0" smtClean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Publishing</a:t>
            </a:r>
            <a:endParaRPr lang="en-US" sz="4400" dirty="0">
              <a:solidFill>
                <a:schemeClr val="tx1"/>
              </a:solidFill>
              <a:latin typeface="+mj-lt"/>
              <a:ea typeface="ＭＳ Ｐゴシック" pitchFamily="1" charset="-128"/>
            </a:endParaRPr>
          </a:p>
        </p:txBody>
      </p:sp>
      <p:sp>
        <p:nvSpPr>
          <p:cNvPr id="16388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E464DEB4-3915-4C22-853E-B3F319154815}" type="datetime4">
              <a:rPr lang="en-US"/>
              <a:pPr/>
              <a:t>March 31, 2016</a:t>
            </a:fld>
            <a:endParaRPr lang="en-US"/>
          </a:p>
        </p:txBody>
      </p:sp>
      <p:sp>
        <p:nvSpPr>
          <p:cNvPr id="16389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6390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7866D09-635C-49D1-AB3D-30FBC7A9B821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4"/>
          <p:cNvSpPr txBox="1">
            <a:spLocks noChangeArrowheads="1"/>
          </p:cNvSpPr>
          <p:nvPr/>
        </p:nvSpPr>
        <p:spPr bwMode="auto">
          <a:xfrm>
            <a:off x="304800" y="914400"/>
            <a:ext cx="8534400" cy="76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The Process</a:t>
            </a:r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914400" y="5484813"/>
            <a:ext cx="2438400" cy="992187"/>
          </a:xfrm>
          <a:prstGeom prst="rect">
            <a:avLst/>
          </a:prstGeom>
          <a:solidFill>
            <a:srgbClr val="9900CC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marL="342900" indent="-341313">
              <a:spcBef>
                <a:spcPts val="2000"/>
              </a:spcBef>
              <a:buClrTx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US" b="1" dirty="0">
              <a:solidFill>
                <a:srgbClr val="FFFFFF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3079" name="Text Box 6"/>
          <p:cNvSpPr txBox="1">
            <a:spLocks noChangeArrowheads="1"/>
          </p:cNvSpPr>
          <p:nvPr/>
        </p:nvSpPr>
        <p:spPr bwMode="auto">
          <a:xfrm>
            <a:off x="1905000" y="1981200"/>
            <a:ext cx="5484813" cy="685800"/>
          </a:xfrm>
          <a:prstGeom prst="rect">
            <a:avLst/>
          </a:prstGeom>
          <a:solidFill>
            <a:srgbClr val="9900CC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 anchor="ctr" anchorCtr="1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US" b="1" dirty="0">
              <a:solidFill>
                <a:srgbClr val="FFFFFF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3080" name="Text Box 7"/>
          <p:cNvSpPr txBox="1">
            <a:spLocks noChangeArrowheads="1"/>
          </p:cNvSpPr>
          <p:nvPr/>
        </p:nvSpPr>
        <p:spPr bwMode="auto">
          <a:xfrm>
            <a:off x="1905000" y="3048000"/>
            <a:ext cx="5484813" cy="685800"/>
          </a:xfrm>
          <a:prstGeom prst="rect">
            <a:avLst/>
          </a:prstGeom>
          <a:solidFill>
            <a:srgbClr val="9900CC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 anchor="ctr" anchorCtr="1"/>
          <a:lstStyle/>
          <a:p>
            <a:pPr>
              <a:spcBef>
                <a:spcPts val="20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US" b="1" dirty="0">
              <a:solidFill>
                <a:srgbClr val="FFFFFF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3081" name="Text Box 8"/>
          <p:cNvSpPr txBox="1">
            <a:spLocks noChangeArrowheads="1"/>
          </p:cNvSpPr>
          <p:nvPr/>
        </p:nvSpPr>
        <p:spPr bwMode="auto">
          <a:xfrm>
            <a:off x="1905000" y="4191000"/>
            <a:ext cx="5484813" cy="685800"/>
          </a:xfrm>
          <a:prstGeom prst="rect">
            <a:avLst/>
          </a:prstGeom>
          <a:solidFill>
            <a:srgbClr val="9900CC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20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US" b="1" dirty="0">
              <a:solidFill>
                <a:srgbClr val="FFFFFF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3082" name="Text Box 9"/>
          <p:cNvSpPr txBox="1">
            <a:spLocks noChangeArrowheads="1"/>
          </p:cNvSpPr>
          <p:nvPr/>
        </p:nvSpPr>
        <p:spPr bwMode="auto">
          <a:xfrm>
            <a:off x="3657600" y="5484813"/>
            <a:ext cx="2514600" cy="992187"/>
          </a:xfrm>
          <a:prstGeom prst="rect">
            <a:avLst/>
          </a:prstGeom>
          <a:solidFill>
            <a:srgbClr val="9900CC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 anchor="ctr" anchorCtr="1"/>
          <a:lstStyle/>
          <a:p>
            <a:pPr>
              <a:spcBef>
                <a:spcPts val="2000"/>
              </a:spcBef>
              <a:buClrTx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>
                  <a:lumMod val="20000"/>
                  <a:lumOff val="80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n-lt"/>
              <a:ea typeface="ＭＳ Ｐゴシック" pitchFamily="1" charset="-128"/>
            </a:endParaRPr>
          </a:p>
        </p:txBody>
      </p:sp>
      <p:sp>
        <p:nvSpPr>
          <p:cNvPr id="3083" name="Text Box 10"/>
          <p:cNvSpPr txBox="1">
            <a:spLocks noChangeArrowheads="1"/>
          </p:cNvSpPr>
          <p:nvPr/>
        </p:nvSpPr>
        <p:spPr bwMode="auto">
          <a:xfrm>
            <a:off x="6399213" y="5484813"/>
            <a:ext cx="2287587" cy="992187"/>
          </a:xfrm>
          <a:prstGeom prst="rect">
            <a:avLst/>
          </a:prstGeom>
          <a:solidFill>
            <a:srgbClr val="9900CC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 anchor="ctr" anchorCtr="1"/>
          <a:lstStyle/>
          <a:p>
            <a:pPr>
              <a:spcBef>
                <a:spcPts val="20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US" b="1" dirty="0">
              <a:solidFill>
                <a:srgbClr val="FFFFFF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5129" name="Line 11"/>
          <p:cNvSpPr>
            <a:spLocks noChangeShapeType="1"/>
          </p:cNvSpPr>
          <p:nvPr/>
        </p:nvSpPr>
        <p:spPr bwMode="auto">
          <a:xfrm>
            <a:off x="4648200" y="2667000"/>
            <a:ext cx="1588" cy="457200"/>
          </a:xfrm>
          <a:prstGeom prst="line">
            <a:avLst/>
          </a:prstGeom>
          <a:noFill/>
          <a:ln w="76200">
            <a:solidFill>
              <a:srgbClr val="9900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30" name="Line 12"/>
          <p:cNvSpPr>
            <a:spLocks noChangeShapeType="1"/>
          </p:cNvSpPr>
          <p:nvPr/>
        </p:nvSpPr>
        <p:spPr bwMode="auto">
          <a:xfrm>
            <a:off x="4648200" y="3735388"/>
            <a:ext cx="1588" cy="457200"/>
          </a:xfrm>
          <a:prstGeom prst="line">
            <a:avLst/>
          </a:prstGeom>
          <a:noFill/>
          <a:ln w="76200">
            <a:solidFill>
              <a:srgbClr val="9900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31" name="Line 13"/>
          <p:cNvSpPr>
            <a:spLocks noChangeShapeType="1"/>
          </p:cNvSpPr>
          <p:nvPr/>
        </p:nvSpPr>
        <p:spPr bwMode="auto">
          <a:xfrm flipH="1">
            <a:off x="2209800" y="4878388"/>
            <a:ext cx="992188" cy="608012"/>
          </a:xfrm>
          <a:prstGeom prst="line">
            <a:avLst/>
          </a:prstGeom>
          <a:noFill/>
          <a:ln w="76200">
            <a:solidFill>
              <a:srgbClr val="9900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32" name="Line 14"/>
          <p:cNvSpPr>
            <a:spLocks noChangeShapeType="1"/>
          </p:cNvSpPr>
          <p:nvPr/>
        </p:nvSpPr>
        <p:spPr bwMode="auto">
          <a:xfrm>
            <a:off x="4648200" y="4800600"/>
            <a:ext cx="0" cy="762000"/>
          </a:xfrm>
          <a:prstGeom prst="line">
            <a:avLst/>
          </a:prstGeom>
          <a:noFill/>
          <a:ln w="76200">
            <a:solidFill>
              <a:srgbClr val="9900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33" name="Line 15"/>
          <p:cNvSpPr>
            <a:spLocks noChangeShapeType="1"/>
          </p:cNvSpPr>
          <p:nvPr/>
        </p:nvSpPr>
        <p:spPr bwMode="auto">
          <a:xfrm>
            <a:off x="6553200" y="4878388"/>
            <a:ext cx="1066800" cy="608012"/>
          </a:xfrm>
          <a:prstGeom prst="line">
            <a:avLst/>
          </a:prstGeom>
          <a:noFill/>
          <a:ln w="76200">
            <a:solidFill>
              <a:srgbClr val="9900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10" name="Date Placeholder 19"/>
          <p:cNvSpPr>
            <a:spLocks noGrp="1"/>
          </p:cNvSpPr>
          <p:nvPr>
            <p:ph type="dt" sz="half" idx="10"/>
          </p:nvPr>
        </p:nvSpPr>
        <p:spPr>
          <a:xfrm>
            <a:off x="1447800" y="6400800"/>
            <a:ext cx="2209800" cy="457200"/>
          </a:xfrm>
          <a:noFill/>
        </p:spPr>
        <p:txBody>
          <a:bodyPr/>
          <a:lstStyle/>
          <a:p>
            <a:fld id="{B123025F-76F0-43EF-ACEC-82ECFA5180F0}" type="datetime4">
              <a:rPr lang="en-US"/>
              <a:pPr/>
              <a:t>March 31, 2016</a:t>
            </a:fld>
            <a:endParaRPr lang="en-US"/>
          </a:p>
        </p:txBody>
      </p:sp>
      <p:sp>
        <p:nvSpPr>
          <p:cNvPr id="4111" name="Slide Number Placeholder 2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20B817-315B-4C70-96CB-282C8707D680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Input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Word Lists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Software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 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 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Output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Word list comparison using comparative linguistics techniques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17414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 smtClean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Language Assessment</a:t>
            </a:r>
            <a:endParaRPr lang="en-US" sz="4400" dirty="0">
              <a:solidFill>
                <a:schemeClr val="tx1"/>
              </a:solidFill>
              <a:latin typeface="+mj-lt"/>
              <a:ea typeface="ＭＳ Ｐゴシック" pitchFamily="1" charset="-128"/>
            </a:endParaRPr>
          </a:p>
        </p:txBody>
      </p:sp>
      <p:sp>
        <p:nvSpPr>
          <p:cNvPr id="18436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A1135786-0CAC-4DB5-9005-47D93A345549}" type="datetime4">
              <a:rPr lang="en-US"/>
              <a:pPr/>
              <a:t>March 31, 2016</a:t>
            </a:fld>
            <a:endParaRPr lang="en-US"/>
          </a:p>
        </p:txBody>
      </p:sp>
      <p:sp>
        <p:nvSpPr>
          <p:cNvPr id="18437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8438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4F940F1-5C3B-47EB-AE1E-EE4273E71415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Input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Word Lists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Software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err="1" smtClean="0">
                <a:solidFill>
                  <a:schemeClr val="tx1"/>
                </a:solidFill>
                <a:latin typeface="+mn-lt"/>
                <a:ea typeface="+mn-ea"/>
              </a:rPr>
              <a:t>WordSurv</a:t>
            </a:r>
            <a:endParaRPr lang="en-US" sz="2400" dirty="0" smtClean="0">
              <a:solidFill>
                <a:schemeClr val="tx1"/>
              </a:solidFill>
              <a:latin typeface="+mn-lt"/>
              <a:ea typeface="+mn-ea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Cog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Output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Word list comparison using comparative linguistics techniques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17414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 smtClean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Language Assessment</a:t>
            </a:r>
            <a:endParaRPr lang="en-US" sz="4400" dirty="0">
              <a:solidFill>
                <a:schemeClr val="tx1"/>
              </a:solidFill>
              <a:latin typeface="+mj-lt"/>
              <a:ea typeface="ＭＳ Ｐゴシック" pitchFamily="1" charset="-128"/>
            </a:endParaRPr>
          </a:p>
        </p:txBody>
      </p:sp>
      <p:sp>
        <p:nvSpPr>
          <p:cNvPr id="18436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A1135786-0CAC-4DB5-9005-47D93A345549}" type="datetime4">
              <a:rPr lang="en-US"/>
              <a:pPr/>
              <a:t>March 31, 2016</a:t>
            </a:fld>
            <a:endParaRPr lang="en-US"/>
          </a:p>
        </p:txBody>
      </p:sp>
      <p:sp>
        <p:nvSpPr>
          <p:cNvPr id="18437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8438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4F940F1-5C3B-47EB-AE1E-EE4273E71415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Input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Anthropological  data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Software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 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 </a:t>
            </a: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</a:rPr>
              <a:t>Output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Analysis of the data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17414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 smtClean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Anthropology</a:t>
            </a:r>
            <a:endParaRPr lang="en-US" sz="4400" dirty="0">
              <a:solidFill>
                <a:schemeClr val="tx1"/>
              </a:solidFill>
              <a:latin typeface="+mj-lt"/>
              <a:ea typeface="ＭＳ Ｐゴシック" pitchFamily="1" charset="-128"/>
            </a:endParaRPr>
          </a:p>
        </p:txBody>
      </p:sp>
      <p:sp>
        <p:nvSpPr>
          <p:cNvPr id="18436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A1135786-0CAC-4DB5-9005-47D93A345549}" type="datetime4">
              <a:rPr lang="en-US"/>
              <a:pPr/>
              <a:t>March 31, 2016</a:t>
            </a:fld>
            <a:endParaRPr lang="en-US"/>
          </a:p>
        </p:txBody>
      </p:sp>
      <p:sp>
        <p:nvSpPr>
          <p:cNvPr id="18437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8438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4F940F1-5C3B-47EB-AE1E-EE4273E71415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Input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Anthropological  data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Software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 FLEx – Data Notebook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n-lt"/>
                <a:ea typeface="+mn-ea"/>
              </a:rPr>
              <a:t>SILKin</a:t>
            </a:r>
            <a:endParaRPr lang="en-US" sz="2400" dirty="0" smtClean="0">
              <a:solidFill>
                <a:schemeClr val="tx1"/>
              </a:solidFill>
              <a:latin typeface="+mn-lt"/>
              <a:ea typeface="+mn-ea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</a:rPr>
              <a:t>Output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Analysis of the data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17414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 smtClean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Anthropology</a:t>
            </a:r>
            <a:endParaRPr lang="en-US" sz="4400" dirty="0">
              <a:solidFill>
                <a:schemeClr val="tx1"/>
              </a:solidFill>
              <a:latin typeface="+mj-lt"/>
              <a:ea typeface="ＭＳ Ｐゴシック" pitchFamily="1" charset="-128"/>
            </a:endParaRPr>
          </a:p>
        </p:txBody>
      </p:sp>
      <p:sp>
        <p:nvSpPr>
          <p:cNvPr id="18436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A1135786-0CAC-4DB5-9005-47D93A345549}" type="datetime4">
              <a:rPr lang="en-US"/>
              <a:pPr/>
              <a:t>March 31, 2016</a:t>
            </a:fld>
            <a:endParaRPr lang="en-US"/>
          </a:p>
        </p:txBody>
      </p:sp>
      <p:sp>
        <p:nvSpPr>
          <p:cNvPr id="18437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8438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4F940F1-5C3B-47EB-AE1E-EE4273E71415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Input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Metadata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Resource to be archived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Software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 RAMP &amp; REAP</a:t>
            </a: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</a:rPr>
              <a:t>Output</a:t>
            </a:r>
            <a:endParaRPr lang="en-US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Resource with metadata stored in SIL’s Language &amp; Culture Archive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17414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 smtClean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Archiving</a:t>
            </a:r>
            <a:endParaRPr lang="en-US" sz="4400" dirty="0">
              <a:solidFill>
                <a:schemeClr val="tx1"/>
              </a:solidFill>
              <a:latin typeface="+mj-lt"/>
              <a:ea typeface="ＭＳ Ｐゴシック" pitchFamily="1" charset="-128"/>
            </a:endParaRPr>
          </a:p>
        </p:txBody>
      </p:sp>
      <p:sp>
        <p:nvSpPr>
          <p:cNvPr id="18436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A1135786-0CAC-4DB5-9005-47D93A345549}" type="datetime4">
              <a:rPr lang="en-US"/>
              <a:pPr/>
              <a:t>March 31, 2016</a:t>
            </a:fld>
            <a:endParaRPr lang="en-US"/>
          </a:p>
        </p:txBody>
      </p:sp>
      <p:sp>
        <p:nvSpPr>
          <p:cNvPr id="18437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dirty="0" smtClean="0"/>
          </a:p>
        </p:txBody>
      </p:sp>
      <p:sp>
        <p:nvSpPr>
          <p:cNvPr id="18438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4F940F1-5C3B-47EB-AE1E-EE4273E71415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Input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Paratext project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DBL project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Software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 Scripture  App Builder</a:t>
            </a: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</a:rPr>
              <a:t>Output</a:t>
            </a:r>
            <a:endParaRPr lang="en-US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Android App of Scripture in a given language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17414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 smtClean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Scripture Digital Publishing</a:t>
            </a:r>
            <a:endParaRPr lang="en-US" sz="4400" dirty="0">
              <a:solidFill>
                <a:schemeClr val="tx1"/>
              </a:solidFill>
              <a:latin typeface="+mj-lt"/>
              <a:ea typeface="ＭＳ Ｐゴシック" pitchFamily="1" charset="-128"/>
            </a:endParaRPr>
          </a:p>
        </p:txBody>
      </p:sp>
      <p:sp>
        <p:nvSpPr>
          <p:cNvPr id="18436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A1135786-0CAC-4DB5-9005-47D93A345549}" type="datetime4">
              <a:rPr lang="en-US"/>
              <a:pPr/>
              <a:t>March 31, 2016</a:t>
            </a:fld>
            <a:endParaRPr lang="en-US"/>
          </a:p>
        </p:txBody>
      </p:sp>
      <p:sp>
        <p:nvSpPr>
          <p:cNvPr id="18437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8438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4F940F1-5C3B-47EB-AE1E-EE4273E71415}" type="slidenum">
              <a:rPr lang="en-US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16753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</a:rPr>
              <a:t>Language Forge</a:t>
            </a:r>
            <a:endParaRPr lang="en-US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Web based collaboration for building dictionaries</a:t>
            </a: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</a:rPr>
              <a:t>Scripture Forge</a:t>
            </a:r>
            <a:endParaRPr lang="en-US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 Web based collaboration for Scripture checking</a:t>
            </a:r>
          </a:p>
        </p:txBody>
      </p:sp>
      <p:sp>
        <p:nvSpPr>
          <p:cNvPr id="17414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 smtClean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Web based tools</a:t>
            </a:r>
            <a:endParaRPr lang="en-US" sz="4400" dirty="0">
              <a:solidFill>
                <a:schemeClr val="tx1"/>
              </a:solidFill>
              <a:latin typeface="+mj-lt"/>
              <a:ea typeface="ＭＳ Ｐゴシック" pitchFamily="1" charset="-128"/>
            </a:endParaRPr>
          </a:p>
        </p:txBody>
      </p:sp>
      <p:sp>
        <p:nvSpPr>
          <p:cNvPr id="18436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A1135786-0CAC-4DB5-9005-47D93A345549}" type="datetime4">
              <a:rPr lang="en-US"/>
              <a:pPr/>
              <a:t>March 31, 2016</a:t>
            </a:fld>
            <a:endParaRPr lang="en-US"/>
          </a:p>
        </p:txBody>
      </p:sp>
      <p:sp>
        <p:nvSpPr>
          <p:cNvPr id="18437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8438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4F940F1-5C3B-47EB-AE1E-EE4273E7141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Input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USFM text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Software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err="1" smtClean="0">
                <a:solidFill>
                  <a:schemeClr val="tx1"/>
                </a:solidFill>
                <a:latin typeface="+mn-lt"/>
                <a:ea typeface="+mn-ea"/>
              </a:rPr>
              <a:t>HearThis</a:t>
            </a:r>
            <a:endParaRPr lang="en-US" sz="2400" dirty="0" smtClean="0">
              <a:solidFill>
                <a:schemeClr val="tx1"/>
              </a:solidFill>
              <a:latin typeface="+mn-lt"/>
              <a:ea typeface="+mn-ea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</a:rPr>
              <a:t>Output</a:t>
            </a:r>
            <a:endParaRPr lang="en-US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Audio File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17414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3820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 smtClean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Scripture on Audio</a:t>
            </a:r>
            <a:endParaRPr lang="en-US" sz="4400" dirty="0">
              <a:solidFill>
                <a:schemeClr val="tx1"/>
              </a:solidFill>
              <a:latin typeface="+mj-lt"/>
              <a:ea typeface="ＭＳ Ｐゴシック" pitchFamily="1" charset="-128"/>
            </a:endParaRPr>
          </a:p>
        </p:txBody>
      </p:sp>
      <p:sp>
        <p:nvSpPr>
          <p:cNvPr id="18436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A1135786-0CAC-4DB5-9005-47D93A345549}" type="datetime4">
              <a:rPr lang="en-US"/>
              <a:pPr/>
              <a:t>March 31, 2016</a:t>
            </a:fld>
            <a:endParaRPr lang="en-US"/>
          </a:p>
        </p:txBody>
      </p:sp>
      <p:sp>
        <p:nvSpPr>
          <p:cNvPr id="18437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8438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4F940F1-5C3B-47EB-AE1E-EE4273E71415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Text Box 4"/>
          <p:cNvSpPr txBox="1">
            <a:spLocks noChangeArrowheads="1"/>
          </p:cNvSpPr>
          <p:nvPr/>
        </p:nvSpPr>
        <p:spPr bwMode="auto">
          <a:xfrm>
            <a:off x="1447800" y="2514600"/>
            <a:ext cx="7391400" cy="3733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</a:rPr>
              <a:t>Purpose </a:t>
            </a:r>
          </a:p>
          <a:p>
            <a:pPr marL="741363" lvl="2" indent="-341313" algn="l">
              <a:spcBef>
                <a:spcPts val="700"/>
              </a:spcBef>
              <a:buClr>
                <a:schemeClr val="tx1"/>
              </a:buClr>
              <a:buFont typeface="Arial" pitchFamily="34" charset="0"/>
              <a:buChar char="−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To assist you in learning a language</a:t>
            </a: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</a:rPr>
              <a:t>Software</a:t>
            </a:r>
            <a:endParaRPr lang="en-US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err="1" smtClean="0">
                <a:solidFill>
                  <a:schemeClr val="tx1"/>
                </a:solidFill>
                <a:latin typeface="+mn-lt"/>
                <a:ea typeface="+mn-ea"/>
              </a:rPr>
              <a:t>Vocab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 Manager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err="1" smtClean="0">
                <a:solidFill>
                  <a:schemeClr val="tx1"/>
                </a:solidFill>
                <a:latin typeface="+mn-lt"/>
                <a:ea typeface="+mn-ea"/>
              </a:rPr>
              <a:t>Anki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15366" name="Text Box 5"/>
          <p:cNvSpPr txBox="1">
            <a:spLocks noChangeArrowheads="1"/>
          </p:cNvSpPr>
          <p:nvPr/>
        </p:nvSpPr>
        <p:spPr bwMode="auto">
          <a:xfrm>
            <a:off x="838200" y="838200"/>
            <a:ext cx="8077200" cy="990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 smtClean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Language Learning</a:t>
            </a:r>
            <a:endParaRPr lang="en-US" sz="4400" dirty="0">
              <a:solidFill>
                <a:schemeClr val="tx1"/>
              </a:solidFill>
              <a:latin typeface="+mj-lt"/>
              <a:ea typeface="ＭＳ Ｐゴシック" pitchFamily="1" charset="-128"/>
            </a:endParaRPr>
          </a:p>
        </p:txBody>
      </p:sp>
      <p:sp>
        <p:nvSpPr>
          <p:cNvPr id="16388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E464DEB4-3915-4C22-853E-B3F319154815}" type="datetime4">
              <a:rPr lang="en-US"/>
              <a:pPr/>
              <a:t>March 31, 2016</a:t>
            </a:fld>
            <a:endParaRPr lang="en-US"/>
          </a:p>
        </p:txBody>
      </p:sp>
      <p:sp>
        <p:nvSpPr>
          <p:cNvPr id="16389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6390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7866D09-635C-49D1-AB3D-30FBC7A9B82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Text Box 4"/>
          <p:cNvSpPr txBox="1">
            <a:spLocks noChangeArrowheads="1"/>
          </p:cNvSpPr>
          <p:nvPr/>
        </p:nvSpPr>
        <p:spPr bwMode="auto">
          <a:xfrm>
            <a:off x="1447800" y="2514600"/>
            <a:ext cx="7391400" cy="3733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</a:rPr>
              <a:t>Purpose </a:t>
            </a:r>
          </a:p>
          <a:p>
            <a:pPr marL="741363" lvl="2" indent="-341313" algn="l">
              <a:spcBef>
                <a:spcPts val="700"/>
              </a:spcBef>
              <a:buClr>
                <a:schemeClr val="tx1"/>
              </a:buClr>
              <a:buFont typeface="Arial" pitchFamily="34" charset="0"/>
              <a:buChar char="−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To assist you in managing language documentation data</a:t>
            </a: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</a:rPr>
              <a:t>Input</a:t>
            </a:r>
            <a:endParaRPr lang="en-US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Events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</a:rPr>
              <a:t>People 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Software</a:t>
            </a: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err="1" smtClean="0">
                <a:solidFill>
                  <a:schemeClr val="tx1"/>
                </a:solidFill>
                <a:latin typeface="+mn-lt"/>
                <a:ea typeface="+mn-ea"/>
              </a:rPr>
              <a:t>SayMore</a:t>
            </a: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  <a:p>
            <a:pPr marL="741363" lvl="1" indent="-284163" algn="l">
              <a:spcBef>
                <a:spcPts val="600"/>
              </a:spcBef>
              <a:buClr>
                <a:schemeClr val="tx1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US" sz="2400" dirty="0"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15366" name="Text Box 5"/>
          <p:cNvSpPr txBox="1">
            <a:spLocks noChangeArrowheads="1"/>
          </p:cNvSpPr>
          <p:nvPr/>
        </p:nvSpPr>
        <p:spPr bwMode="auto">
          <a:xfrm>
            <a:off x="838200" y="838200"/>
            <a:ext cx="8077200" cy="1447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 smtClean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Language Documentation</a:t>
            </a:r>
          </a:p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 smtClean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Project Management</a:t>
            </a:r>
            <a:endParaRPr lang="en-US" sz="4400" dirty="0">
              <a:solidFill>
                <a:schemeClr val="tx1"/>
              </a:solidFill>
              <a:latin typeface="+mj-lt"/>
              <a:ea typeface="ＭＳ Ｐゴシック" pitchFamily="1" charset="-128"/>
            </a:endParaRPr>
          </a:p>
        </p:txBody>
      </p:sp>
      <p:sp>
        <p:nvSpPr>
          <p:cNvPr id="16388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E464DEB4-3915-4C22-853E-B3F319154815}" type="datetime4">
              <a:rPr lang="en-US"/>
              <a:pPr/>
              <a:t>March 31, 2016</a:t>
            </a:fld>
            <a:endParaRPr lang="en-US"/>
          </a:p>
        </p:txBody>
      </p:sp>
      <p:sp>
        <p:nvSpPr>
          <p:cNvPr id="16389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6390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7866D09-635C-49D1-AB3D-30FBC7A9B821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4"/>
          <p:cNvSpPr txBox="1">
            <a:spLocks noChangeArrowheads="1"/>
          </p:cNvSpPr>
          <p:nvPr/>
        </p:nvSpPr>
        <p:spPr bwMode="auto">
          <a:xfrm>
            <a:off x="304800" y="914400"/>
            <a:ext cx="8534400" cy="76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The Process</a:t>
            </a:r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914400" y="5484813"/>
            <a:ext cx="2438400" cy="992187"/>
          </a:xfrm>
          <a:prstGeom prst="rect">
            <a:avLst/>
          </a:prstGeom>
          <a:solidFill>
            <a:srgbClr val="9900CC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marL="342900" indent="-341313">
              <a:spcBef>
                <a:spcPts val="2000"/>
              </a:spcBef>
              <a:buClrTx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US" b="1" dirty="0">
              <a:solidFill>
                <a:srgbClr val="FFFFFF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3079" name="Text Box 6"/>
          <p:cNvSpPr txBox="1">
            <a:spLocks noChangeArrowheads="1"/>
          </p:cNvSpPr>
          <p:nvPr/>
        </p:nvSpPr>
        <p:spPr bwMode="auto">
          <a:xfrm>
            <a:off x="1905000" y="1981200"/>
            <a:ext cx="5484813" cy="685800"/>
          </a:xfrm>
          <a:prstGeom prst="rect">
            <a:avLst/>
          </a:prstGeom>
          <a:solidFill>
            <a:srgbClr val="9900CC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 anchor="ctr" anchorCtr="1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b="1" dirty="0" smtClean="0">
                <a:solidFill>
                  <a:srgbClr val="FFFFFF"/>
                </a:solidFill>
                <a:latin typeface="+mn-lt"/>
                <a:ea typeface="ＭＳ Ｐゴシック" pitchFamily="1" charset="-128"/>
              </a:rPr>
              <a:t>Word Collection</a:t>
            </a:r>
            <a:endParaRPr lang="en-US" b="1" dirty="0">
              <a:solidFill>
                <a:srgbClr val="FFFFFF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3080" name="Text Box 7"/>
          <p:cNvSpPr txBox="1">
            <a:spLocks noChangeArrowheads="1"/>
          </p:cNvSpPr>
          <p:nvPr/>
        </p:nvSpPr>
        <p:spPr bwMode="auto">
          <a:xfrm>
            <a:off x="1905000" y="3048000"/>
            <a:ext cx="5484813" cy="685800"/>
          </a:xfrm>
          <a:prstGeom prst="rect">
            <a:avLst/>
          </a:prstGeom>
          <a:solidFill>
            <a:srgbClr val="9900CC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 anchor="ctr" anchorCtr="1"/>
          <a:lstStyle/>
          <a:p>
            <a:pPr>
              <a:spcBef>
                <a:spcPts val="20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US" b="1" dirty="0">
              <a:solidFill>
                <a:srgbClr val="FFFFFF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3081" name="Text Box 8"/>
          <p:cNvSpPr txBox="1">
            <a:spLocks noChangeArrowheads="1"/>
          </p:cNvSpPr>
          <p:nvPr/>
        </p:nvSpPr>
        <p:spPr bwMode="auto">
          <a:xfrm>
            <a:off x="1905000" y="4191000"/>
            <a:ext cx="5484813" cy="685800"/>
          </a:xfrm>
          <a:prstGeom prst="rect">
            <a:avLst/>
          </a:prstGeom>
          <a:solidFill>
            <a:srgbClr val="9900CC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20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US" b="1" dirty="0">
              <a:solidFill>
                <a:srgbClr val="FFFFFF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3082" name="Text Box 9"/>
          <p:cNvSpPr txBox="1">
            <a:spLocks noChangeArrowheads="1"/>
          </p:cNvSpPr>
          <p:nvPr/>
        </p:nvSpPr>
        <p:spPr bwMode="auto">
          <a:xfrm>
            <a:off x="3657600" y="5484813"/>
            <a:ext cx="2514600" cy="992187"/>
          </a:xfrm>
          <a:prstGeom prst="rect">
            <a:avLst/>
          </a:prstGeom>
          <a:solidFill>
            <a:srgbClr val="9900CC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 anchor="ctr" anchorCtr="1"/>
          <a:lstStyle/>
          <a:p>
            <a:pPr>
              <a:spcBef>
                <a:spcPts val="2000"/>
              </a:spcBef>
              <a:buClrTx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>
                  <a:lumMod val="20000"/>
                  <a:lumOff val="80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n-lt"/>
              <a:ea typeface="ＭＳ Ｐゴシック" pitchFamily="1" charset="-128"/>
            </a:endParaRPr>
          </a:p>
        </p:txBody>
      </p:sp>
      <p:sp>
        <p:nvSpPr>
          <p:cNvPr id="3083" name="Text Box 10"/>
          <p:cNvSpPr txBox="1">
            <a:spLocks noChangeArrowheads="1"/>
          </p:cNvSpPr>
          <p:nvPr/>
        </p:nvSpPr>
        <p:spPr bwMode="auto">
          <a:xfrm>
            <a:off x="6399213" y="5484813"/>
            <a:ext cx="2287587" cy="992187"/>
          </a:xfrm>
          <a:prstGeom prst="rect">
            <a:avLst/>
          </a:prstGeom>
          <a:solidFill>
            <a:srgbClr val="9900CC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 anchor="ctr" anchorCtr="1"/>
          <a:lstStyle/>
          <a:p>
            <a:pPr>
              <a:spcBef>
                <a:spcPts val="20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US" b="1" dirty="0">
              <a:solidFill>
                <a:srgbClr val="FFFFFF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5129" name="Line 11"/>
          <p:cNvSpPr>
            <a:spLocks noChangeShapeType="1"/>
          </p:cNvSpPr>
          <p:nvPr/>
        </p:nvSpPr>
        <p:spPr bwMode="auto">
          <a:xfrm>
            <a:off x="4648200" y="2667000"/>
            <a:ext cx="1588" cy="457200"/>
          </a:xfrm>
          <a:prstGeom prst="line">
            <a:avLst/>
          </a:prstGeom>
          <a:noFill/>
          <a:ln w="76200">
            <a:solidFill>
              <a:srgbClr val="9900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30" name="Line 12"/>
          <p:cNvSpPr>
            <a:spLocks noChangeShapeType="1"/>
          </p:cNvSpPr>
          <p:nvPr/>
        </p:nvSpPr>
        <p:spPr bwMode="auto">
          <a:xfrm>
            <a:off x="4648200" y="3735388"/>
            <a:ext cx="1588" cy="457200"/>
          </a:xfrm>
          <a:prstGeom prst="line">
            <a:avLst/>
          </a:prstGeom>
          <a:noFill/>
          <a:ln w="76200">
            <a:solidFill>
              <a:srgbClr val="9900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31" name="Line 13"/>
          <p:cNvSpPr>
            <a:spLocks noChangeShapeType="1"/>
          </p:cNvSpPr>
          <p:nvPr/>
        </p:nvSpPr>
        <p:spPr bwMode="auto">
          <a:xfrm flipH="1">
            <a:off x="2209800" y="4878388"/>
            <a:ext cx="992188" cy="608012"/>
          </a:xfrm>
          <a:prstGeom prst="line">
            <a:avLst/>
          </a:prstGeom>
          <a:noFill/>
          <a:ln w="76200">
            <a:solidFill>
              <a:srgbClr val="9900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32" name="Line 14"/>
          <p:cNvSpPr>
            <a:spLocks noChangeShapeType="1"/>
          </p:cNvSpPr>
          <p:nvPr/>
        </p:nvSpPr>
        <p:spPr bwMode="auto">
          <a:xfrm>
            <a:off x="4648200" y="4800600"/>
            <a:ext cx="0" cy="762000"/>
          </a:xfrm>
          <a:prstGeom prst="line">
            <a:avLst/>
          </a:prstGeom>
          <a:noFill/>
          <a:ln w="76200">
            <a:solidFill>
              <a:srgbClr val="9900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33" name="Line 15"/>
          <p:cNvSpPr>
            <a:spLocks noChangeShapeType="1"/>
          </p:cNvSpPr>
          <p:nvPr/>
        </p:nvSpPr>
        <p:spPr bwMode="auto">
          <a:xfrm>
            <a:off x="6553200" y="4878388"/>
            <a:ext cx="1066800" cy="608012"/>
          </a:xfrm>
          <a:prstGeom prst="line">
            <a:avLst/>
          </a:prstGeom>
          <a:noFill/>
          <a:ln w="76200">
            <a:solidFill>
              <a:srgbClr val="9900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10" name="Date Placeholder 19"/>
          <p:cNvSpPr>
            <a:spLocks noGrp="1"/>
          </p:cNvSpPr>
          <p:nvPr>
            <p:ph type="dt" sz="half" idx="10"/>
          </p:nvPr>
        </p:nvSpPr>
        <p:spPr>
          <a:xfrm>
            <a:off x="1447800" y="6400800"/>
            <a:ext cx="2209800" cy="457200"/>
          </a:xfrm>
          <a:noFill/>
        </p:spPr>
        <p:txBody>
          <a:bodyPr/>
          <a:lstStyle/>
          <a:p>
            <a:fld id="{B123025F-76F0-43EF-ACEC-82ECFA5180F0}" type="datetime4">
              <a:rPr lang="en-US"/>
              <a:pPr/>
              <a:t>March 31, 2016</a:t>
            </a:fld>
            <a:endParaRPr lang="en-US"/>
          </a:p>
        </p:txBody>
      </p:sp>
      <p:sp>
        <p:nvSpPr>
          <p:cNvPr id="4111" name="Slide Number Placeholder 2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20B817-315B-4C70-96CB-282C8707D680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Text Box 4"/>
          <p:cNvSpPr txBox="1">
            <a:spLocks noChangeArrowheads="1"/>
          </p:cNvSpPr>
          <p:nvPr/>
        </p:nvSpPr>
        <p:spPr bwMode="auto">
          <a:xfrm>
            <a:off x="1295400" y="1828800"/>
            <a:ext cx="7391400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</a:rPr>
              <a:t>myWorkSafe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</a:rPr>
              <a:t> – simple and easy to  use backup tool</a:t>
            </a: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US" dirty="0" smtClean="0">
              <a:solidFill>
                <a:schemeClr val="tx1"/>
              </a:solidFill>
              <a:latin typeface="+mn-lt"/>
              <a:ea typeface="+mn-ea"/>
            </a:endParaRPr>
          </a:p>
          <a:p>
            <a:pPr>
              <a:lnSpc>
                <a:spcPct val="95000"/>
              </a:lnSpc>
            </a:pPr>
            <a:r>
              <a:rPr lang="en-US" dirty="0" smtClean="0">
                <a:solidFill>
                  <a:srgbClr val="000000"/>
                </a:solidFill>
                <a:latin typeface="Arial" pitchFamily="34" charset="0"/>
              </a:rPr>
              <a:t>Super Simple Backup</a:t>
            </a:r>
            <a:endParaRPr lang="en-US" dirty="0" smtClean="0">
              <a:solidFill>
                <a:srgbClr val="000000"/>
              </a:solidFill>
            </a:endParaRPr>
          </a:p>
          <a:p>
            <a:pPr>
              <a:lnSpc>
                <a:spcPct val="95000"/>
              </a:lnSpc>
            </a:pPr>
            <a:r>
              <a:rPr lang="en-US" dirty="0" smtClean="0">
                <a:solidFill>
                  <a:srgbClr val="000000"/>
                </a:solidFill>
                <a:latin typeface="Arial" pitchFamily="34" charset="0"/>
              </a:rPr>
              <a:t>for Rice Farmers</a:t>
            </a:r>
            <a:endParaRPr lang="en-US" dirty="0" smtClean="0">
              <a:solidFill>
                <a:srgbClr val="000000"/>
              </a:solidFill>
            </a:endParaRPr>
          </a:p>
          <a:p>
            <a:pPr>
              <a:lnSpc>
                <a:spcPct val="95000"/>
              </a:lnSpc>
            </a:pPr>
            <a:r>
              <a:rPr lang="en-US" dirty="0" smtClean="0">
                <a:solidFill>
                  <a:srgbClr val="000000"/>
                </a:solidFill>
                <a:latin typeface="Arial" pitchFamily="34" charset="0"/>
              </a:rPr>
              <a:t>(and their foreign friends)</a:t>
            </a: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US" dirty="0"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20486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 smtClean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Backup</a:t>
            </a:r>
            <a:endParaRPr lang="en-US" sz="4400" dirty="0">
              <a:solidFill>
                <a:schemeClr val="tx1"/>
              </a:solidFill>
              <a:latin typeface="+mj-lt"/>
              <a:ea typeface="ＭＳ Ｐゴシック" pitchFamily="1" charset="-128"/>
            </a:endParaRPr>
          </a:p>
        </p:txBody>
      </p:sp>
      <p:sp>
        <p:nvSpPr>
          <p:cNvPr id="21508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C177CCCF-737D-43C1-9E17-CA21FBC1FB0F}" type="datetime4">
              <a:rPr lang="en-US"/>
              <a:pPr/>
              <a:t>March 31, 2016</a:t>
            </a:fld>
            <a:endParaRPr lang="en-US"/>
          </a:p>
        </p:txBody>
      </p:sp>
      <p:sp>
        <p:nvSpPr>
          <p:cNvPr id="21509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21510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BF30EE6-4BEC-4F92-9C07-96400572E38B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64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Doulos SIL" pitchFamily="2" charset="0"/>
                <a:ea typeface="Doulos SIL" pitchFamily="2" charset="0"/>
                <a:cs typeface="Doulos SIL" pitchFamily="2" charset="0"/>
              </a:rPr>
              <a:t>DoulosSIL font</a:t>
            </a:r>
          </a:p>
          <a:p>
            <a:pPr marL="341313" indent="-341313" algn="l">
              <a:spcBef>
                <a:spcPts val="600"/>
              </a:spcBef>
              <a:buClr>
                <a:schemeClr val="tx1"/>
              </a:buClr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 		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</a:rPr>
              <a:t>Useful for linguistic work</a:t>
            </a:r>
          </a:p>
          <a:p>
            <a:pPr marL="341313" indent="-3413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Charis SIL" pitchFamily="2" charset="0"/>
                <a:ea typeface="Charis SIL" pitchFamily="2" charset="0"/>
                <a:cs typeface="Charis SIL" pitchFamily="2" charset="0"/>
              </a:rPr>
              <a:t>CharisSIL font</a:t>
            </a:r>
          </a:p>
          <a:p>
            <a:pPr marL="341313" indent="-341313" algn="l">
              <a:spcBef>
                <a:spcPts val="600"/>
              </a:spcBef>
              <a:buClr>
                <a:schemeClr val="tx1"/>
              </a:buClr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		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</a:rPr>
              <a:t>Useful for publishing and linguistic work</a:t>
            </a:r>
          </a:p>
          <a:p>
            <a:pPr marL="341313" indent="-341313" algn="l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err="1" smtClean="0">
                <a:solidFill>
                  <a:schemeClr val="tx1"/>
                </a:solidFill>
                <a:latin typeface="Andika" pitchFamily="2" charset="0"/>
                <a:ea typeface="Andika" pitchFamily="2" charset="0"/>
                <a:cs typeface="Andika" pitchFamily="2" charset="0"/>
              </a:rPr>
              <a:t>AndikaNewBasic</a:t>
            </a:r>
            <a:r>
              <a:rPr lang="en-US" dirty="0" smtClean="0">
                <a:solidFill>
                  <a:schemeClr val="tx1"/>
                </a:solidFill>
                <a:latin typeface="Andika" pitchFamily="2" charset="0"/>
                <a:ea typeface="Andika" pitchFamily="2" charset="0"/>
                <a:cs typeface="Andika" pitchFamily="2" charset="0"/>
              </a:rPr>
              <a:t> font</a:t>
            </a:r>
            <a:endParaRPr lang="en-US" dirty="0">
              <a:solidFill>
                <a:schemeClr val="tx1"/>
              </a:solidFill>
              <a:latin typeface="Andika" pitchFamily="2" charset="0"/>
              <a:ea typeface="Andika" pitchFamily="2" charset="0"/>
              <a:cs typeface="Andika" pitchFamily="2" charset="0"/>
            </a:endParaRPr>
          </a:p>
          <a:p>
            <a:pPr marL="341313" indent="-341313" algn="l">
              <a:spcBef>
                <a:spcPts val="600"/>
              </a:spcBef>
              <a:buClr>
                <a:schemeClr val="tx1"/>
              </a:buClr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+mn-ea"/>
              </a:rPr>
              <a:t>		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</a:rPr>
              <a:t>Useful for literacy work</a:t>
            </a:r>
          </a:p>
          <a:p>
            <a:pPr marL="341313" indent="-341313" algn="l">
              <a:spcBef>
                <a:spcPts val="600"/>
              </a:spcBef>
              <a:buClr>
                <a:schemeClr val="tx1"/>
              </a:buClr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err="1">
                <a:solidFill>
                  <a:schemeClr val="tx1"/>
                </a:solidFill>
                <a:latin typeface="Gentium" pitchFamily="2" charset="0"/>
              </a:rPr>
              <a:t>Gentium</a:t>
            </a:r>
            <a:r>
              <a:rPr lang="en-US" dirty="0">
                <a:solidFill>
                  <a:schemeClr val="tx1"/>
                </a:solidFill>
                <a:latin typeface="Gentium" pitchFamily="2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Gentium" pitchFamily="2" charset="0"/>
              </a:rPr>
              <a:t>font</a:t>
            </a:r>
            <a:endParaRPr lang="en-US" dirty="0">
              <a:solidFill>
                <a:schemeClr val="tx1"/>
              </a:solidFill>
              <a:latin typeface="Gentium" pitchFamily="2" charset="0"/>
            </a:endParaRPr>
          </a:p>
          <a:p>
            <a:pPr marL="341313" indent="-341313" algn="l">
              <a:spcBef>
                <a:spcPts val="600"/>
              </a:spcBef>
              <a:buClr>
                <a:schemeClr val="tx1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US" dirty="0"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18438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SIL Unicode</a:t>
            </a:r>
            <a:r>
              <a:rPr lang="en-US" sz="4400" dirty="0">
                <a:solidFill>
                  <a:schemeClr val="tx1"/>
                </a:solidFill>
                <a:latin typeface="Calibri" pitchFamily="34" charset="0"/>
                <a:ea typeface="ＭＳ Ｐゴシック" pitchFamily="1" charset="-128"/>
              </a:rPr>
              <a:t> </a:t>
            </a:r>
            <a:r>
              <a:rPr lang="en-US" sz="4400" dirty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Fonts</a:t>
            </a:r>
          </a:p>
        </p:txBody>
      </p:sp>
      <p:sp>
        <p:nvSpPr>
          <p:cNvPr id="19460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6CBABB2F-530D-47E3-A304-F693B23F967C}" type="datetime4">
              <a:rPr lang="en-US"/>
              <a:pPr/>
              <a:t>March 31, 2016</a:t>
            </a:fld>
            <a:endParaRPr lang="en-US"/>
          </a:p>
        </p:txBody>
      </p:sp>
      <p:sp>
        <p:nvSpPr>
          <p:cNvPr id="19461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9462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7E8D007-0571-4C59-9524-87D39DF8F170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608013" indent="-608013" algn="l">
              <a:spcBef>
                <a:spcPts val="700"/>
              </a:spcBef>
              <a:buClr>
                <a:schemeClr val="tx1"/>
              </a:buClr>
              <a:buFont typeface="Arial" pitchFamily="34" charset="0"/>
              <a:buChar char="•"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  <a:defRPr/>
            </a:pPr>
            <a:r>
              <a:rPr lang="en-US" dirty="0" smtClean="0">
                <a:solidFill>
                  <a:srgbClr val="000000"/>
                </a:solidFill>
                <a:latin typeface="+mn-lt"/>
                <a:ea typeface="+mn-ea"/>
                <a:hlinkClick r:id="rId3"/>
              </a:rPr>
              <a:t>scripts.sil.org</a:t>
            </a:r>
            <a:endParaRPr lang="en-US" dirty="0" smtClean="0">
              <a:solidFill>
                <a:srgbClr val="000000"/>
              </a:solidFill>
              <a:latin typeface="+mn-lt"/>
              <a:ea typeface="+mn-ea"/>
            </a:endParaRPr>
          </a:p>
          <a:p>
            <a:pPr marL="608013" indent="-608013" algn="l">
              <a:spcBef>
                <a:spcPts val="700"/>
              </a:spcBef>
              <a:buClr>
                <a:schemeClr val="tx1"/>
              </a:buClr>
              <a:buFont typeface="Arial" pitchFamily="34" charset="0"/>
              <a:buChar char="•"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  <a:defRPr/>
            </a:pPr>
            <a:r>
              <a:rPr lang="en-US" dirty="0" smtClean="0">
                <a:solidFill>
                  <a:srgbClr val="000000"/>
                </a:solidFill>
                <a:latin typeface="+mn-lt"/>
                <a:ea typeface="+mn-ea"/>
                <a:hlinkClick r:id="rId4"/>
              </a:rPr>
              <a:t>paratext.org</a:t>
            </a:r>
            <a:endParaRPr lang="en-US" dirty="0" smtClean="0">
              <a:solidFill>
                <a:srgbClr val="000000"/>
              </a:solidFill>
              <a:latin typeface="+mn-lt"/>
              <a:ea typeface="+mn-ea"/>
            </a:endParaRPr>
          </a:p>
          <a:p>
            <a:pPr marL="608013" indent="-608013" algn="l">
              <a:spcBef>
                <a:spcPts val="700"/>
              </a:spcBef>
              <a:buClr>
                <a:schemeClr val="tx1"/>
              </a:buClr>
              <a:buFont typeface="Arial" pitchFamily="34" charset="0"/>
              <a:buChar char="•"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hlinkClick r:id="rId5"/>
              </a:rPr>
              <a:t>lingtransoft.info</a:t>
            </a:r>
            <a:endParaRPr lang="en-US" dirty="0" smtClean="0">
              <a:solidFill>
                <a:schemeClr val="tx1"/>
              </a:solidFill>
            </a:endParaRPr>
          </a:p>
          <a:p>
            <a:pPr marL="608013" indent="-608013" algn="l">
              <a:spcBef>
                <a:spcPts val="700"/>
              </a:spcBef>
              <a:buClr>
                <a:schemeClr val="tx1"/>
              </a:buClr>
              <a:buFont typeface="Arial" pitchFamily="34" charset="0"/>
              <a:buChar char="•"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hlinkClick r:id="rId6"/>
              </a:rPr>
              <a:t>lingtran.net</a:t>
            </a:r>
            <a:endParaRPr lang="en-US" dirty="0" smtClean="0">
              <a:solidFill>
                <a:schemeClr val="tx1"/>
              </a:solidFill>
            </a:endParaRPr>
          </a:p>
          <a:p>
            <a:pPr marL="608013" indent="-608013" algn="l">
              <a:spcBef>
                <a:spcPts val="700"/>
              </a:spcBef>
              <a:buClr>
                <a:schemeClr val="tx1"/>
              </a:buClr>
              <a:buFont typeface="Arial" pitchFamily="34" charset="0"/>
              <a:buChar char="•"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hlinkClick r:id="rId7"/>
              </a:rPr>
              <a:t>vimeo.com/</a:t>
            </a:r>
            <a:r>
              <a:rPr lang="en-US" dirty="0" err="1" smtClean="0">
                <a:solidFill>
                  <a:schemeClr val="tx1"/>
                </a:solidFill>
                <a:hlinkClick r:id="rId7"/>
              </a:rPr>
              <a:t>lingtransoft</a:t>
            </a:r>
            <a:endParaRPr lang="en-US" dirty="0" smtClean="0">
              <a:solidFill>
                <a:schemeClr val="tx1"/>
              </a:solidFill>
            </a:endParaRPr>
          </a:p>
          <a:p>
            <a:pPr marL="608013" indent="-608013" algn="l">
              <a:spcBef>
                <a:spcPts val="700"/>
              </a:spcBef>
              <a:buClr>
                <a:schemeClr val="tx1"/>
              </a:buClr>
              <a:buFont typeface="Arial" pitchFamily="34" charset="0"/>
              <a:buChar char="•"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hlinkClick r:id="rId8"/>
              </a:rPr>
              <a:t>sil.org/resources/</a:t>
            </a:r>
            <a:r>
              <a:rPr lang="en-US" dirty="0" err="1" smtClean="0">
                <a:solidFill>
                  <a:schemeClr val="tx1"/>
                </a:solidFill>
                <a:hlinkClick r:id="rId8"/>
              </a:rPr>
              <a:t>software_fonts</a:t>
            </a:r>
            <a:endParaRPr lang="en-US" dirty="0">
              <a:solidFill>
                <a:schemeClr val="tx1"/>
              </a:solidFill>
            </a:endParaRPr>
          </a:p>
          <a:p>
            <a:pPr marL="608013" indent="-608013" algn="l">
              <a:spcBef>
                <a:spcPts val="700"/>
              </a:spcBef>
              <a:buClr>
                <a:schemeClr val="tx1"/>
              </a:buClr>
              <a:buFont typeface="Arial" pitchFamily="34" charset="0"/>
              <a:buChar char="•"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  <a:defRPr/>
            </a:pPr>
            <a:endParaRPr lang="en-US" dirty="0" smtClean="0">
              <a:solidFill>
                <a:srgbClr val="000000"/>
              </a:solidFill>
              <a:latin typeface="+mn-lt"/>
              <a:ea typeface="+mn-ea"/>
            </a:endParaRPr>
          </a:p>
          <a:p>
            <a:pPr marL="608013" indent="-608013" algn="l">
              <a:spcBef>
                <a:spcPts val="700"/>
              </a:spcBef>
              <a:buClr>
                <a:schemeClr val="tx1"/>
              </a:buClr>
              <a:buFont typeface="Arial" pitchFamily="34" charset="0"/>
              <a:buChar char="•"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  <a:defRPr/>
            </a:pPr>
            <a:endParaRPr lang="en-US" dirty="0" smtClean="0">
              <a:solidFill>
                <a:srgbClr val="000000"/>
              </a:solidFill>
              <a:latin typeface="+mn-lt"/>
              <a:ea typeface="+mn-ea"/>
            </a:endParaRPr>
          </a:p>
          <a:p>
            <a:pPr marL="608013" indent="-608013" algn="l">
              <a:spcBef>
                <a:spcPts val="700"/>
              </a:spcBef>
              <a:buClr>
                <a:schemeClr val="tx1"/>
              </a:buClr>
              <a:buFont typeface="Arial" pitchFamily="34" charset="0"/>
              <a:buChar char="•"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  <a:defRPr/>
            </a:pPr>
            <a:endParaRPr lang="en-US" sz="2400" dirty="0">
              <a:solidFill>
                <a:schemeClr val="tx1"/>
              </a:solidFill>
              <a:latin typeface="Calibri" pitchFamily="34" charset="0"/>
              <a:ea typeface="ＭＳ Ｐゴシック" pitchFamily="1" charset="-128"/>
            </a:endParaRPr>
          </a:p>
        </p:txBody>
      </p:sp>
      <p:sp>
        <p:nvSpPr>
          <p:cNvPr id="35843" name="Rectangle 5"/>
          <p:cNvSpPr>
            <a:spLocks noChangeArrowheads="1"/>
          </p:cNvSpPr>
          <p:nvPr/>
        </p:nvSpPr>
        <p:spPr bwMode="auto">
          <a:xfrm>
            <a:off x="762000" y="838200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>
                <a:solidFill>
                  <a:schemeClr val="tx1"/>
                </a:solidFill>
                <a:latin typeface="Calibri" pitchFamily="34" charset="0"/>
              </a:rPr>
              <a:t>Useful Web Sites</a:t>
            </a:r>
          </a:p>
        </p:txBody>
      </p:sp>
      <p:sp>
        <p:nvSpPr>
          <p:cNvPr id="35844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0E6A614B-47B4-4681-B8F7-EF545D902393}" type="datetime4">
              <a:rPr lang="en-US"/>
              <a:pPr/>
              <a:t>March 31, 2016</a:t>
            </a:fld>
            <a:endParaRPr lang="en-US"/>
          </a:p>
        </p:txBody>
      </p:sp>
      <p:sp>
        <p:nvSpPr>
          <p:cNvPr id="35845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35846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DBF0986-2A19-4735-A78B-CCCC75221867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5638800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7891" name="Rectangle 5"/>
          <p:cNvSpPr>
            <a:spLocks noChangeArrowheads="1"/>
          </p:cNvSpPr>
          <p:nvPr/>
        </p:nvSpPr>
        <p:spPr bwMode="auto">
          <a:xfrm>
            <a:off x="762000" y="838200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>
                <a:solidFill>
                  <a:schemeClr val="tx1"/>
                </a:solidFill>
                <a:latin typeface="Calibri" pitchFamily="34" charset="0"/>
              </a:rPr>
              <a:t>Questions?</a:t>
            </a:r>
          </a:p>
        </p:txBody>
      </p:sp>
      <p:sp>
        <p:nvSpPr>
          <p:cNvPr id="37892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D825A558-E2EB-4667-97C8-F07CB34FFA13}" type="datetime4">
              <a:rPr lang="en-US"/>
              <a:pPr/>
              <a:t>March 31, 2016</a:t>
            </a:fld>
            <a:endParaRPr lang="en-US"/>
          </a:p>
        </p:txBody>
      </p:sp>
      <p:sp>
        <p:nvSpPr>
          <p:cNvPr id="37893" name="Footer Placeholder 1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37894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B48F5C5-8E2C-4652-9A62-655EFAD11B58}" type="slidenum">
              <a:rPr lang="en-US"/>
              <a:pPr/>
              <a:t>43</a:t>
            </a:fld>
            <a:endParaRPr lang="en-US"/>
          </a:p>
        </p:txBody>
      </p:sp>
      <p:pic>
        <p:nvPicPr>
          <p:cNvPr id="2050" name="Picture 2" descr="Question mar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1981200"/>
            <a:ext cx="3810000" cy="3810000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4"/>
          <p:cNvSpPr txBox="1">
            <a:spLocks noChangeArrowheads="1"/>
          </p:cNvSpPr>
          <p:nvPr/>
        </p:nvSpPr>
        <p:spPr bwMode="auto">
          <a:xfrm>
            <a:off x="304800" y="914400"/>
            <a:ext cx="8534400" cy="76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The Process</a:t>
            </a:r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914400" y="5484813"/>
            <a:ext cx="2438400" cy="992187"/>
          </a:xfrm>
          <a:prstGeom prst="rect">
            <a:avLst/>
          </a:prstGeom>
          <a:solidFill>
            <a:srgbClr val="9900CC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marL="342900" indent="-341313">
              <a:spcBef>
                <a:spcPts val="2000"/>
              </a:spcBef>
              <a:buClrTx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US" b="1" dirty="0">
              <a:solidFill>
                <a:srgbClr val="FFFFFF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3079" name="Text Box 6"/>
          <p:cNvSpPr txBox="1">
            <a:spLocks noChangeArrowheads="1"/>
          </p:cNvSpPr>
          <p:nvPr/>
        </p:nvSpPr>
        <p:spPr bwMode="auto">
          <a:xfrm>
            <a:off x="1905000" y="1981200"/>
            <a:ext cx="5484813" cy="685800"/>
          </a:xfrm>
          <a:prstGeom prst="rect">
            <a:avLst/>
          </a:prstGeom>
          <a:solidFill>
            <a:srgbClr val="9900CC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 anchor="ctr" anchorCtr="1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b="1" dirty="0">
                <a:solidFill>
                  <a:srgbClr val="FFFFFF"/>
                </a:solidFill>
                <a:latin typeface="+mn-lt"/>
                <a:ea typeface="ＭＳ Ｐゴシック" pitchFamily="1" charset="-128"/>
              </a:rPr>
              <a:t>Word Collection</a:t>
            </a:r>
          </a:p>
        </p:txBody>
      </p:sp>
      <p:sp>
        <p:nvSpPr>
          <p:cNvPr id="3080" name="Text Box 7"/>
          <p:cNvSpPr txBox="1">
            <a:spLocks noChangeArrowheads="1"/>
          </p:cNvSpPr>
          <p:nvPr/>
        </p:nvSpPr>
        <p:spPr bwMode="auto">
          <a:xfrm>
            <a:off x="1905000" y="3048000"/>
            <a:ext cx="5484813" cy="685800"/>
          </a:xfrm>
          <a:prstGeom prst="rect">
            <a:avLst/>
          </a:prstGeom>
          <a:solidFill>
            <a:srgbClr val="9900CC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 anchor="ctr" anchorCtr="1"/>
          <a:lstStyle/>
          <a:p>
            <a:pPr>
              <a:spcBef>
                <a:spcPts val="20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b="1" dirty="0">
                <a:solidFill>
                  <a:srgbClr val="FFFFFF"/>
                </a:solidFill>
                <a:latin typeface="+mn-lt"/>
                <a:ea typeface="ＭＳ Ｐゴシック" pitchFamily="1" charset="-128"/>
              </a:rPr>
              <a:t>Phonological Analysis</a:t>
            </a:r>
          </a:p>
        </p:txBody>
      </p:sp>
      <p:sp>
        <p:nvSpPr>
          <p:cNvPr id="3081" name="Text Box 8"/>
          <p:cNvSpPr txBox="1">
            <a:spLocks noChangeArrowheads="1"/>
          </p:cNvSpPr>
          <p:nvPr/>
        </p:nvSpPr>
        <p:spPr bwMode="auto">
          <a:xfrm>
            <a:off x="1905000" y="4191000"/>
            <a:ext cx="5484813" cy="685800"/>
          </a:xfrm>
          <a:prstGeom prst="rect">
            <a:avLst/>
          </a:prstGeom>
          <a:solidFill>
            <a:srgbClr val="9900CC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20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US" b="1" dirty="0">
              <a:solidFill>
                <a:srgbClr val="FFFFFF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3082" name="Text Box 9"/>
          <p:cNvSpPr txBox="1">
            <a:spLocks noChangeArrowheads="1"/>
          </p:cNvSpPr>
          <p:nvPr/>
        </p:nvSpPr>
        <p:spPr bwMode="auto">
          <a:xfrm>
            <a:off x="3657600" y="5484813"/>
            <a:ext cx="2514600" cy="992187"/>
          </a:xfrm>
          <a:prstGeom prst="rect">
            <a:avLst/>
          </a:prstGeom>
          <a:solidFill>
            <a:srgbClr val="9900CC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 anchor="ctr" anchorCtr="1"/>
          <a:lstStyle/>
          <a:p>
            <a:pPr>
              <a:spcBef>
                <a:spcPts val="2000"/>
              </a:spcBef>
              <a:buClrTx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>
                  <a:lumMod val="20000"/>
                  <a:lumOff val="80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n-lt"/>
              <a:ea typeface="ＭＳ Ｐゴシック" pitchFamily="1" charset="-128"/>
            </a:endParaRPr>
          </a:p>
        </p:txBody>
      </p:sp>
      <p:sp>
        <p:nvSpPr>
          <p:cNvPr id="3083" name="Text Box 10"/>
          <p:cNvSpPr txBox="1">
            <a:spLocks noChangeArrowheads="1"/>
          </p:cNvSpPr>
          <p:nvPr/>
        </p:nvSpPr>
        <p:spPr bwMode="auto">
          <a:xfrm>
            <a:off x="6399213" y="5484813"/>
            <a:ext cx="2287587" cy="992187"/>
          </a:xfrm>
          <a:prstGeom prst="rect">
            <a:avLst/>
          </a:prstGeom>
          <a:solidFill>
            <a:srgbClr val="9900CC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 anchor="ctr" anchorCtr="1"/>
          <a:lstStyle/>
          <a:p>
            <a:pPr>
              <a:spcBef>
                <a:spcPts val="20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US" b="1" dirty="0">
              <a:solidFill>
                <a:srgbClr val="FFFFFF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5129" name="Line 11"/>
          <p:cNvSpPr>
            <a:spLocks noChangeShapeType="1"/>
          </p:cNvSpPr>
          <p:nvPr/>
        </p:nvSpPr>
        <p:spPr bwMode="auto">
          <a:xfrm>
            <a:off x="4648200" y="2667000"/>
            <a:ext cx="1588" cy="457200"/>
          </a:xfrm>
          <a:prstGeom prst="line">
            <a:avLst/>
          </a:prstGeom>
          <a:noFill/>
          <a:ln w="76200">
            <a:solidFill>
              <a:srgbClr val="9900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30" name="Line 12"/>
          <p:cNvSpPr>
            <a:spLocks noChangeShapeType="1"/>
          </p:cNvSpPr>
          <p:nvPr/>
        </p:nvSpPr>
        <p:spPr bwMode="auto">
          <a:xfrm>
            <a:off x="4648200" y="3735388"/>
            <a:ext cx="1588" cy="457200"/>
          </a:xfrm>
          <a:prstGeom prst="line">
            <a:avLst/>
          </a:prstGeom>
          <a:noFill/>
          <a:ln w="76200">
            <a:solidFill>
              <a:srgbClr val="9900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31" name="Line 13"/>
          <p:cNvSpPr>
            <a:spLocks noChangeShapeType="1"/>
          </p:cNvSpPr>
          <p:nvPr/>
        </p:nvSpPr>
        <p:spPr bwMode="auto">
          <a:xfrm flipH="1">
            <a:off x="2209800" y="4878388"/>
            <a:ext cx="992188" cy="608012"/>
          </a:xfrm>
          <a:prstGeom prst="line">
            <a:avLst/>
          </a:prstGeom>
          <a:noFill/>
          <a:ln w="76200">
            <a:solidFill>
              <a:srgbClr val="9900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32" name="Line 14"/>
          <p:cNvSpPr>
            <a:spLocks noChangeShapeType="1"/>
          </p:cNvSpPr>
          <p:nvPr/>
        </p:nvSpPr>
        <p:spPr bwMode="auto">
          <a:xfrm>
            <a:off x="4648200" y="4800600"/>
            <a:ext cx="0" cy="762000"/>
          </a:xfrm>
          <a:prstGeom prst="line">
            <a:avLst/>
          </a:prstGeom>
          <a:noFill/>
          <a:ln w="76200">
            <a:solidFill>
              <a:srgbClr val="9900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33" name="Line 15"/>
          <p:cNvSpPr>
            <a:spLocks noChangeShapeType="1"/>
          </p:cNvSpPr>
          <p:nvPr/>
        </p:nvSpPr>
        <p:spPr bwMode="auto">
          <a:xfrm>
            <a:off x="6553200" y="4878388"/>
            <a:ext cx="1066800" cy="608012"/>
          </a:xfrm>
          <a:prstGeom prst="line">
            <a:avLst/>
          </a:prstGeom>
          <a:noFill/>
          <a:ln w="76200">
            <a:solidFill>
              <a:srgbClr val="9900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10" name="Date Placeholder 19"/>
          <p:cNvSpPr>
            <a:spLocks noGrp="1"/>
          </p:cNvSpPr>
          <p:nvPr>
            <p:ph type="dt" sz="half" idx="10"/>
          </p:nvPr>
        </p:nvSpPr>
        <p:spPr>
          <a:xfrm>
            <a:off x="1447800" y="6400800"/>
            <a:ext cx="2209800" cy="457200"/>
          </a:xfrm>
          <a:noFill/>
        </p:spPr>
        <p:txBody>
          <a:bodyPr/>
          <a:lstStyle/>
          <a:p>
            <a:fld id="{B123025F-76F0-43EF-ACEC-82ECFA5180F0}" type="datetime4">
              <a:rPr lang="en-US"/>
              <a:pPr/>
              <a:t>March 31, 2016</a:t>
            </a:fld>
            <a:endParaRPr lang="en-US"/>
          </a:p>
        </p:txBody>
      </p:sp>
      <p:sp>
        <p:nvSpPr>
          <p:cNvPr id="4111" name="Slide Number Placeholder 2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20B817-315B-4C70-96CB-282C8707D680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4"/>
          <p:cNvSpPr txBox="1">
            <a:spLocks noChangeArrowheads="1"/>
          </p:cNvSpPr>
          <p:nvPr/>
        </p:nvSpPr>
        <p:spPr bwMode="auto">
          <a:xfrm>
            <a:off x="304800" y="914400"/>
            <a:ext cx="8534400" cy="76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The Process</a:t>
            </a:r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914400" y="5484813"/>
            <a:ext cx="2438400" cy="992187"/>
          </a:xfrm>
          <a:prstGeom prst="rect">
            <a:avLst/>
          </a:prstGeom>
          <a:solidFill>
            <a:srgbClr val="9900CC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marL="342900" indent="-341313">
              <a:spcBef>
                <a:spcPts val="2000"/>
              </a:spcBef>
              <a:buClrTx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US" b="1" dirty="0">
              <a:solidFill>
                <a:srgbClr val="FFFFFF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3079" name="Text Box 6"/>
          <p:cNvSpPr txBox="1">
            <a:spLocks noChangeArrowheads="1"/>
          </p:cNvSpPr>
          <p:nvPr/>
        </p:nvSpPr>
        <p:spPr bwMode="auto">
          <a:xfrm>
            <a:off x="1905000" y="1981200"/>
            <a:ext cx="5484813" cy="685800"/>
          </a:xfrm>
          <a:prstGeom prst="rect">
            <a:avLst/>
          </a:prstGeom>
          <a:solidFill>
            <a:srgbClr val="9900CC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 anchor="ctr" anchorCtr="1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b="1" dirty="0">
                <a:solidFill>
                  <a:srgbClr val="FFFFFF"/>
                </a:solidFill>
                <a:latin typeface="+mn-lt"/>
                <a:ea typeface="ＭＳ Ｐゴシック" pitchFamily="1" charset="-128"/>
              </a:rPr>
              <a:t>Word Collection</a:t>
            </a:r>
          </a:p>
        </p:txBody>
      </p:sp>
      <p:sp>
        <p:nvSpPr>
          <p:cNvPr id="3080" name="Text Box 7"/>
          <p:cNvSpPr txBox="1">
            <a:spLocks noChangeArrowheads="1"/>
          </p:cNvSpPr>
          <p:nvPr/>
        </p:nvSpPr>
        <p:spPr bwMode="auto">
          <a:xfrm>
            <a:off x="1905000" y="3048000"/>
            <a:ext cx="5484813" cy="685800"/>
          </a:xfrm>
          <a:prstGeom prst="rect">
            <a:avLst/>
          </a:prstGeom>
          <a:solidFill>
            <a:srgbClr val="9900CC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 anchor="ctr" anchorCtr="1"/>
          <a:lstStyle/>
          <a:p>
            <a:pPr>
              <a:spcBef>
                <a:spcPts val="20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b="1" dirty="0">
                <a:solidFill>
                  <a:srgbClr val="FFFFFF"/>
                </a:solidFill>
                <a:latin typeface="+mn-lt"/>
                <a:ea typeface="ＭＳ Ｐゴシック" pitchFamily="1" charset="-128"/>
              </a:rPr>
              <a:t>Phonological Analysis</a:t>
            </a:r>
          </a:p>
        </p:txBody>
      </p:sp>
      <p:sp>
        <p:nvSpPr>
          <p:cNvPr id="3081" name="Text Box 8"/>
          <p:cNvSpPr txBox="1">
            <a:spLocks noChangeArrowheads="1"/>
          </p:cNvSpPr>
          <p:nvPr/>
        </p:nvSpPr>
        <p:spPr bwMode="auto">
          <a:xfrm>
            <a:off x="1905000" y="4191000"/>
            <a:ext cx="5484813" cy="685800"/>
          </a:xfrm>
          <a:prstGeom prst="rect">
            <a:avLst/>
          </a:prstGeom>
          <a:solidFill>
            <a:srgbClr val="9900CC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20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b="1" dirty="0">
                <a:solidFill>
                  <a:srgbClr val="FFFFFF"/>
                </a:solidFill>
                <a:latin typeface="+mn-lt"/>
                <a:ea typeface="ＭＳ Ｐゴシック" pitchFamily="1" charset="-128"/>
              </a:rPr>
              <a:t>Orthography Process</a:t>
            </a:r>
          </a:p>
        </p:txBody>
      </p:sp>
      <p:sp>
        <p:nvSpPr>
          <p:cNvPr id="3082" name="Text Box 9"/>
          <p:cNvSpPr txBox="1">
            <a:spLocks noChangeArrowheads="1"/>
          </p:cNvSpPr>
          <p:nvPr/>
        </p:nvSpPr>
        <p:spPr bwMode="auto">
          <a:xfrm>
            <a:off x="3657600" y="5484813"/>
            <a:ext cx="2514600" cy="992187"/>
          </a:xfrm>
          <a:prstGeom prst="rect">
            <a:avLst/>
          </a:prstGeom>
          <a:solidFill>
            <a:srgbClr val="9900CC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 anchor="ctr" anchorCtr="1"/>
          <a:lstStyle/>
          <a:p>
            <a:pPr>
              <a:spcBef>
                <a:spcPts val="2000"/>
              </a:spcBef>
              <a:buClrTx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>
                  <a:lumMod val="20000"/>
                  <a:lumOff val="80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n-lt"/>
              <a:ea typeface="ＭＳ Ｐゴシック" pitchFamily="1" charset="-128"/>
            </a:endParaRPr>
          </a:p>
        </p:txBody>
      </p:sp>
      <p:sp>
        <p:nvSpPr>
          <p:cNvPr id="3083" name="Text Box 10"/>
          <p:cNvSpPr txBox="1">
            <a:spLocks noChangeArrowheads="1"/>
          </p:cNvSpPr>
          <p:nvPr/>
        </p:nvSpPr>
        <p:spPr bwMode="auto">
          <a:xfrm>
            <a:off x="6399213" y="5484813"/>
            <a:ext cx="2287587" cy="992187"/>
          </a:xfrm>
          <a:prstGeom prst="rect">
            <a:avLst/>
          </a:prstGeom>
          <a:solidFill>
            <a:srgbClr val="9900CC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 anchor="ctr" anchorCtr="1"/>
          <a:lstStyle/>
          <a:p>
            <a:pPr>
              <a:spcBef>
                <a:spcPts val="20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US" b="1" dirty="0">
              <a:solidFill>
                <a:srgbClr val="FFFFFF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5129" name="Line 11"/>
          <p:cNvSpPr>
            <a:spLocks noChangeShapeType="1"/>
          </p:cNvSpPr>
          <p:nvPr/>
        </p:nvSpPr>
        <p:spPr bwMode="auto">
          <a:xfrm>
            <a:off x="4648200" y="2667000"/>
            <a:ext cx="1588" cy="457200"/>
          </a:xfrm>
          <a:prstGeom prst="line">
            <a:avLst/>
          </a:prstGeom>
          <a:noFill/>
          <a:ln w="76200">
            <a:solidFill>
              <a:srgbClr val="9900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30" name="Line 12"/>
          <p:cNvSpPr>
            <a:spLocks noChangeShapeType="1"/>
          </p:cNvSpPr>
          <p:nvPr/>
        </p:nvSpPr>
        <p:spPr bwMode="auto">
          <a:xfrm>
            <a:off x="4648200" y="3735388"/>
            <a:ext cx="1588" cy="457200"/>
          </a:xfrm>
          <a:prstGeom prst="line">
            <a:avLst/>
          </a:prstGeom>
          <a:noFill/>
          <a:ln w="76200">
            <a:solidFill>
              <a:srgbClr val="9900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31" name="Line 13"/>
          <p:cNvSpPr>
            <a:spLocks noChangeShapeType="1"/>
          </p:cNvSpPr>
          <p:nvPr/>
        </p:nvSpPr>
        <p:spPr bwMode="auto">
          <a:xfrm flipH="1">
            <a:off x="2209800" y="4878388"/>
            <a:ext cx="992188" cy="608012"/>
          </a:xfrm>
          <a:prstGeom prst="line">
            <a:avLst/>
          </a:prstGeom>
          <a:noFill/>
          <a:ln w="76200">
            <a:solidFill>
              <a:srgbClr val="9900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32" name="Line 14"/>
          <p:cNvSpPr>
            <a:spLocks noChangeShapeType="1"/>
          </p:cNvSpPr>
          <p:nvPr/>
        </p:nvSpPr>
        <p:spPr bwMode="auto">
          <a:xfrm>
            <a:off x="4648200" y="4800600"/>
            <a:ext cx="0" cy="762000"/>
          </a:xfrm>
          <a:prstGeom prst="line">
            <a:avLst/>
          </a:prstGeom>
          <a:noFill/>
          <a:ln w="76200">
            <a:solidFill>
              <a:srgbClr val="9900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33" name="Line 15"/>
          <p:cNvSpPr>
            <a:spLocks noChangeShapeType="1"/>
          </p:cNvSpPr>
          <p:nvPr/>
        </p:nvSpPr>
        <p:spPr bwMode="auto">
          <a:xfrm>
            <a:off x="6553200" y="4878388"/>
            <a:ext cx="1066800" cy="608012"/>
          </a:xfrm>
          <a:prstGeom prst="line">
            <a:avLst/>
          </a:prstGeom>
          <a:noFill/>
          <a:ln w="76200">
            <a:solidFill>
              <a:srgbClr val="9900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10" name="Date Placeholder 19"/>
          <p:cNvSpPr>
            <a:spLocks noGrp="1"/>
          </p:cNvSpPr>
          <p:nvPr>
            <p:ph type="dt" sz="half" idx="10"/>
          </p:nvPr>
        </p:nvSpPr>
        <p:spPr>
          <a:xfrm>
            <a:off x="1447800" y="6400800"/>
            <a:ext cx="2209800" cy="457200"/>
          </a:xfrm>
          <a:noFill/>
        </p:spPr>
        <p:txBody>
          <a:bodyPr/>
          <a:lstStyle/>
          <a:p>
            <a:fld id="{B123025F-76F0-43EF-ACEC-82ECFA5180F0}" type="datetime4">
              <a:rPr lang="en-US"/>
              <a:pPr/>
              <a:t>March 31, 2016</a:t>
            </a:fld>
            <a:endParaRPr lang="en-US"/>
          </a:p>
        </p:txBody>
      </p:sp>
      <p:sp>
        <p:nvSpPr>
          <p:cNvPr id="4111" name="Slide Number Placeholder 2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20B817-315B-4C70-96CB-282C8707D680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4"/>
          <p:cNvSpPr txBox="1">
            <a:spLocks noChangeArrowheads="1"/>
          </p:cNvSpPr>
          <p:nvPr/>
        </p:nvSpPr>
        <p:spPr bwMode="auto">
          <a:xfrm>
            <a:off x="304800" y="914400"/>
            <a:ext cx="8534400" cy="76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The Process</a:t>
            </a:r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914400" y="5484813"/>
            <a:ext cx="2438400" cy="992187"/>
          </a:xfrm>
          <a:prstGeom prst="rect">
            <a:avLst/>
          </a:prstGeom>
          <a:solidFill>
            <a:srgbClr val="9900CC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anchor="ctr" anchorCtr="1"/>
          <a:lstStyle/>
          <a:p>
            <a:pPr marL="342900" indent="-341313">
              <a:spcBef>
                <a:spcPts val="2000"/>
              </a:spcBef>
              <a:buClrTx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b="1" dirty="0">
                <a:solidFill>
                  <a:srgbClr val="FFFFFF"/>
                </a:solidFill>
                <a:latin typeface="+mn-lt"/>
                <a:ea typeface="ＭＳ Ｐゴシック" pitchFamily="1" charset="-128"/>
              </a:rPr>
              <a:t>Linguistics</a:t>
            </a:r>
          </a:p>
        </p:txBody>
      </p:sp>
      <p:sp>
        <p:nvSpPr>
          <p:cNvPr id="3079" name="Text Box 6"/>
          <p:cNvSpPr txBox="1">
            <a:spLocks noChangeArrowheads="1"/>
          </p:cNvSpPr>
          <p:nvPr/>
        </p:nvSpPr>
        <p:spPr bwMode="auto">
          <a:xfrm>
            <a:off x="1905000" y="1981200"/>
            <a:ext cx="5484813" cy="685800"/>
          </a:xfrm>
          <a:prstGeom prst="rect">
            <a:avLst/>
          </a:prstGeom>
          <a:solidFill>
            <a:srgbClr val="9900CC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 anchor="ctr" anchorCtr="1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b="1" dirty="0">
                <a:solidFill>
                  <a:srgbClr val="FFFFFF"/>
                </a:solidFill>
                <a:latin typeface="+mn-lt"/>
                <a:ea typeface="ＭＳ Ｐゴシック" pitchFamily="1" charset="-128"/>
              </a:rPr>
              <a:t>Word Collection</a:t>
            </a:r>
          </a:p>
        </p:txBody>
      </p:sp>
      <p:sp>
        <p:nvSpPr>
          <p:cNvPr id="3080" name="Text Box 7"/>
          <p:cNvSpPr txBox="1">
            <a:spLocks noChangeArrowheads="1"/>
          </p:cNvSpPr>
          <p:nvPr/>
        </p:nvSpPr>
        <p:spPr bwMode="auto">
          <a:xfrm>
            <a:off x="1905000" y="3048000"/>
            <a:ext cx="5484813" cy="685800"/>
          </a:xfrm>
          <a:prstGeom prst="rect">
            <a:avLst/>
          </a:prstGeom>
          <a:solidFill>
            <a:srgbClr val="9900CC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 anchor="ctr" anchorCtr="1"/>
          <a:lstStyle/>
          <a:p>
            <a:pPr>
              <a:spcBef>
                <a:spcPts val="20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b="1" dirty="0">
                <a:solidFill>
                  <a:srgbClr val="FFFFFF"/>
                </a:solidFill>
                <a:latin typeface="+mn-lt"/>
                <a:ea typeface="ＭＳ Ｐゴシック" pitchFamily="1" charset="-128"/>
              </a:rPr>
              <a:t>Phonological Analysis</a:t>
            </a:r>
          </a:p>
        </p:txBody>
      </p:sp>
      <p:sp>
        <p:nvSpPr>
          <p:cNvPr id="3081" name="Text Box 8"/>
          <p:cNvSpPr txBox="1">
            <a:spLocks noChangeArrowheads="1"/>
          </p:cNvSpPr>
          <p:nvPr/>
        </p:nvSpPr>
        <p:spPr bwMode="auto">
          <a:xfrm>
            <a:off x="1905000" y="4191000"/>
            <a:ext cx="5484813" cy="685800"/>
          </a:xfrm>
          <a:prstGeom prst="rect">
            <a:avLst/>
          </a:prstGeom>
          <a:solidFill>
            <a:srgbClr val="9900CC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20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b="1" dirty="0">
                <a:solidFill>
                  <a:srgbClr val="FFFFFF"/>
                </a:solidFill>
                <a:latin typeface="+mn-lt"/>
                <a:ea typeface="ＭＳ Ｐゴシック" pitchFamily="1" charset="-128"/>
              </a:rPr>
              <a:t>Orthography Process</a:t>
            </a:r>
          </a:p>
        </p:txBody>
      </p:sp>
      <p:sp>
        <p:nvSpPr>
          <p:cNvPr id="3082" name="Text Box 9"/>
          <p:cNvSpPr txBox="1">
            <a:spLocks noChangeArrowheads="1"/>
          </p:cNvSpPr>
          <p:nvPr/>
        </p:nvSpPr>
        <p:spPr bwMode="auto">
          <a:xfrm>
            <a:off x="3657600" y="5484813"/>
            <a:ext cx="2514600" cy="992187"/>
          </a:xfrm>
          <a:prstGeom prst="rect">
            <a:avLst/>
          </a:prstGeom>
          <a:solidFill>
            <a:srgbClr val="9900CC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 anchor="ctr" anchorCtr="1"/>
          <a:lstStyle/>
          <a:p>
            <a:pPr>
              <a:spcBef>
                <a:spcPts val="2000"/>
              </a:spcBef>
              <a:buClrTx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>
                    <a:lumMod val="20000"/>
                    <a:lumOff val="8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ea typeface="ＭＳ Ｐゴシック" pitchFamily="1" charset="-128"/>
              </a:rPr>
              <a:t>Translation</a:t>
            </a:r>
          </a:p>
        </p:txBody>
      </p:sp>
      <p:sp>
        <p:nvSpPr>
          <p:cNvPr id="3083" name="Text Box 10"/>
          <p:cNvSpPr txBox="1">
            <a:spLocks noChangeArrowheads="1"/>
          </p:cNvSpPr>
          <p:nvPr/>
        </p:nvSpPr>
        <p:spPr bwMode="auto">
          <a:xfrm>
            <a:off x="6399213" y="5484813"/>
            <a:ext cx="2287587" cy="992187"/>
          </a:xfrm>
          <a:prstGeom prst="rect">
            <a:avLst/>
          </a:prstGeom>
          <a:solidFill>
            <a:srgbClr val="9900CC"/>
          </a:solidFill>
          <a:ln w="317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 anchor="ctr" anchorCtr="1"/>
          <a:lstStyle/>
          <a:p>
            <a:pPr>
              <a:spcBef>
                <a:spcPts val="20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b="1" dirty="0">
                <a:solidFill>
                  <a:srgbClr val="FFFFFF"/>
                </a:solidFill>
                <a:latin typeface="+mn-lt"/>
                <a:ea typeface="ＭＳ Ｐゴシック" pitchFamily="1" charset="-128"/>
              </a:rPr>
              <a:t>Literacy</a:t>
            </a:r>
          </a:p>
        </p:txBody>
      </p:sp>
      <p:sp>
        <p:nvSpPr>
          <p:cNvPr id="5129" name="Line 11"/>
          <p:cNvSpPr>
            <a:spLocks noChangeShapeType="1"/>
          </p:cNvSpPr>
          <p:nvPr/>
        </p:nvSpPr>
        <p:spPr bwMode="auto">
          <a:xfrm>
            <a:off x="4648200" y="2667000"/>
            <a:ext cx="1588" cy="457200"/>
          </a:xfrm>
          <a:prstGeom prst="line">
            <a:avLst/>
          </a:prstGeom>
          <a:noFill/>
          <a:ln w="76200">
            <a:solidFill>
              <a:srgbClr val="9900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30" name="Line 12"/>
          <p:cNvSpPr>
            <a:spLocks noChangeShapeType="1"/>
          </p:cNvSpPr>
          <p:nvPr/>
        </p:nvSpPr>
        <p:spPr bwMode="auto">
          <a:xfrm>
            <a:off x="4648200" y="3735388"/>
            <a:ext cx="1588" cy="457200"/>
          </a:xfrm>
          <a:prstGeom prst="line">
            <a:avLst/>
          </a:prstGeom>
          <a:noFill/>
          <a:ln w="76200">
            <a:solidFill>
              <a:srgbClr val="9900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31" name="Line 13"/>
          <p:cNvSpPr>
            <a:spLocks noChangeShapeType="1"/>
          </p:cNvSpPr>
          <p:nvPr/>
        </p:nvSpPr>
        <p:spPr bwMode="auto">
          <a:xfrm flipH="1">
            <a:off x="2209800" y="4878388"/>
            <a:ext cx="992188" cy="608012"/>
          </a:xfrm>
          <a:prstGeom prst="line">
            <a:avLst/>
          </a:prstGeom>
          <a:noFill/>
          <a:ln w="76200">
            <a:solidFill>
              <a:srgbClr val="9900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32" name="Line 14"/>
          <p:cNvSpPr>
            <a:spLocks noChangeShapeType="1"/>
          </p:cNvSpPr>
          <p:nvPr/>
        </p:nvSpPr>
        <p:spPr bwMode="auto">
          <a:xfrm>
            <a:off x="4648200" y="4800600"/>
            <a:ext cx="0" cy="762000"/>
          </a:xfrm>
          <a:prstGeom prst="line">
            <a:avLst/>
          </a:prstGeom>
          <a:noFill/>
          <a:ln w="76200">
            <a:solidFill>
              <a:srgbClr val="9900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33" name="Line 15"/>
          <p:cNvSpPr>
            <a:spLocks noChangeShapeType="1"/>
          </p:cNvSpPr>
          <p:nvPr/>
        </p:nvSpPr>
        <p:spPr bwMode="auto">
          <a:xfrm>
            <a:off x="6553200" y="4878388"/>
            <a:ext cx="1066800" cy="608012"/>
          </a:xfrm>
          <a:prstGeom prst="line">
            <a:avLst/>
          </a:prstGeom>
          <a:noFill/>
          <a:ln w="76200">
            <a:solidFill>
              <a:srgbClr val="9900CC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10" name="Date Placeholder 19"/>
          <p:cNvSpPr>
            <a:spLocks noGrp="1"/>
          </p:cNvSpPr>
          <p:nvPr>
            <p:ph type="dt" sz="half" idx="10"/>
          </p:nvPr>
        </p:nvSpPr>
        <p:spPr>
          <a:xfrm>
            <a:off x="1447800" y="6400800"/>
            <a:ext cx="2209800" cy="457200"/>
          </a:xfrm>
          <a:noFill/>
        </p:spPr>
        <p:txBody>
          <a:bodyPr/>
          <a:lstStyle/>
          <a:p>
            <a:fld id="{B123025F-76F0-43EF-ACEC-82ECFA5180F0}" type="datetime4">
              <a:rPr lang="en-US"/>
              <a:pPr/>
              <a:t>March 31, 2016</a:t>
            </a:fld>
            <a:endParaRPr lang="en-US"/>
          </a:p>
        </p:txBody>
      </p:sp>
      <p:sp>
        <p:nvSpPr>
          <p:cNvPr id="4111" name="Slide Number Placeholder 2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20B817-315B-4C70-96CB-282C8707D680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724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608013" indent="-608013" algn="l">
              <a:spcBef>
                <a:spcPts val="700"/>
              </a:spcBef>
              <a:buClr>
                <a:schemeClr val="tx1"/>
              </a:buClr>
              <a:buFont typeface="Arial" pitchFamily="34" charset="0"/>
              <a:buChar char="•"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Methods</a:t>
            </a:r>
          </a:p>
          <a:p>
            <a:pPr marL="989013" lvl="1" indent="-53181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1700 Africa Comparative Word 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List</a:t>
            </a:r>
          </a:p>
          <a:p>
            <a:pPr marL="989013" lvl="1" indent="-53181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MLE 4000 Word List</a:t>
            </a:r>
            <a:endParaRPr lang="en-US" sz="2400" dirty="0">
              <a:solidFill>
                <a:schemeClr val="tx1"/>
              </a:solidFill>
              <a:latin typeface="+mn-lt"/>
              <a:ea typeface="ＭＳ Ｐゴシック" pitchFamily="1" charset="-128"/>
            </a:endParaRPr>
          </a:p>
          <a:p>
            <a:pPr marL="989013" lvl="1" indent="-53181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ea typeface="ＭＳ Ｐゴシック" pitchFamily="1" charset="-128"/>
              </a:rPr>
              <a:t>Rapid Word Collection:</a:t>
            </a:r>
            <a:endParaRPr lang="en-US" sz="2400" dirty="0" smtClean="0">
              <a:solidFill>
                <a:schemeClr val="tx1"/>
              </a:solidFill>
              <a:latin typeface="+mn-lt"/>
              <a:ea typeface="ＭＳ Ｐゴシック" pitchFamily="1" charset="-128"/>
            </a:endParaRPr>
          </a:p>
          <a:p>
            <a:pPr marL="608013" indent="-6080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Software</a:t>
            </a:r>
          </a:p>
          <a:p>
            <a:pPr marL="989013" lvl="1" indent="-53181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  <a:defRPr/>
            </a:pPr>
            <a:r>
              <a:rPr lang="en-US" sz="2400" dirty="0" err="1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FieldWorks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Language Explorer (FLEx)</a:t>
            </a:r>
          </a:p>
          <a:p>
            <a:pPr marL="989013" lvl="1" indent="-53181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WeSay</a:t>
            </a:r>
          </a:p>
          <a:p>
            <a:pPr marL="608013" indent="-608013" algn="l"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Output</a:t>
            </a:r>
          </a:p>
          <a:p>
            <a:pPr marL="989013" lvl="1" indent="-531813" algn="l"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1177925" algn="l"/>
                <a:tab pos="2092325" algn="l"/>
                <a:tab pos="3006725" algn="l"/>
                <a:tab pos="3921125" algn="l"/>
                <a:tab pos="4835525" algn="l"/>
                <a:tab pos="5749925" algn="l"/>
                <a:tab pos="6664325" algn="l"/>
                <a:tab pos="7578725" algn="l"/>
                <a:tab pos="8493125" algn="l"/>
                <a:tab pos="9407525" algn="l"/>
                <a:tab pos="10321925" algn="l"/>
              </a:tabLst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Word List</a:t>
            </a:r>
          </a:p>
        </p:txBody>
      </p:sp>
      <p:sp>
        <p:nvSpPr>
          <p:cNvPr id="4102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Word</a:t>
            </a:r>
            <a:r>
              <a:rPr lang="en-US" sz="4400" dirty="0">
                <a:solidFill>
                  <a:schemeClr val="tx1"/>
                </a:solidFill>
                <a:latin typeface="Calibri" pitchFamily="34" charset="0"/>
                <a:ea typeface="ＭＳ Ｐゴシック" pitchFamily="1" charset="-128"/>
              </a:rPr>
              <a:t> </a:t>
            </a:r>
            <a:r>
              <a:rPr lang="en-US" sz="4400" dirty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Collection</a:t>
            </a:r>
          </a:p>
        </p:txBody>
      </p:sp>
      <p:sp>
        <p:nvSpPr>
          <p:cNvPr id="5124" name="Date Placeholder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  <p:sp>
        <p:nvSpPr>
          <p:cNvPr id="5126" name="Slide Number Placeholder 1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1FF77CC-028D-48DA-9899-FB9432D16D15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 Box 4"/>
          <p:cNvSpPr txBox="1">
            <a:spLocks noChangeArrowheads="1"/>
          </p:cNvSpPr>
          <p:nvPr/>
        </p:nvSpPr>
        <p:spPr bwMode="auto">
          <a:xfrm>
            <a:off x="1447800" y="1828800"/>
            <a:ext cx="7391400" cy="4495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>
              <a:lnSpc>
                <a:spcPct val="90000"/>
              </a:lnSpc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Input</a:t>
            </a:r>
            <a:endParaRPr lang="en-US" dirty="0">
              <a:solidFill>
                <a:schemeClr val="tx1"/>
              </a:solidFill>
              <a:latin typeface="+mn-lt"/>
              <a:ea typeface="ＭＳ Ｐゴシック" pitchFamily="1" charset="-128"/>
            </a:endParaRPr>
          </a:p>
          <a:p>
            <a:pPr marL="741363" lvl="1" indent="-284163" algn="l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International Phonetic Alphabet (IPA) Writing</a:t>
            </a:r>
          </a:p>
          <a:p>
            <a:pPr marL="741363" lvl="1" indent="-284163" algn="l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Intuitive Writing</a:t>
            </a:r>
          </a:p>
          <a:p>
            <a:pPr marL="341313" indent="-341313" algn="l">
              <a:lnSpc>
                <a:spcPct val="90000"/>
              </a:lnSpc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Software</a:t>
            </a:r>
          </a:p>
          <a:p>
            <a:pPr marL="741363" lvl="1" indent="-284163" algn="l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Phonology Assistant</a:t>
            </a:r>
          </a:p>
          <a:p>
            <a:pPr marL="741363" lvl="1" indent="-284163" algn="l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PTEST</a:t>
            </a:r>
          </a:p>
          <a:p>
            <a:pPr marL="741363" lvl="1" indent="-284163" algn="l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 err="1" smtClean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Dekereve</a:t>
            </a:r>
            <a:endParaRPr lang="en-US" sz="2400" dirty="0">
              <a:solidFill>
                <a:schemeClr val="tx1"/>
              </a:solidFill>
              <a:latin typeface="+mn-lt"/>
              <a:ea typeface="ＭＳ Ｐゴシック" pitchFamily="1" charset="-128"/>
            </a:endParaRPr>
          </a:p>
          <a:p>
            <a:pPr marL="741363" lvl="1" indent="-284163" algn="l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Speech Analyzer</a:t>
            </a:r>
          </a:p>
          <a:p>
            <a:pPr marL="341313" indent="-341313" algn="l">
              <a:lnSpc>
                <a:spcPct val="90000"/>
              </a:lnSpc>
              <a:spcBef>
                <a:spcPts val="700"/>
              </a:spcBef>
              <a:buClr>
                <a:schemeClr val="tx1"/>
              </a:buClr>
              <a:buFont typeface="Arial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Output</a:t>
            </a:r>
          </a:p>
          <a:p>
            <a:pPr marL="741363" lvl="1" indent="-284163" algn="l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 typeface="Arial" charset="0"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  <a:ea typeface="ＭＳ Ｐゴシック" pitchFamily="1" charset="-128"/>
              </a:rPr>
              <a:t>Phonology Statement</a:t>
            </a:r>
          </a:p>
        </p:txBody>
      </p:sp>
      <p:sp>
        <p:nvSpPr>
          <p:cNvPr id="5126" name="Text Box 5"/>
          <p:cNvSpPr txBox="1">
            <a:spLocks noChangeArrowheads="1"/>
          </p:cNvSpPr>
          <p:nvPr/>
        </p:nvSpPr>
        <p:spPr bwMode="auto">
          <a:xfrm>
            <a:off x="762000" y="836613"/>
            <a:ext cx="80772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pPr>
              <a:spcBef>
                <a:spcPct val="0"/>
              </a:spcBef>
              <a:buClr>
                <a:schemeClr val="tx1"/>
              </a:buClr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dirty="0">
                <a:solidFill>
                  <a:schemeClr val="tx1"/>
                </a:solidFill>
                <a:latin typeface="+mj-lt"/>
                <a:ea typeface="ＭＳ Ｐゴシック" pitchFamily="1" charset="-128"/>
              </a:rPr>
              <a:t>Phonological Analysis</a:t>
            </a:r>
          </a:p>
        </p:txBody>
      </p:sp>
      <p:sp>
        <p:nvSpPr>
          <p:cNvPr id="6148" name="Date Placeholder 1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838DB031-B9B3-405A-8C58-135D3C60B34F}" type="datetime4">
              <a:rPr lang="en-US"/>
              <a:pPr/>
              <a:t>March 31, 2016</a:t>
            </a:fld>
            <a:endParaRPr lang="en-US"/>
          </a:p>
        </p:txBody>
      </p:sp>
      <p:sp>
        <p:nvSpPr>
          <p:cNvPr id="6149" name="Footer Placeholder 1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6150" name="Slide Number Placeholder 1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A89F825-2B56-4B0C-BF89-F50369962E1B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B1C12A"/>
      </a:lt1>
      <a:dk2>
        <a:srgbClr val="000000"/>
      </a:dk2>
      <a:lt2>
        <a:srgbClr val="777777"/>
      </a:lt2>
      <a:accent1>
        <a:srgbClr val="BA4722"/>
      </a:accent1>
      <a:accent2>
        <a:srgbClr val="661656"/>
      </a:accent2>
      <a:accent3>
        <a:srgbClr val="D5DDAC"/>
      </a:accent3>
      <a:accent4>
        <a:srgbClr val="000000"/>
      </a:accent4>
      <a:accent5>
        <a:srgbClr val="D9B1AB"/>
      </a:accent5>
      <a:accent6>
        <a:srgbClr val="5C134D"/>
      </a:accent6>
      <a:hlink>
        <a:srgbClr val="AA2621"/>
      </a:hlink>
      <a:folHlink>
        <a:srgbClr val="FFF20D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SILMasterTemplate</Template>
  <TotalTime>7627</TotalTime>
  <Words>2739</Words>
  <Application>Microsoft Office PowerPoint</Application>
  <PresentationFormat>On-screen Show (4:3)</PresentationFormat>
  <Paragraphs>562</Paragraphs>
  <Slides>43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2" baseType="lpstr">
      <vt:lpstr>Andika</vt:lpstr>
      <vt:lpstr>Arial</vt:lpstr>
      <vt:lpstr>Calibri</vt:lpstr>
      <vt:lpstr>Charis SIL</vt:lpstr>
      <vt:lpstr>Doulos SIL</vt:lpstr>
      <vt:lpstr>Gentium</vt:lpstr>
      <vt:lpstr>ＭＳ Ｐゴシック</vt:lpstr>
      <vt:lpstr>Times New Roman</vt:lpstr>
      <vt:lpstr>Blank Presentation</vt:lpstr>
      <vt:lpstr>   Language Software Overview</vt:lpstr>
      <vt:lpstr>You Will Learn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Kirby O'Brien</dc:creator>
  <cp:lastModifiedBy>Kent Schroeder</cp:lastModifiedBy>
  <cp:revision>662</cp:revision>
  <cp:lastPrinted>1601-01-01T00:00:00Z</cp:lastPrinted>
  <dcterms:created xsi:type="dcterms:W3CDTF">2005-11-03T15:45:09Z</dcterms:created>
  <dcterms:modified xsi:type="dcterms:W3CDTF">2016-03-31T07:00:20Z</dcterms:modified>
</cp:coreProperties>
</file>