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sldIdLst>
    <p:sldId id="395" r:id="rId2"/>
    <p:sldId id="326" r:id="rId3"/>
    <p:sldId id="448" r:id="rId4"/>
    <p:sldId id="450" r:id="rId5"/>
    <p:sldId id="449" r:id="rId6"/>
    <p:sldId id="451" r:id="rId7"/>
    <p:sldId id="452" r:id="rId8"/>
    <p:sldId id="453" r:id="rId9"/>
    <p:sldId id="454" r:id="rId10"/>
    <p:sldId id="455" r:id="rId11"/>
    <p:sldId id="446" r:id="rId12"/>
    <p:sldId id="456" r:id="rId13"/>
    <p:sldId id="457" r:id="rId14"/>
    <p:sldId id="435" r:id="rId15"/>
    <p:sldId id="436" r:id="rId16"/>
    <p:sldId id="460" r:id="rId17"/>
    <p:sldId id="459" r:id="rId18"/>
    <p:sldId id="442" r:id="rId19"/>
    <p:sldId id="445" r:id="rId20"/>
    <p:sldId id="458" r:id="rId21"/>
    <p:sldId id="461" r:id="rId22"/>
    <p:sldId id="462" r:id="rId23"/>
    <p:sldId id="443" r:id="rId24"/>
    <p:sldId id="464" r:id="rId25"/>
    <p:sldId id="465" r:id="rId26"/>
    <p:sldId id="466" r:id="rId27"/>
    <p:sldId id="463" r:id="rId28"/>
    <p:sldId id="467" r:id="rId29"/>
    <p:sldId id="36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462300"/>
    <a:srgbClr val="EED9C8"/>
    <a:srgbClr val="E9DACD"/>
    <a:srgbClr val="DEB796"/>
    <a:srgbClr val="EAD1BC"/>
    <a:srgbClr val="700663"/>
    <a:srgbClr val="BB05A5"/>
    <a:srgbClr val="065214"/>
    <a:srgbClr val="04922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20882" autoAdjust="0"/>
    <p:restoredTop sz="82975" autoAdjust="0"/>
  </p:normalViewPr>
  <p:slideViewPr>
    <p:cSldViewPr>
      <p:cViewPr varScale="1">
        <p:scale>
          <a:sx n="60" d="100"/>
          <a:sy n="60" d="100"/>
        </p:scale>
        <p:origin x="-142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FDC434-E72E-4862-9935-C957E8B6A4E5}" type="datetimeFigureOut">
              <a:rPr lang="en-US" smtClean="0"/>
              <a:pPr/>
              <a:t>4/4/2016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FE5A18-FC3A-426A-867B-31B0A969C7A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project under</a:t>
            </a:r>
            <a:r>
              <a:rPr lang="en-US" baseline="0" dirty="0" smtClean="0"/>
              <a:t> SIL Language Program Services</a:t>
            </a:r>
            <a:endParaRPr lang="en-US" dirty="0"/>
          </a:p>
        </p:txBody>
      </p:sp>
      <p:sp>
        <p:nvSpPr>
          <p:cNvPr id="4" name="Slide Number Placeholder 3"/>
          <p:cNvSpPr>
            <a:spLocks noGrp="1"/>
          </p:cNvSpPr>
          <p:nvPr>
            <p:ph type="sldNum" sz="quarter" idx="10"/>
          </p:nvPr>
        </p:nvSpPr>
        <p:spPr/>
        <p:txBody>
          <a:bodyPr/>
          <a:lstStyle/>
          <a:p>
            <a:fld id="{8FFE5A18-FC3A-426A-867B-31B0A969C7AE}"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The method designed for submitters for</a:t>
            </a:r>
            <a:r>
              <a:rPr lang="en-US" baseline="0" smtClean="0"/>
              <a:t> all types of material is to use RAMP</a:t>
            </a:r>
            <a:endParaRPr lang="en-US" dirty="0"/>
          </a:p>
        </p:txBody>
      </p:sp>
      <p:sp>
        <p:nvSpPr>
          <p:cNvPr id="4" name="Slide Number Placeholder 3"/>
          <p:cNvSpPr>
            <a:spLocks noGrp="1"/>
          </p:cNvSpPr>
          <p:nvPr>
            <p:ph type="sldNum" sz="quarter" idx="10"/>
          </p:nvPr>
        </p:nvSpPr>
        <p:spPr/>
        <p:txBody>
          <a:bodyPr/>
          <a:lstStyle/>
          <a:p>
            <a:fld id="{8FFE5A18-FC3A-426A-867B-31B0A969C7AE}"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The method designed for submitters for</a:t>
            </a:r>
            <a:r>
              <a:rPr lang="en-US" baseline="0" smtClean="0"/>
              <a:t> all types of material is to use RAMP</a:t>
            </a:r>
            <a:endParaRPr lang="en-US" dirty="0"/>
          </a:p>
        </p:txBody>
      </p:sp>
      <p:sp>
        <p:nvSpPr>
          <p:cNvPr id="4" name="Slide Number Placeholder 3"/>
          <p:cNvSpPr>
            <a:spLocks noGrp="1"/>
          </p:cNvSpPr>
          <p:nvPr>
            <p:ph type="sldNum" sz="quarter" idx="10"/>
          </p:nvPr>
        </p:nvSpPr>
        <p:spPr/>
        <p:txBody>
          <a:bodyPr/>
          <a:lstStyle/>
          <a:p>
            <a:fld id="{8FFE5A18-FC3A-426A-867B-31B0A969C7A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The method designed for submitters for</a:t>
            </a:r>
            <a:r>
              <a:rPr lang="en-US" baseline="0" smtClean="0"/>
              <a:t> all types of material is to use RAMP</a:t>
            </a:r>
            <a:endParaRPr lang="en-US" dirty="0"/>
          </a:p>
        </p:txBody>
      </p:sp>
      <p:sp>
        <p:nvSpPr>
          <p:cNvPr id="4" name="Slide Number Placeholder 3"/>
          <p:cNvSpPr>
            <a:spLocks noGrp="1"/>
          </p:cNvSpPr>
          <p:nvPr>
            <p:ph type="sldNum" sz="quarter" idx="10"/>
          </p:nvPr>
        </p:nvSpPr>
        <p:spPr/>
        <p:txBody>
          <a:bodyPr/>
          <a:lstStyle/>
          <a:p>
            <a:fld id="{8FFE5A18-FC3A-426A-867B-31B0A969C7AE}"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9E8692-44D9-44C1-8D0C-81767D6F41C9}"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curator answers these questions. Entities may have one or more curators.</a:t>
            </a:r>
            <a:r>
              <a:rPr lang="en-US" baseline="0" smtClean="0"/>
              <a:t> Few entities would need a full-time curator. UTB has one curator for Uganda and one for Tanzania. Each is a part-time position.</a:t>
            </a:r>
            <a:endParaRPr lang="en-US" smtClean="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5C2127-E881-4087-A126-BE536BE6AD18}"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kumimoji="0" lang="en-US" sz="1200" b="0" i="0" u="none" strike="noStrike" kern="1200" cap="none" spc="0" normalizeH="0" baseline="0" noProof="0" smtClean="0">
                <a:ln>
                  <a:noFill/>
                </a:ln>
                <a:solidFill>
                  <a:schemeClr val="tx1"/>
                </a:solidFill>
                <a:effectLst/>
                <a:uLnTx/>
                <a:uFillTx/>
                <a:latin typeface="Times New Roman" pitchFamily="18" charset="0"/>
                <a:ea typeface="Tahoma" pitchFamily="34" charset="0"/>
                <a:cs typeface="Times New Roman" pitchFamily="18" charset="0"/>
              </a:rPr>
              <a:t>The submitter may upload the completed RAMP package to the REAP server</a:t>
            </a:r>
            <a:endParaRPr lang="en-US"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9E8692-44D9-44C1-8D0C-81767D6F41C9}"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kumimoji="0" lang="en-US" sz="1200" b="0" i="0" u="none" strike="noStrike" kern="1200" cap="none" spc="0" normalizeH="0" baseline="0" noProof="0" smtClean="0">
                <a:ln>
                  <a:noFill/>
                </a:ln>
                <a:solidFill>
                  <a:schemeClr val="tx1"/>
                </a:solidFill>
                <a:effectLst/>
                <a:uLnTx/>
                <a:uFillTx/>
                <a:latin typeface="Times New Roman" pitchFamily="18" charset="0"/>
                <a:ea typeface="Tahoma" pitchFamily="34" charset="0"/>
                <a:cs typeface="Times New Roman" pitchFamily="18" charset="0"/>
              </a:rPr>
              <a:t>The submitter may upload the completed RAMP package to the REAP server. We’ll get into this more in a moment.</a:t>
            </a:r>
            <a:endParaRPr lang="en-US"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9E8692-44D9-44C1-8D0C-81767D6F41C9}"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This package is discrete, essentially</a:t>
            </a:r>
            <a:r>
              <a:rPr lang="en-US" baseline="0" smtClean="0"/>
              <a:t> a zip file containing the metadata in xml format, and the content files. There is no encoding.</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smtClean="0"/>
              <a:t>Normally the RAMP package can be easily handled by the REAP server, even on quite terrible connections. It’s very robust and can take packages of up to 700 MB. This permits a wide variety of uploads including audio, typesetter files for entire Bibles, and even video. </a:t>
            </a:r>
          </a:p>
          <a:p>
            <a:endParaRPr lang="en-US" dirty="0"/>
          </a:p>
        </p:txBody>
      </p:sp>
      <p:sp>
        <p:nvSpPr>
          <p:cNvPr id="4" name="Slide Number Placeholder 3"/>
          <p:cNvSpPr>
            <a:spLocks noGrp="1"/>
          </p:cNvSpPr>
          <p:nvPr>
            <p:ph type="sldNum" sz="quarter" idx="10"/>
          </p:nvPr>
        </p:nvSpPr>
        <p:spPr/>
        <p:txBody>
          <a:bodyPr/>
          <a:lstStyle/>
          <a:p>
            <a:fld id="{8FFE5A18-FC3A-426A-867B-31B0A969C7AE}"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You’ll see a content file, in this case a Word document.</a:t>
            </a:r>
            <a:r>
              <a:rPr lang="en-US" baseline="0" smtClean="0"/>
              <a:t> And the metadata file called mets.xml. This file is what the REAP server uses to build the REAP entry. </a:t>
            </a: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You’ll see a content file, in this case a Word document.</a:t>
            </a:r>
            <a:r>
              <a:rPr lang="en-US" baseline="0" smtClean="0"/>
              <a:t> And the metadata file called mets.xml. This file is what the REAP server uses to build the REAP entry. You have this sample in your folder. </a:t>
            </a: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mtClean="0"/>
              <a:t>As you’ll see, the RAMP package is</a:t>
            </a:r>
            <a:r>
              <a:rPr lang="en-US" baseline="0" smtClean="0"/>
              <a:t> easy to edit and revise to a new filename. </a:t>
            </a:r>
          </a:p>
          <a:p>
            <a:pPr marL="0" marR="0" indent="0" algn="l" defTabSz="914400" rtl="0" eaLnBrk="1" fontAlgn="auto" latinLnBrk="0" hangingPunct="1">
              <a:lnSpc>
                <a:spcPct val="100000"/>
              </a:lnSpc>
              <a:spcBef>
                <a:spcPct val="0"/>
              </a:spcBef>
              <a:spcAft>
                <a:spcPts val="0"/>
              </a:spcAft>
              <a:buClrTx/>
              <a:buSzTx/>
              <a:buFontTx/>
              <a:buNone/>
              <a:tabLst/>
              <a:defRPr/>
            </a:pPr>
            <a:r>
              <a:rPr lang="en-US" baseline="0" smtClean="0"/>
              <a:t>We mentioned before the size of the submission. Extremely large packages of a GB or more are best handled by sending to Dallas Archives via Dropbox to be uploaded. One method of initiating an entry which can be curated locally is to encourage submitters to build a RAMP package with  only the small files of a set, and upload the large ones later. See demo.</a:t>
            </a:r>
            <a:endParaRPr lang="en-US" smtClean="0"/>
          </a:p>
          <a:p>
            <a:pPr eaLnBrk="1" hangingPunct="1">
              <a:spcBef>
                <a:spcPct val="0"/>
              </a:spcBef>
            </a:pPr>
            <a:endParaRPr lang="en-US" baseline="0" smtClean="0"/>
          </a:p>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baseline="0" smtClean="0"/>
              <a:t>One method of initiating an entry which can be curated locally is to encourage submitters to build a RAMP package with  only the small files of a set, and upload the large ones later.  In this sample from UTB, the [lag] Rangi St Mark, if we’d had only limited bandwidth, we could upload only a small file now and the larger files later.</a:t>
            </a:r>
            <a:endParaRPr lang="en-US" smtClean="0"/>
          </a:p>
          <a:p>
            <a:pPr eaLnBrk="1" hangingPunct="1">
              <a:spcBef>
                <a:spcPct val="0"/>
              </a:spcBef>
            </a:pPr>
            <a:endParaRPr lang="en-US" baseline="0" smtClean="0"/>
          </a:p>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aseline="0" smtClean="0"/>
          </a:p>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25</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baseline="0" smtClean="0"/>
              <a:t>One method of initiating an entry which can be curated locally is to encourage submitters to build a RAMP package with  only the small files of a set, and upload the large ones later.  In this sample from UTB, the [lag] Rangi St Mark, we might have started only with the SFM/Paratext zip file, and the cover and front matter pages only, two small files, and added the InDesign and other printable files later on.</a:t>
            </a:r>
            <a:endParaRPr lang="en-US" smtClean="0"/>
          </a:p>
          <a:p>
            <a:pPr eaLnBrk="1" hangingPunct="1">
              <a:spcBef>
                <a:spcPct val="0"/>
              </a:spcBef>
            </a:pPr>
            <a:endParaRPr lang="en-US" baseline="0" smtClean="0"/>
          </a:p>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26</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aseline="0"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27</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aseline="0" smtClean="0"/>
              <a:t>Your REAP curator may know a great deal about archiving and relatively little about IT, file management, etc. This is where you can work together to improve entity language program processes. </a:t>
            </a:r>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Recommendations? Experiences?</a:t>
            </a:r>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REAP was set up in such a way </a:t>
            </a:r>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is a useful restriction because the idea</a:t>
            </a:r>
            <a:r>
              <a:rPr lang="en-US" baseline="0" smtClean="0"/>
              <a:t> behind Collections follows the SIL Intellectual Property Policy, that the entity is the managing authority for both published and unpublished materials. </a:t>
            </a: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There may be other possibilities</a:t>
            </a:r>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On the other hand, this will probably not</a:t>
            </a:r>
            <a:r>
              <a:rPr lang="en-US" baseline="0" smtClean="0"/>
              <a:t> be worth the trouble for those who have a few or occasional items to submit or to edit. It will probably be simpler for that person to send items to the curator to submit or to add or change content files. In the end however, it is an entity decision. </a:t>
            </a: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 find this method</a:t>
            </a:r>
            <a:r>
              <a:rPr lang="en-US" baseline="0" smtClean="0"/>
              <a:t> clumsy and subject to errors and I do not recommend it unless the submitter is very familiar with the metadata choses for a given type of content. </a:t>
            </a:r>
            <a:endParaRPr 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BF7576-0773-4C3F-9B30-2DE183FA5761}" type="slidenum">
              <a:rPr lang="en-US" smtClean="0"/>
              <a:pPr fontAlgn="base">
                <a:spcBef>
                  <a:spcPct val="0"/>
                </a:spcBef>
                <a:spcAft>
                  <a:spcPct val="0"/>
                </a:spcAft>
                <a:defRPr/>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5608E6-7270-42CB-BFC4-E2BBC1852814}" type="datetime1">
              <a:rPr lang="en-US" smtClean="0"/>
              <a:pPr/>
              <a:t>4/4/2016</a:t>
            </a:fld>
            <a:endParaRPr lang="en-US"/>
          </a:p>
        </p:txBody>
      </p:sp>
      <p:sp>
        <p:nvSpPr>
          <p:cNvPr id="6" name="Slide Number Placeholder 5"/>
          <p:cNvSpPr>
            <a:spLocks noGrp="1"/>
          </p:cNvSpPr>
          <p:nvPr>
            <p:ph type="sldNum" sz="quarter" idx="12"/>
          </p:nvPr>
        </p:nvSpPr>
        <p:spPr/>
        <p:txBody>
          <a:bodyPr/>
          <a:lstStyle/>
          <a:p>
            <a:fld id="{6308821B-E3AE-4949-BFB2-FA002ED722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4D9C05-8901-4D7C-98C7-6B46B65981F2}" type="datetime1">
              <a:rPr lang="en-US" smtClean="0"/>
              <a:pPr/>
              <a:t>4/4/2016</a:t>
            </a:fld>
            <a:endParaRPr lang="en-US"/>
          </a:p>
        </p:txBody>
      </p:sp>
      <p:sp>
        <p:nvSpPr>
          <p:cNvPr id="6" name="Slide Number Placeholder 5"/>
          <p:cNvSpPr>
            <a:spLocks noGrp="1"/>
          </p:cNvSpPr>
          <p:nvPr>
            <p:ph type="sldNum" sz="quarter" idx="12"/>
          </p:nvPr>
        </p:nvSpPr>
        <p:spPr/>
        <p:txBody>
          <a:bodyPr/>
          <a:lstStyle/>
          <a:p>
            <a:fld id="{6308821B-E3AE-4949-BFB2-FA002ED722EF}" type="slidenum">
              <a:rPr lang="en-US" smtClean="0"/>
              <a:pPr/>
              <a:t>‹#›</a:t>
            </a:fld>
            <a:endParaRPr lang="en-US"/>
          </a:p>
        </p:txBody>
      </p:sp>
      <p:pic>
        <p:nvPicPr>
          <p:cNvPr id="7" name="Picture 6"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C570E-4C62-44FE-A37A-59E7E3F20969}" type="datetime1">
              <a:rPr lang="en-US" smtClean="0"/>
              <a:pPr/>
              <a:t>4/4/2016</a:t>
            </a:fld>
            <a:endParaRPr lang="en-US"/>
          </a:p>
        </p:txBody>
      </p:sp>
      <p:sp>
        <p:nvSpPr>
          <p:cNvPr id="6" name="Slide Number Placeholder 5"/>
          <p:cNvSpPr>
            <a:spLocks noGrp="1"/>
          </p:cNvSpPr>
          <p:nvPr>
            <p:ph type="sldNum" sz="quarter" idx="12"/>
          </p:nvPr>
        </p:nvSpPr>
        <p:spPr/>
        <p:txBody>
          <a:bodyPr/>
          <a:lstStyle/>
          <a:p>
            <a:fld id="{6308821B-E3AE-4949-BFB2-FA002ED722EF}" type="slidenum">
              <a:rPr lang="en-US" smtClean="0"/>
              <a:pPr/>
              <a:t>‹#›</a:t>
            </a:fld>
            <a:endParaRPr lang="en-US"/>
          </a:p>
        </p:txBody>
      </p:sp>
      <p:pic>
        <p:nvPicPr>
          <p:cNvPr id="7" name="Picture 6"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A2EC9D-27F5-4AAB-88D9-0A176691A81A}" type="datetimeFigureOut">
              <a:rPr lang="en-US" smtClean="0"/>
              <a:pPr/>
              <a:t>4/4/2016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6DFE4F6-3AFF-447D-B3DF-30D1E1E317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0668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B68761-C147-4A60-BAC7-FDA57B3FCC03}" type="datetime1">
              <a:rPr lang="en-US" smtClean="0"/>
              <a:pPr/>
              <a:t>4/4/2016</a:t>
            </a:fld>
            <a:endParaRPr lang="en-US"/>
          </a:p>
        </p:txBody>
      </p:sp>
      <p:sp>
        <p:nvSpPr>
          <p:cNvPr id="6" name="Slide Number Placeholder 5"/>
          <p:cNvSpPr>
            <a:spLocks noGrp="1"/>
          </p:cNvSpPr>
          <p:nvPr>
            <p:ph type="sldNum" sz="quarter" idx="12"/>
          </p:nvPr>
        </p:nvSpPr>
        <p:spPr/>
        <p:txBody>
          <a:bodyPr/>
          <a:lstStyle/>
          <a:p>
            <a:fld id="{6308821B-E3AE-4949-BFB2-FA002ED722EF}" type="slidenum">
              <a:rPr lang="en-US" smtClean="0"/>
              <a:pPr/>
              <a:t>‹#›</a:t>
            </a:fld>
            <a:endParaRPr lang="en-US"/>
          </a:p>
        </p:txBody>
      </p:sp>
      <p:pic>
        <p:nvPicPr>
          <p:cNvPr id="8" name="Picture 7"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C0800A-AC4E-4495-B68A-161F05E47A52}" type="datetime1">
              <a:rPr lang="en-US" smtClean="0"/>
              <a:pPr/>
              <a:t>4/4/2016</a:t>
            </a:fld>
            <a:endParaRPr lang="en-US"/>
          </a:p>
        </p:txBody>
      </p:sp>
      <p:sp>
        <p:nvSpPr>
          <p:cNvPr id="6" name="Slide Number Placeholder 5"/>
          <p:cNvSpPr>
            <a:spLocks noGrp="1"/>
          </p:cNvSpPr>
          <p:nvPr>
            <p:ph type="sldNum" sz="quarter" idx="12"/>
          </p:nvPr>
        </p:nvSpPr>
        <p:spPr/>
        <p:txBody>
          <a:bodyPr/>
          <a:lstStyle/>
          <a:p>
            <a:fld id="{6308821B-E3AE-4949-BFB2-FA002ED722EF}" type="slidenum">
              <a:rPr lang="en-US" smtClean="0"/>
              <a:pPr/>
              <a:t>‹#›</a:t>
            </a:fld>
            <a:endParaRPr lang="en-US"/>
          </a:p>
        </p:txBody>
      </p:sp>
      <p:pic>
        <p:nvPicPr>
          <p:cNvPr id="7" name="Picture 6"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1DE51-6778-4697-8BE8-FCAB26A2E16F}" type="datetime1">
              <a:rPr lang="en-US" smtClean="0"/>
              <a:pPr/>
              <a:t>4/4/2016</a:t>
            </a:fld>
            <a:endParaRPr lang="en-US"/>
          </a:p>
        </p:txBody>
      </p:sp>
      <p:sp>
        <p:nvSpPr>
          <p:cNvPr id="7" name="Slide Number Placeholder 6"/>
          <p:cNvSpPr>
            <a:spLocks noGrp="1"/>
          </p:cNvSpPr>
          <p:nvPr>
            <p:ph type="sldNum" sz="quarter" idx="12"/>
          </p:nvPr>
        </p:nvSpPr>
        <p:spPr/>
        <p:txBody>
          <a:bodyPr/>
          <a:lstStyle/>
          <a:p>
            <a:fld id="{6308821B-E3AE-4949-BFB2-FA002ED722EF}" type="slidenum">
              <a:rPr lang="en-US" smtClean="0"/>
              <a:pPr/>
              <a:t>‹#›</a:t>
            </a:fld>
            <a:endParaRPr lang="en-US"/>
          </a:p>
        </p:txBody>
      </p:sp>
      <p:pic>
        <p:nvPicPr>
          <p:cNvPr id="8" name="Picture 7"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0656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790A12-A50F-4FA2-A00D-CD07EA89B906}" type="datetime1">
              <a:rPr lang="en-US" smtClean="0"/>
              <a:pPr/>
              <a:t>4/4/2016</a:t>
            </a:fld>
            <a:endParaRPr lang="en-US"/>
          </a:p>
        </p:txBody>
      </p:sp>
      <p:sp>
        <p:nvSpPr>
          <p:cNvPr id="9" name="Slide Number Placeholder 8"/>
          <p:cNvSpPr>
            <a:spLocks noGrp="1"/>
          </p:cNvSpPr>
          <p:nvPr>
            <p:ph type="sldNum" sz="quarter" idx="12"/>
          </p:nvPr>
        </p:nvSpPr>
        <p:spPr/>
        <p:txBody>
          <a:bodyPr/>
          <a:lstStyle/>
          <a:p>
            <a:fld id="{6308821B-E3AE-4949-BFB2-FA002ED722EF}" type="slidenum">
              <a:rPr lang="en-US" smtClean="0"/>
              <a:pPr/>
              <a:t>‹#›</a:t>
            </a:fld>
            <a:endParaRPr lang="en-US"/>
          </a:p>
        </p:txBody>
      </p:sp>
      <p:pic>
        <p:nvPicPr>
          <p:cNvPr id="10" name="Picture 9"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B43BDE-6F65-455B-B8FC-DBF6B55F89F8}"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a:t>
            </a:fld>
            <a:endParaRPr lang="en-US"/>
          </a:p>
        </p:txBody>
      </p:sp>
      <p:pic>
        <p:nvPicPr>
          <p:cNvPr id="6" name="Picture 5"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E71AD7-3825-46C0-BC63-D1F16475FC6B}" type="datetime1">
              <a:rPr lang="en-US" smtClean="0"/>
              <a:pPr/>
              <a:t>4/4/2016</a:t>
            </a:fld>
            <a:endParaRPr lang="en-US"/>
          </a:p>
        </p:txBody>
      </p:sp>
      <p:sp>
        <p:nvSpPr>
          <p:cNvPr id="4" name="Slide Number Placeholder 3"/>
          <p:cNvSpPr>
            <a:spLocks noGrp="1"/>
          </p:cNvSpPr>
          <p:nvPr>
            <p:ph type="sldNum" sz="quarter" idx="12"/>
          </p:nvPr>
        </p:nvSpPr>
        <p:spPr/>
        <p:txBody>
          <a:bodyPr/>
          <a:lstStyle/>
          <a:p>
            <a:fld id="{6308821B-E3AE-4949-BFB2-FA002ED722EF}" type="slidenum">
              <a:rPr lang="en-US" smtClean="0"/>
              <a:pPr/>
              <a:t>‹#›</a:t>
            </a:fld>
            <a:endParaRPr lang="en-US"/>
          </a:p>
        </p:txBody>
      </p:sp>
      <p:pic>
        <p:nvPicPr>
          <p:cNvPr id="5" name="Picture 4"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4CB975-13F8-4F29-8B77-CA4B6E54C62A}" type="datetime1">
              <a:rPr lang="en-US" smtClean="0"/>
              <a:pPr/>
              <a:t>4/4/2016</a:t>
            </a:fld>
            <a:endParaRPr lang="en-US"/>
          </a:p>
        </p:txBody>
      </p:sp>
      <p:sp>
        <p:nvSpPr>
          <p:cNvPr id="7" name="Slide Number Placeholder 6"/>
          <p:cNvSpPr>
            <a:spLocks noGrp="1"/>
          </p:cNvSpPr>
          <p:nvPr>
            <p:ph type="sldNum" sz="quarter" idx="12"/>
          </p:nvPr>
        </p:nvSpPr>
        <p:spPr/>
        <p:txBody>
          <a:bodyPr/>
          <a:lstStyle/>
          <a:p>
            <a:fld id="{6308821B-E3AE-4949-BFB2-FA002ED722EF}" type="slidenum">
              <a:rPr lang="en-US" smtClean="0"/>
              <a:pPr/>
              <a:t>‹#›</a:t>
            </a:fld>
            <a:endParaRPr lang="en-US"/>
          </a:p>
        </p:txBody>
      </p:sp>
      <p:pic>
        <p:nvPicPr>
          <p:cNvPr id="8" name="Picture 7"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C8FF31-6982-429F-AC57-91C0E50097C3}" type="datetime1">
              <a:rPr lang="en-US" smtClean="0"/>
              <a:pPr/>
              <a:t>4/4/2016</a:t>
            </a:fld>
            <a:endParaRPr lang="en-US"/>
          </a:p>
        </p:txBody>
      </p:sp>
      <p:sp>
        <p:nvSpPr>
          <p:cNvPr id="7" name="Slide Number Placeholder 6"/>
          <p:cNvSpPr>
            <a:spLocks noGrp="1"/>
          </p:cNvSpPr>
          <p:nvPr>
            <p:ph type="sldNum" sz="quarter" idx="12"/>
          </p:nvPr>
        </p:nvSpPr>
        <p:spPr/>
        <p:txBody>
          <a:bodyPr/>
          <a:lstStyle/>
          <a:p>
            <a:fld id="{6308821B-E3AE-4949-BFB2-FA002ED722EF}" type="slidenum">
              <a:rPr lang="en-US" smtClean="0"/>
              <a:pPr/>
              <a:t>‹#›</a:t>
            </a:fld>
            <a:endParaRPr lang="en-US"/>
          </a:p>
        </p:txBody>
      </p:sp>
      <p:pic>
        <p:nvPicPr>
          <p:cNvPr id="8" name="Picture 7" descr="REAP Logo.JPG"/>
          <p:cNvPicPr>
            <a:picLocks noChangeAspect="1"/>
          </p:cNvPicPr>
          <p:nvPr userDrawn="1"/>
        </p:nvPicPr>
        <p:blipFill>
          <a:blip r:embed="rId2" cstate="print"/>
          <a:stretch>
            <a:fillRect/>
          </a:stretch>
        </p:blipFill>
        <p:spPr>
          <a:xfrm>
            <a:off x="6248400" y="6170533"/>
            <a:ext cx="2447925" cy="48744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0000">
              <a:srgbClr val="FFEFD1">
                <a:alpha val="50000"/>
              </a:srgbClr>
            </a:gs>
            <a:gs pos="64999">
              <a:srgbClr val="F0EBD5"/>
            </a:gs>
            <a:gs pos="100000">
              <a:srgbClr val="D1C39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487362"/>
          </a:xfrm>
          <a:prstGeom prst="rect">
            <a:avLst/>
          </a:prstGeom>
        </p:spPr>
        <p:txBody>
          <a:bodyPr vert="horz" lIns="91440" tIns="45720" rIns="91440" bIns="45720" rtlCol="0" anchor="ctr">
            <a:noAutofit/>
          </a:bodyPr>
          <a:lstStyle/>
          <a:p>
            <a:r>
              <a:rPr lang="en-US" smtClean="0"/>
              <a:t>Click to edit Master title style</a:t>
            </a:r>
            <a:endParaRPr lang="en-US"/>
          </a:p>
        </p:txBody>
      </p:sp>
      <p:sp>
        <p:nvSpPr>
          <p:cNvPr id="3" name="Text Placeholder 2"/>
          <p:cNvSpPr>
            <a:spLocks noGrp="1"/>
          </p:cNvSpPr>
          <p:nvPr>
            <p:ph type="body" idx="1"/>
          </p:nvPr>
        </p:nvSpPr>
        <p:spPr>
          <a:xfrm>
            <a:off x="457200" y="11430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1066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31C047-71E8-4C7B-86E8-F0D5C272E408}" type="datetime1">
              <a:rPr lang="en-US" smtClean="0"/>
              <a:pPr/>
              <a:t>4/4/2016</a:t>
            </a:fld>
            <a:endParaRPr lang="en-US"/>
          </a:p>
        </p:txBody>
      </p:sp>
      <p:sp>
        <p:nvSpPr>
          <p:cNvPr id="6" name="Slide Number Placeholder 5"/>
          <p:cNvSpPr>
            <a:spLocks noGrp="1"/>
          </p:cNvSpPr>
          <p:nvPr>
            <p:ph type="sldNum" sz="quarter" idx="4"/>
          </p:nvPr>
        </p:nvSpPr>
        <p:spPr>
          <a:xfrm>
            <a:off x="1676400" y="6373504"/>
            <a:ext cx="1295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Slide </a:t>
            </a:r>
            <a:fld id="{6308821B-E3AE-4949-BFB2-FA002ED722E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mailto:Janell_nordmoe@sil.org"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hyperlink" Target="mailto:paul_kroening@sil.org"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B68761-C147-4A60-BAC7-FDA57B3FCC03}" type="datetime1">
              <a:rPr lang="en-US" smtClean="0"/>
              <a:pPr/>
              <a:t>4/4/2016</a:t>
            </a:fld>
            <a:endParaRPr lang="en-US" dirty="0"/>
          </a:p>
        </p:txBody>
      </p:sp>
      <p:sp>
        <p:nvSpPr>
          <p:cNvPr id="5" name="Slide Number Placeholder 4"/>
          <p:cNvSpPr>
            <a:spLocks noGrp="1"/>
          </p:cNvSpPr>
          <p:nvPr>
            <p:ph type="sldNum" sz="quarter" idx="12"/>
          </p:nvPr>
        </p:nvSpPr>
        <p:spPr/>
        <p:txBody>
          <a:bodyPr/>
          <a:lstStyle/>
          <a:p>
            <a:fld id="{6308821B-E3AE-4949-BFB2-FA002ED722EF}" type="slidenum">
              <a:rPr lang="en-US" smtClean="0"/>
              <a:pPr/>
              <a:t>1</a:t>
            </a:fld>
            <a:endParaRPr lang="en-US" dirty="0"/>
          </a:p>
        </p:txBody>
      </p:sp>
      <p:sp>
        <p:nvSpPr>
          <p:cNvPr id="6" name="Rectangle 5"/>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10</a:t>
            </a:fld>
            <a:endParaRPr lang="en-US"/>
          </a:p>
        </p:txBody>
      </p:sp>
      <p:sp>
        <p:nvSpPr>
          <p:cNvPr id="66565" name="TextBox 11"/>
          <p:cNvSpPr txBox="1">
            <a:spLocks noChangeArrowheads="1"/>
          </p:cNvSpPr>
          <p:nvPr/>
        </p:nvSpPr>
        <p:spPr bwMode="auto">
          <a:xfrm>
            <a:off x="1192928" y="1295400"/>
            <a:ext cx="6934200" cy="1569660"/>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Submitters may enter items directly into the REAP interface. It is cumbersome but possible.</a:t>
            </a: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Times New Roman" pitchFamily="18" charset="0"/>
                <a:ea typeface="Tahoma" pitchFamily="34" charset="0"/>
                <a:cs typeface="Times New Roman" pitchFamily="18" charset="0"/>
              </a:rPr>
              <a:t>Getting things into REAP using RAMP</a:t>
            </a:r>
            <a:endParaRPr lang="en-US"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half" idx="10"/>
          </p:nvPr>
        </p:nvSpPr>
        <p:spPr/>
        <p:txBody>
          <a:bodyPr/>
          <a:lstStyle/>
          <a:p>
            <a:fld id="{2A666ED6-E80F-41EB-BFBE-EAB00BEAE6E6}"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11</a:t>
            </a:fld>
            <a:endParaRPr lang="en-US"/>
          </a:p>
        </p:txBody>
      </p:sp>
      <p:pic>
        <p:nvPicPr>
          <p:cNvPr id="6" name="Picture 5" descr="RAMP Submission.JPG"/>
          <p:cNvPicPr>
            <a:picLocks noChangeAspect="1"/>
          </p:cNvPicPr>
          <p:nvPr/>
        </p:nvPicPr>
        <p:blipFill>
          <a:blip r:embed="rId3" cstate="print"/>
          <a:stretch>
            <a:fillRect/>
          </a:stretch>
        </p:blipFill>
        <p:spPr>
          <a:xfrm>
            <a:off x="457200" y="1219200"/>
            <a:ext cx="5152057" cy="3695700"/>
          </a:xfrm>
          <a:prstGeom prst="rect">
            <a:avLst/>
          </a:prstGeom>
          <a:ln>
            <a:solidFill>
              <a:schemeClr val="tx1"/>
            </a:solidFill>
          </a:ln>
        </p:spPr>
      </p:pic>
      <p:sp>
        <p:nvSpPr>
          <p:cNvPr id="24" name="Rectangle 23"/>
          <p:cNvSpPr/>
          <p:nvPr/>
        </p:nvSpPr>
        <p:spPr>
          <a:xfrm>
            <a:off x="4803230" y="1066800"/>
            <a:ext cx="3886200" cy="954107"/>
          </a:xfrm>
          <a:prstGeom prst="rect">
            <a:avLst/>
          </a:prstGeom>
        </p:spPr>
        <p:txBody>
          <a:bodyPr wrap="square">
            <a:spAutoFit/>
          </a:bodyPr>
          <a:lstStyle/>
          <a:p>
            <a:pPr algn="ctr"/>
            <a:r>
              <a:rPr lang="en-US" sz="2800" b="1" i="1" smtClean="0">
                <a:solidFill>
                  <a:schemeClr val="tx2">
                    <a:lumMod val="75000"/>
                  </a:schemeClr>
                </a:solidFill>
                <a:latin typeface="Times New Roman" pitchFamily="18" charset="0"/>
                <a:cs typeface="Times New Roman" pitchFamily="18" charset="0"/>
              </a:rPr>
              <a:t>The Resource </a:t>
            </a:r>
            <a:r>
              <a:rPr lang="en-US" sz="2800" b="1" i="1" dirty="0" smtClean="0">
                <a:solidFill>
                  <a:schemeClr val="tx2">
                    <a:lumMod val="75000"/>
                  </a:schemeClr>
                </a:solidFill>
                <a:latin typeface="Times New Roman" pitchFamily="18" charset="0"/>
                <a:cs typeface="Times New Roman" pitchFamily="18" charset="0"/>
              </a:rPr>
              <a:t>and </a:t>
            </a:r>
            <a:r>
              <a:rPr lang="en-US" sz="2800" b="1" i="1" smtClean="0">
                <a:solidFill>
                  <a:schemeClr val="tx2">
                    <a:lumMod val="75000"/>
                  </a:schemeClr>
                </a:solidFill>
                <a:latin typeface="Times New Roman" pitchFamily="18" charset="0"/>
                <a:cs typeface="Times New Roman" pitchFamily="18" charset="0"/>
              </a:rPr>
              <a:t>Metadata Packager</a:t>
            </a:r>
            <a:endParaRPr lang="en-GB" sz="2800" b="1" i="1" dirty="0">
              <a:solidFill>
                <a:schemeClr val="tx2">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Times New Roman" pitchFamily="18" charset="0"/>
                <a:ea typeface="Tahoma" pitchFamily="34" charset="0"/>
                <a:cs typeface="Times New Roman" pitchFamily="18" charset="0"/>
              </a:rPr>
              <a:t>Getting things into REAP using RAMP</a:t>
            </a:r>
            <a:endParaRPr lang="en-US"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half" idx="10"/>
          </p:nvPr>
        </p:nvSpPr>
        <p:spPr/>
        <p:txBody>
          <a:bodyPr/>
          <a:lstStyle/>
          <a:p>
            <a:fld id="{2A666ED6-E80F-41EB-BFBE-EAB00BEAE6E6}"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12</a:t>
            </a:fld>
            <a:endParaRPr lang="en-US"/>
          </a:p>
        </p:txBody>
      </p:sp>
      <p:pic>
        <p:nvPicPr>
          <p:cNvPr id="6" name="Picture 5" descr="RAMP Submission.JPG"/>
          <p:cNvPicPr>
            <a:picLocks noChangeAspect="1"/>
          </p:cNvPicPr>
          <p:nvPr/>
        </p:nvPicPr>
        <p:blipFill>
          <a:blip r:embed="rId3" cstate="print"/>
          <a:stretch>
            <a:fillRect/>
          </a:stretch>
        </p:blipFill>
        <p:spPr>
          <a:xfrm>
            <a:off x="457200" y="1219200"/>
            <a:ext cx="5152057" cy="3695700"/>
          </a:xfrm>
          <a:prstGeom prst="rect">
            <a:avLst/>
          </a:prstGeom>
          <a:ln>
            <a:solidFill>
              <a:schemeClr val="tx1"/>
            </a:solidFill>
          </a:ln>
        </p:spPr>
      </p:pic>
      <p:sp>
        <p:nvSpPr>
          <p:cNvPr id="24" name="Rectangle 23"/>
          <p:cNvSpPr/>
          <p:nvPr/>
        </p:nvSpPr>
        <p:spPr>
          <a:xfrm>
            <a:off x="4803230" y="1066800"/>
            <a:ext cx="3886200" cy="954107"/>
          </a:xfrm>
          <a:prstGeom prst="rect">
            <a:avLst/>
          </a:prstGeom>
        </p:spPr>
        <p:txBody>
          <a:bodyPr wrap="square">
            <a:spAutoFit/>
          </a:bodyPr>
          <a:lstStyle/>
          <a:p>
            <a:pPr algn="ctr"/>
            <a:r>
              <a:rPr lang="en-US" sz="2800" b="1" i="1" smtClean="0">
                <a:solidFill>
                  <a:schemeClr val="tx2">
                    <a:lumMod val="75000"/>
                  </a:schemeClr>
                </a:solidFill>
                <a:latin typeface="Times New Roman" pitchFamily="18" charset="0"/>
                <a:cs typeface="Times New Roman" pitchFamily="18" charset="0"/>
              </a:rPr>
              <a:t>The Resource </a:t>
            </a:r>
            <a:r>
              <a:rPr lang="en-US" sz="2800" b="1" i="1" dirty="0" smtClean="0">
                <a:solidFill>
                  <a:schemeClr val="tx2">
                    <a:lumMod val="75000"/>
                  </a:schemeClr>
                </a:solidFill>
                <a:latin typeface="Times New Roman" pitchFamily="18" charset="0"/>
                <a:cs typeface="Times New Roman" pitchFamily="18" charset="0"/>
              </a:rPr>
              <a:t>and </a:t>
            </a:r>
            <a:r>
              <a:rPr lang="en-US" sz="2800" b="1" i="1" smtClean="0">
                <a:solidFill>
                  <a:schemeClr val="tx2">
                    <a:lumMod val="75000"/>
                  </a:schemeClr>
                </a:solidFill>
                <a:latin typeface="Times New Roman" pitchFamily="18" charset="0"/>
                <a:cs typeface="Times New Roman" pitchFamily="18" charset="0"/>
              </a:rPr>
              <a:t>Metadata Packager</a:t>
            </a:r>
            <a:endParaRPr lang="en-GB" sz="2800" b="1" i="1" dirty="0">
              <a:solidFill>
                <a:schemeClr val="tx2">
                  <a:lumMod val="75000"/>
                </a:schemeClr>
              </a:solidFill>
              <a:latin typeface="Times New Roman" pitchFamily="18" charset="0"/>
              <a:cs typeface="Times New Roman" pitchFamily="18" charset="0"/>
            </a:endParaRPr>
          </a:p>
        </p:txBody>
      </p:sp>
      <p:sp>
        <p:nvSpPr>
          <p:cNvPr id="7" name="TextBox 6"/>
          <p:cNvSpPr txBox="1"/>
          <p:nvPr/>
        </p:nvSpPr>
        <p:spPr>
          <a:xfrm>
            <a:off x="5715000" y="2209800"/>
            <a:ext cx="3200400" cy="2123658"/>
          </a:xfrm>
          <a:prstGeom prst="rect">
            <a:avLst/>
          </a:prstGeom>
          <a:noFill/>
        </p:spPr>
        <p:txBody>
          <a:bodyPr wrap="square" rtlCol="0">
            <a:spAutoFit/>
          </a:bodyPr>
          <a:lstStyle/>
          <a:p>
            <a:r>
              <a:rPr lang="en-US" sz="2200" smtClean="0">
                <a:latin typeface="Times New Roman" pitchFamily="18" charset="0"/>
                <a:cs typeface="Times New Roman" pitchFamily="18" charset="0"/>
              </a:rPr>
              <a:t>Advantages of using RAMP:</a:t>
            </a:r>
          </a:p>
          <a:p>
            <a:pPr>
              <a:buFont typeface="Arial" pitchFamily="34" charset="0"/>
              <a:buChar char="•"/>
            </a:pPr>
            <a:endParaRPr lang="en-US" sz="2200" smtClean="0">
              <a:latin typeface="Times New Roman" pitchFamily="18" charset="0"/>
              <a:cs typeface="Times New Roman" pitchFamily="18" charset="0"/>
            </a:endParaRPr>
          </a:p>
          <a:p>
            <a:pPr>
              <a:buFont typeface="Arial" pitchFamily="34" charset="0"/>
              <a:buChar char="•"/>
            </a:pPr>
            <a:r>
              <a:rPr lang="en-US" sz="2200" smtClean="0">
                <a:latin typeface="Times New Roman" pitchFamily="18" charset="0"/>
                <a:cs typeface="Times New Roman" pitchFamily="18" charset="0"/>
              </a:rPr>
              <a:t> It is an </a:t>
            </a:r>
            <a:r>
              <a:rPr lang="en-US" sz="2200" b="1" smtClean="0">
                <a:latin typeface="Times New Roman" pitchFamily="18" charset="0"/>
                <a:cs typeface="Times New Roman" pitchFamily="18" charset="0"/>
              </a:rPr>
              <a:t>offline </a:t>
            </a:r>
            <a:r>
              <a:rPr lang="en-US" sz="2200" smtClean="0">
                <a:latin typeface="Times New Roman" pitchFamily="18" charset="0"/>
                <a:cs typeface="Times New Roman" pitchFamily="18" charset="0"/>
              </a:rPr>
              <a:t>tool, requiring no internet to use.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Times New Roman" pitchFamily="18" charset="0"/>
                <a:ea typeface="Tahoma" pitchFamily="34" charset="0"/>
                <a:cs typeface="Times New Roman" pitchFamily="18" charset="0"/>
              </a:rPr>
              <a:t>Getting things into REAP using RAMP</a:t>
            </a:r>
            <a:endParaRPr lang="en-US"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half" idx="10"/>
          </p:nvPr>
        </p:nvSpPr>
        <p:spPr/>
        <p:txBody>
          <a:bodyPr/>
          <a:lstStyle/>
          <a:p>
            <a:fld id="{2A666ED6-E80F-41EB-BFBE-EAB00BEAE6E6}"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13</a:t>
            </a:fld>
            <a:endParaRPr lang="en-US"/>
          </a:p>
        </p:txBody>
      </p:sp>
      <p:pic>
        <p:nvPicPr>
          <p:cNvPr id="6" name="Picture 5" descr="RAMP Submission.JPG"/>
          <p:cNvPicPr>
            <a:picLocks noChangeAspect="1"/>
          </p:cNvPicPr>
          <p:nvPr/>
        </p:nvPicPr>
        <p:blipFill>
          <a:blip r:embed="rId3" cstate="print"/>
          <a:stretch>
            <a:fillRect/>
          </a:stretch>
        </p:blipFill>
        <p:spPr>
          <a:xfrm>
            <a:off x="457200" y="1219200"/>
            <a:ext cx="5152057" cy="3695700"/>
          </a:xfrm>
          <a:prstGeom prst="rect">
            <a:avLst/>
          </a:prstGeom>
          <a:ln>
            <a:solidFill>
              <a:schemeClr val="tx1"/>
            </a:solidFill>
          </a:ln>
        </p:spPr>
      </p:pic>
      <p:sp>
        <p:nvSpPr>
          <p:cNvPr id="24" name="Rectangle 23"/>
          <p:cNvSpPr/>
          <p:nvPr/>
        </p:nvSpPr>
        <p:spPr>
          <a:xfrm>
            <a:off x="4803230" y="1066800"/>
            <a:ext cx="3886200" cy="954107"/>
          </a:xfrm>
          <a:prstGeom prst="rect">
            <a:avLst/>
          </a:prstGeom>
        </p:spPr>
        <p:txBody>
          <a:bodyPr wrap="square">
            <a:spAutoFit/>
          </a:bodyPr>
          <a:lstStyle/>
          <a:p>
            <a:pPr algn="ctr"/>
            <a:r>
              <a:rPr lang="en-US" sz="2800" b="1" i="1" smtClean="0">
                <a:solidFill>
                  <a:schemeClr val="tx2">
                    <a:lumMod val="75000"/>
                  </a:schemeClr>
                </a:solidFill>
                <a:latin typeface="Times New Roman" pitchFamily="18" charset="0"/>
                <a:cs typeface="Times New Roman" pitchFamily="18" charset="0"/>
              </a:rPr>
              <a:t>The Resource </a:t>
            </a:r>
            <a:r>
              <a:rPr lang="en-US" sz="2800" b="1" i="1" dirty="0" smtClean="0">
                <a:solidFill>
                  <a:schemeClr val="tx2">
                    <a:lumMod val="75000"/>
                  </a:schemeClr>
                </a:solidFill>
                <a:latin typeface="Times New Roman" pitchFamily="18" charset="0"/>
                <a:cs typeface="Times New Roman" pitchFamily="18" charset="0"/>
              </a:rPr>
              <a:t>and </a:t>
            </a:r>
            <a:r>
              <a:rPr lang="en-US" sz="2800" b="1" i="1" smtClean="0">
                <a:solidFill>
                  <a:schemeClr val="tx2">
                    <a:lumMod val="75000"/>
                  </a:schemeClr>
                </a:solidFill>
                <a:latin typeface="Times New Roman" pitchFamily="18" charset="0"/>
                <a:cs typeface="Times New Roman" pitchFamily="18" charset="0"/>
              </a:rPr>
              <a:t>Metadata Packager</a:t>
            </a:r>
            <a:endParaRPr lang="en-GB" sz="2800" b="1" i="1" dirty="0">
              <a:solidFill>
                <a:schemeClr val="tx2">
                  <a:lumMod val="75000"/>
                </a:schemeClr>
              </a:solidFill>
              <a:latin typeface="Times New Roman" pitchFamily="18" charset="0"/>
              <a:cs typeface="Times New Roman" pitchFamily="18" charset="0"/>
            </a:endParaRPr>
          </a:p>
        </p:txBody>
      </p:sp>
      <p:sp>
        <p:nvSpPr>
          <p:cNvPr id="7" name="TextBox 6"/>
          <p:cNvSpPr txBox="1"/>
          <p:nvPr/>
        </p:nvSpPr>
        <p:spPr>
          <a:xfrm>
            <a:off x="5715000" y="2209800"/>
            <a:ext cx="3200400" cy="3816429"/>
          </a:xfrm>
          <a:prstGeom prst="rect">
            <a:avLst/>
          </a:prstGeom>
          <a:noFill/>
        </p:spPr>
        <p:txBody>
          <a:bodyPr wrap="square" rtlCol="0">
            <a:spAutoFit/>
          </a:bodyPr>
          <a:lstStyle/>
          <a:p>
            <a:r>
              <a:rPr lang="en-US" sz="2200" smtClean="0">
                <a:latin typeface="Times New Roman" pitchFamily="18" charset="0"/>
                <a:cs typeface="Times New Roman" pitchFamily="18" charset="0"/>
              </a:rPr>
              <a:t>Advantages of using RAMP:</a:t>
            </a:r>
          </a:p>
          <a:p>
            <a:pPr>
              <a:buFont typeface="Arial" pitchFamily="34" charset="0"/>
              <a:buChar char="•"/>
            </a:pPr>
            <a:endParaRPr lang="en-US" sz="2200" smtClean="0">
              <a:latin typeface="Times New Roman" pitchFamily="18" charset="0"/>
              <a:cs typeface="Times New Roman" pitchFamily="18" charset="0"/>
            </a:endParaRPr>
          </a:p>
          <a:p>
            <a:pPr>
              <a:buFont typeface="Arial" pitchFamily="34" charset="0"/>
              <a:buChar char="•"/>
            </a:pPr>
            <a:r>
              <a:rPr lang="en-US" sz="2200" smtClean="0">
                <a:latin typeface="Times New Roman" pitchFamily="18" charset="0"/>
                <a:cs typeface="Times New Roman" pitchFamily="18" charset="0"/>
              </a:rPr>
              <a:t> It is an </a:t>
            </a:r>
            <a:r>
              <a:rPr lang="en-US" sz="2200" b="1" smtClean="0">
                <a:latin typeface="Times New Roman" pitchFamily="18" charset="0"/>
                <a:cs typeface="Times New Roman" pitchFamily="18" charset="0"/>
              </a:rPr>
              <a:t>offline </a:t>
            </a:r>
            <a:r>
              <a:rPr lang="en-US" sz="2200" smtClean="0">
                <a:latin typeface="Times New Roman" pitchFamily="18" charset="0"/>
                <a:cs typeface="Times New Roman" pitchFamily="18" charset="0"/>
              </a:rPr>
              <a:t>tool, requiring no internet to use.</a:t>
            </a:r>
          </a:p>
          <a:p>
            <a:pPr>
              <a:buFont typeface="Arial" pitchFamily="34" charset="0"/>
              <a:buChar char="•"/>
            </a:pPr>
            <a:r>
              <a:rPr lang="en-US" sz="2200" smtClean="0">
                <a:latin typeface="Times New Roman" pitchFamily="18" charset="0"/>
                <a:cs typeface="Times New Roman" pitchFamily="18" charset="0"/>
              </a:rPr>
              <a:t>  It is hierarchial, so that as the submitter answers questions, metadata types no longer relevant to the entry are not seen.</a:t>
            </a:r>
            <a:endParaRPr lang="en-US" sz="22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5943600" cy="487362"/>
          </a:xfrm>
        </p:spPr>
        <p:txBody>
          <a:bodyPr rtlCol="0">
            <a:normAutofit fontScale="90000"/>
          </a:bodyPr>
          <a:lstStyle/>
          <a:p>
            <a:pPr eaLnBrk="1" fontAlgn="auto" hangingPunct="1">
              <a:spcAft>
                <a:spcPts val="0"/>
              </a:spcAft>
              <a:defRPr/>
            </a:pPr>
            <a:r>
              <a:rPr lang="en-US" smtClean="0">
                <a:latin typeface="Times New Roman" pitchFamily="18" charset="0"/>
                <a:ea typeface="Tahoma" pitchFamily="34" charset="0"/>
                <a:cs typeface="Times New Roman" pitchFamily="18" charset="0"/>
              </a:rPr>
              <a:t>After you submit the item…</a:t>
            </a:r>
            <a:endParaRPr lang="en-US"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40037CA4-ED88-4945-A5DC-E5B97263E0E0}" type="slidenum">
              <a:rPr lang="en-US"/>
              <a:pPr>
                <a:defRPr/>
              </a:pPr>
              <a:t>14</a:t>
            </a:fld>
            <a:endParaRPr lang="en-US"/>
          </a:p>
        </p:txBody>
      </p:sp>
      <p:pic>
        <p:nvPicPr>
          <p:cNvPr id="68613" name="Picture 5" descr="RAMP Submission.JPG"/>
          <p:cNvPicPr>
            <a:picLocks noChangeAspect="1"/>
          </p:cNvPicPr>
          <p:nvPr/>
        </p:nvPicPr>
        <p:blipFill>
          <a:blip r:embed="rId3" cstate="print"/>
          <a:srcRect/>
          <a:stretch>
            <a:fillRect/>
          </a:stretch>
        </p:blipFill>
        <p:spPr bwMode="auto">
          <a:xfrm>
            <a:off x="4953000" y="2514600"/>
            <a:ext cx="3665538" cy="2628900"/>
          </a:xfrm>
          <a:prstGeom prst="rect">
            <a:avLst/>
          </a:prstGeom>
          <a:noFill/>
          <a:ln w="9525">
            <a:solidFill>
              <a:schemeClr val="tx1"/>
            </a:solidFill>
            <a:miter lim="800000"/>
            <a:headEnd/>
            <a:tailEnd/>
          </a:ln>
        </p:spPr>
      </p:pic>
      <p:sp>
        <p:nvSpPr>
          <p:cNvPr id="14" name="Flowchart: Magnetic Disk 13"/>
          <p:cNvSpPr/>
          <p:nvPr/>
        </p:nvSpPr>
        <p:spPr>
          <a:xfrm>
            <a:off x="1600200" y="4419600"/>
            <a:ext cx="2057400" cy="19050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22" name="Documents"/>
          <p:cNvSpPr>
            <a:spLocks noEditPoints="1" noChangeArrowheads="1"/>
          </p:cNvSpPr>
          <p:nvPr/>
        </p:nvSpPr>
        <p:spPr bwMode="auto">
          <a:xfrm>
            <a:off x="2209800" y="5105400"/>
            <a:ext cx="762000" cy="97155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tx2">
              <a:lumMod val="20000"/>
              <a:lumOff val="80000"/>
            </a:schemeClr>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en-US">
              <a:latin typeface="+mn-lt"/>
              <a:cs typeface="+mn-cs"/>
            </a:endParaRPr>
          </a:p>
        </p:txBody>
      </p:sp>
      <p:sp>
        <p:nvSpPr>
          <p:cNvPr id="68616" name="TextBox 15"/>
          <p:cNvSpPr txBox="1">
            <a:spLocks noChangeArrowheads="1"/>
          </p:cNvSpPr>
          <p:nvPr/>
        </p:nvSpPr>
        <p:spPr bwMode="auto">
          <a:xfrm>
            <a:off x="7620000" y="2743200"/>
            <a:ext cx="825500" cy="400050"/>
          </a:xfrm>
          <a:prstGeom prst="rect">
            <a:avLst/>
          </a:prstGeom>
          <a:solidFill>
            <a:schemeClr val="tx2"/>
          </a:solidFill>
          <a:ln w="9525">
            <a:noFill/>
            <a:miter lim="800000"/>
            <a:headEnd/>
            <a:tailEnd/>
          </a:ln>
        </p:spPr>
        <p:txBody>
          <a:bodyPr wrap="none">
            <a:spAutoFit/>
          </a:bodyPr>
          <a:lstStyle/>
          <a:p>
            <a:r>
              <a:rPr lang="en-US" sz="2000">
                <a:solidFill>
                  <a:schemeClr val="bg1"/>
                </a:solidFill>
                <a:latin typeface="Calibri" pitchFamily="34" charset="0"/>
              </a:rPr>
              <a:t>RAMP</a:t>
            </a:r>
          </a:p>
        </p:txBody>
      </p:sp>
      <p:sp>
        <p:nvSpPr>
          <p:cNvPr id="68617" name="TextBox 16"/>
          <p:cNvSpPr txBox="1">
            <a:spLocks noChangeArrowheads="1"/>
          </p:cNvSpPr>
          <p:nvPr/>
        </p:nvSpPr>
        <p:spPr bwMode="auto">
          <a:xfrm>
            <a:off x="2133600" y="4343400"/>
            <a:ext cx="1077913" cy="584200"/>
          </a:xfrm>
          <a:prstGeom prst="rect">
            <a:avLst/>
          </a:prstGeom>
          <a:noFill/>
          <a:ln w="9525">
            <a:noFill/>
            <a:miter lim="800000"/>
            <a:headEnd/>
            <a:tailEnd/>
          </a:ln>
        </p:spPr>
        <p:txBody>
          <a:bodyPr wrap="none">
            <a:spAutoFit/>
          </a:bodyPr>
          <a:lstStyle/>
          <a:p>
            <a:r>
              <a:rPr lang="en-US" sz="3200" b="1">
                <a:solidFill>
                  <a:schemeClr val="bg1"/>
                </a:solidFill>
                <a:latin typeface="Calibri" pitchFamily="34" charset="0"/>
              </a:rPr>
              <a:t>REAP</a:t>
            </a:r>
          </a:p>
        </p:txBody>
      </p:sp>
      <p:cxnSp>
        <p:nvCxnSpPr>
          <p:cNvPr id="19" name="Elbow Connector 18"/>
          <p:cNvCxnSpPr/>
          <p:nvPr/>
        </p:nvCxnSpPr>
        <p:spPr>
          <a:xfrm flipV="1">
            <a:off x="3581400" y="3810000"/>
            <a:ext cx="1371600" cy="1066800"/>
          </a:xfrm>
          <a:prstGeom prst="bentConnector3">
            <a:avLst>
              <a:gd name="adj1" fmla="val 50000"/>
            </a:avLst>
          </a:prstGeom>
          <a:ln w="38100">
            <a:headEnd type="triangle" w="lg" len="lg"/>
            <a:tailEnd type="none"/>
          </a:ln>
        </p:spPr>
        <p:style>
          <a:lnRef idx="1">
            <a:schemeClr val="accent1"/>
          </a:lnRef>
          <a:fillRef idx="0">
            <a:schemeClr val="accent1"/>
          </a:fillRef>
          <a:effectRef idx="0">
            <a:schemeClr val="accent1"/>
          </a:effectRef>
          <a:fontRef idx="minor">
            <a:schemeClr val="tx1"/>
          </a:fontRef>
        </p:style>
      </p:cxnSp>
      <p:sp>
        <p:nvSpPr>
          <p:cNvPr id="68619" name="TextBox 17"/>
          <p:cNvSpPr txBox="1">
            <a:spLocks noChangeArrowheads="1"/>
          </p:cNvSpPr>
          <p:nvPr/>
        </p:nvSpPr>
        <p:spPr bwMode="auto">
          <a:xfrm>
            <a:off x="990600" y="1066800"/>
            <a:ext cx="5334000" cy="1384995"/>
          </a:xfrm>
          <a:prstGeom prst="rect">
            <a:avLst/>
          </a:prstGeom>
          <a:noFill/>
          <a:ln w="9525">
            <a:noFill/>
            <a:miter lim="800000"/>
            <a:headEnd/>
            <a:tailEnd/>
          </a:ln>
        </p:spPr>
        <p:txBody>
          <a:bodyPr>
            <a:spAutoFit/>
          </a:bodyPr>
          <a:lstStyle/>
          <a:p>
            <a:r>
              <a:rPr lang="en-US" sz="2800" dirty="0">
                <a:latin typeface="Times New Roman" pitchFamily="18" charset="0"/>
                <a:cs typeface="Times New Roman" pitchFamily="18" charset="0"/>
              </a:rPr>
              <a:t>The </a:t>
            </a:r>
            <a:r>
              <a:rPr lang="en-US" sz="2800" b="1" i="1" dirty="0">
                <a:latin typeface="Times New Roman" pitchFamily="18" charset="0"/>
                <a:cs typeface="Times New Roman" pitchFamily="18" charset="0"/>
              </a:rPr>
              <a:t>entity curator</a:t>
            </a:r>
            <a:r>
              <a:rPr lang="en-US" sz="2800" dirty="0">
                <a:latin typeface="Times New Roman" pitchFamily="18" charset="0"/>
                <a:cs typeface="Times New Roman" pitchFamily="18" charset="0"/>
              </a:rPr>
              <a:t> manages </a:t>
            </a:r>
            <a:r>
              <a:rPr lang="en-US" sz="2800">
                <a:latin typeface="Times New Roman" pitchFamily="18" charset="0"/>
                <a:cs typeface="Times New Roman" pitchFamily="18" charset="0"/>
              </a:rPr>
              <a:t>the </a:t>
            </a:r>
            <a:r>
              <a:rPr lang="en-US" sz="2800" smtClean="0">
                <a:latin typeface="Times New Roman" pitchFamily="18" charset="0"/>
                <a:cs typeface="Times New Roman" pitchFamily="18" charset="0"/>
              </a:rPr>
              <a:t>input </a:t>
            </a:r>
            <a:r>
              <a:rPr lang="en-US" sz="2800" dirty="0">
                <a:latin typeface="Times New Roman" pitchFamily="18" charset="0"/>
                <a:cs typeface="Times New Roman" pitchFamily="18" charset="0"/>
              </a:rPr>
              <a:t>process to insure </a:t>
            </a:r>
            <a:r>
              <a:rPr lang="en-US" sz="2800" dirty="0" smtClean="0">
                <a:latin typeface="Times New Roman" pitchFamily="18" charset="0"/>
                <a:cs typeface="Times New Roman" pitchFamily="18" charset="0"/>
              </a:rPr>
              <a:t>consistency </a:t>
            </a:r>
            <a:r>
              <a:rPr lang="en-US" sz="2800" smtClean="0">
                <a:latin typeface="Times New Roman" pitchFamily="18" charset="0"/>
                <a:cs typeface="Times New Roman" pitchFamily="18" charset="0"/>
              </a:rPr>
              <a:t>and accuracy.</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762000" y="304800"/>
            <a:ext cx="5638800" cy="685800"/>
          </a:xfrm>
        </p:spPr>
        <p:txBody>
          <a:bodyPr/>
          <a:lstStyle/>
          <a:p>
            <a:pPr eaLnBrk="1" hangingPunct="1"/>
            <a:r>
              <a:rPr lang="en-US" smtClean="0">
                <a:latin typeface="Times New Roman" pitchFamily="18" charset="0"/>
                <a:ea typeface="Tahoma" pitchFamily="34" charset="0"/>
                <a:cs typeface="Times New Roman" pitchFamily="18" charset="0"/>
              </a:rPr>
              <a:t>Decisions curators make - </a:t>
            </a:r>
          </a:p>
        </p:txBody>
      </p:sp>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9D2A94F4-D768-4D29-8005-AB0A5390EE9B}" type="slidenum">
              <a:rPr lang="en-US"/>
              <a:pPr>
                <a:defRPr/>
              </a:pPr>
              <a:t>15</a:t>
            </a:fld>
            <a:endParaRPr lang="en-US"/>
          </a:p>
        </p:txBody>
      </p:sp>
      <p:sp>
        <p:nvSpPr>
          <p:cNvPr id="38917" name="TextBox 6"/>
          <p:cNvSpPr txBox="1">
            <a:spLocks noChangeArrowheads="1"/>
          </p:cNvSpPr>
          <p:nvPr/>
        </p:nvSpPr>
        <p:spPr bwMode="auto">
          <a:xfrm>
            <a:off x="4800600" y="990600"/>
            <a:ext cx="3294063" cy="461963"/>
          </a:xfrm>
          <a:prstGeom prst="rect">
            <a:avLst/>
          </a:prstGeom>
          <a:solidFill>
            <a:schemeClr val="bg1"/>
          </a:solidFill>
          <a:ln w="9525">
            <a:solidFill>
              <a:schemeClr val="tx1"/>
            </a:solidFill>
            <a:miter lim="800000"/>
            <a:headEnd/>
            <a:tailEnd/>
          </a:ln>
        </p:spPr>
        <p:txBody>
          <a:bodyPr wrap="none">
            <a:spAutoFit/>
          </a:bodyPr>
          <a:lstStyle/>
          <a:p>
            <a:r>
              <a:rPr lang="en-US" sz="2400">
                <a:latin typeface="Times New Roman" pitchFamily="18" charset="0"/>
                <a:cs typeface="Times New Roman" pitchFamily="18" charset="0"/>
              </a:rPr>
              <a:t>Does it belong in REAP?</a:t>
            </a:r>
          </a:p>
        </p:txBody>
      </p:sp>
      <p:sp>
        <p:nvSpPr>
          <p:cNvPr id="38918" name="TextBox 7"/>
          <p:cNvSpPr txBox="1">
            <a:spLocks noChangeArrowheads="1"/>
          </p:cNvSpPr>
          <p:nvPr/>
        </p:nvSpPr>
        <p:spPr bwMode="auto">
          <a:xfrm>
            <a:off x="3810000" y="1828800"/>
            <a:ext cx="3279775" cy="461963"/>
          </a:xfrm>
          <a:prstGeom prst="rect">
            <a:avLst/>
          </a:prstGeom>
          <a:solidFill>
            <a:schemeClr val="bg1"/>
          </a:solidFill>
          <a:ln w="9525">
            <a:solidFill>
              <a:schemeClr val="tx1"/>
            </a:solidFill>
            <a:miter lim="800000"/>
            <a:headEnd/>
            <a:tailEnd/>
          </a:ln>
        </p:spPr>
        <p:txBody>
          <a:bodyPr wrap="none">
            <a:spAutoFit/>
          </a:bodyPr>
          <a:lstStyle/>
          <a:p>
            <a:r>
              <a:rPr lang="en-US" sz="2400">
                <a:latin typeface="Times New Roman" pitchFamily="18" charset="0"/>
                <a:cs typeface="Times New Roman" pitchFamily="18" charset="0"/>
              </a:rPr>
              <a:t>Is the metadata accurate?</a:t>
            </a:r>
          </a:p>
        </p:txBody>
      </p:sp>
      <p:sp>
        <p:nvSpPr>
          <p:cNvPr id="38919" name="TextBox 11"/>
          <p:cNvSpPr txBox="1">
            <a:spLocks noChangeArrowheads="1"/>
          </p:cNvSpPr>
          <p:nvPr/>
        </p:nvSpPr>
        <p:spPr bwMode="auto">
          <a:xfrm>
            <a:off x="914400" y="3505200"/>
            <a:ext cx="7484741" cy="461665"/>
          </a:xfrm>
          <a:prstGeom prst="rect">
            <a:avLst/>
          </a:prstGeom>
          <a:solidFill>
            <a:schemeClr val="bg1"/>
          </a:solidFill>
          <a:ln w="9525">
            <a:solidFill>
              <a:schemeClr val="tx1"/>
            </a:solidFill>
            <a:miter lim="800000"/>
            <a:headEnd/>
            <a:tailEnd/>
          </a:ln>
        </p:spPr>
        <p:txBody>
          <a:bodyPr wrap="none">
            <a:spAutoFit/>
          </a:bodyPr>
          <a:lstStyle/>
          <a:p>
            <a:r>
              <a:rPr lang="en-US" sz="2400">
                <a:latin typeface="Times New Roman" pitchFamily="18" charset="0"/>
                <a:cs typeface="Times New Roman" pitchFamily="18" charset="0"/>
              </a:rPr>
              <a:t>Are permissions </a:t>
            </a:r>
            <a:r>
              <a:rPr lang="en-US" sz="2400" smtClean="0">
                <a:latin typeface="Times New Roman" pitchFamily="18" charset="0"/>
                <a:cs typeface="Times New Roman" pitchFamily="18" charset="0"/>
              </a:rPr>
              <a:t>set, and set according to entity guidelines?</a:t>
            </a:r>
            <a:endParaRPr lang="en-US" sz="2400">
              <a:latin typeface="Times New Roman" pitchFamily="18" charset="0"/>
              <a:cs typeface="Times New Roman" pitchFamily="18" charset="0"/>
            </a:endParaRPr>
          </a:p>
        </p:txBody>
      </p:sp>
      <p:sp>
        <p:nvSpPr>
          <p:cNvPr id="14" name="Flowchart: Magnetic Disk 13"/>
          <p:cNvSpPr/>
          <p:nvPr/>
        </p:nvSpPr>
        <p:spPr>
          <a:xfrm>
            <a:off x="1600200" y="4343400"/>
            <a:ext cx="2057400" cy="19050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22" name="Documents"/>
          <p:cNvSpPr>
            <a:spLocks noEditPoints="1" noChangeArrowheads="1"/>
          </p:cNvSpPr>
          <p:nvPr/>
        </p:nvSpPr>
        <p:spPr bwMode="auto">
          <a:xfrm>
            <a:off x="2209800" y="5105400"/>
            <a:ext cx="762000" cy="97155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tx2">
              <a:lumMod val="20000"/>
              <a:lumOff val="80000"/>
            </a:schemeClr>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en-US">
              <a:latin typeface="+mn-lt"/>
              <a:cs typeface="+mn-cs"/>
            </a:endParaRPr>
          </a:p>
        </p:txBody>
      </p:sp>
      <p:sp>
        <p:nvSpPr>
          <p:cNvPr id="69642" name="TextBox 16"/>
          <p:cNvSpPr txBox="1">
            <a:spLocks noChangeArrowheads="1"/>
          </p:cNvSpPr>
          <p:nvPr/>
        </p:nvSpPr>
        <p:spPr bwMode="auto">
          <a:xfrm>
            <a:off x="2133600" y="4343400"/>
            <a:ext cx="1077913" cy="584200"/>
          </a:xfrm>
          <a:prstGeom prst="rect">
            <a:avLst/>
          </a:prstGeom>
          <a:noFill/>
          <a:ln w="9525">
            <a:noFill/>
            <a:miter lim="800000"/>
            <a:headEnd/>
            <a:tailEnd/>
          </a:ln>
        </p:spPr>
        <p:txBody>
          <a:bodyPr wrap="none">
            <a:spAutoFit/>
          </a:bodyPr>
          <a:lstStyle/>
          <a:p>
            <a:r>
              <a:rPr lang="en-US" sz="3200" b="1">
                <a:solidFill>
                  <a:schemeClr val="bg1"/>
                </a:solidFill>
                <a:latin typeface="Calibri" pitchFamily="34" charset="0"/>
              </a:rPr>
              <a:t>REAP</a:t>
            </a:r>
          </a:p>
        </p:txBody>
      </p:sp>
      <p:cxnSp>
        <p:nvCxnSpPr>
          <p:cNvPr id="23" name="Straight Arrow Connector 22"/>
          <p:cNvCxnSpPr/>
          <p:nvPr/>
        </p:nvCxnSpPr>
        <p:spPr>
          <a:xfrm rot="16200000" flipH="1">
            <a:off x="2402682" y="4150518"/>
            <a:ext cx="381000" cy="47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8924" name="TextBox 20"/>
          <p:cNvSpPr txBox="1">
            <a:spLocks noChangeArrowheads="1"/>
          </p:cNvSpPr>
          <p:nvPr/>
        </p:nvSpPr>
        <p:spPr bwMode="auto">
          <a:xfrm>
            <a:off x="2133600" y="2667000"/>
            <a:ext cx="4375150" cy="461963"/>
          </a:xfrm>
          <a:prstGeom prst="rect">
            <a:avLst/>
          </a:prstGeom>
          <a:solidFill>
            <a:schemeClr val="bg1"/>
          </a:solidFill>
          <a:ln w="9525">
            <a:solidFill>
              <a:schemeClr val="tx1"/>
            </a:solidFill>
            <a:miter lim="800000"/>
            <a:headEnd/>
            <a:tailEnd/>
          </a:ln>
        </p:spPr>
        <p:txBody>
          <a:bodyPr wrap="none">
            <a:spAutoFit/>
          </a:bodyPr>
          <a:lstStyle/>
          <a:p>
            <a:r>
              <a:rPr lang="en-US" sz="2400">
                <a:latin typeface="Times New Roman" pitchFamily="18" charset="0"/>
                <a:cs typeface="Times New Roman" pitchFamily="18" charset="0"/>
              </a:rPr>
              <a:t>Can the files be opened correctly?</a:t>
            </a:r>
          </a:p>
        </p:txBody>
      </p:sp>
      <p:cxnSp>
        <p:nvCxnSpPr>
          <p:cNvPr id="27" name="Straight Arrow Connector 26"/>
          <p:cNvCxnSpPr/>
          <p:nvPr/>
        </p:nvCxnSpPr>
        <p:spPr>
          <a:xfrm rot="16200000" flipH="1">
            <a:off x="2021682" y="3312318"/>
            <a:ext cx="381000" cy="47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6200000" flipH="1">
            <a:off x="3774282" y="2474118"/>
            <a:ext cx="381000" cy="47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H="1">
            <a:off x="4764882" y="1635918"/>
            <a:ext cx="381000" cy="47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fade">
                                      <p:cBhvr>
                                        <p:cTn id="7" dur="2000"/>
                                        <p:tgtEl>
                                          <p:spTgt spid="38917"/>
                                        </p:tgtEl>
                                      </p:cBhvr>
                                    </p:animEffect>
                                  </p:childTnLst>
                                </p:cTn>
                              </p:par>
                              <p:par>
                                <p:cTn id="8" presetID="10" presetClass="entr" presetSubtype="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20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8918"/>
                                        </p:tgtEl>
                                        <p:attrNameLst>
                                          <p:attrName>style.visibility</p:attrName>
                                        </p:attrNameLst>
                                      </p:cBhvr>
                                      <p:to>
                                        <p:strVal val="visible"/>
                                      </p:to>
                                    </p:set>
                                    <p:animEffect transition="in" filter="fade">
                                      <p:cBhvr>
                                        <p:cTn id="15" dur="2000"/>
                                        <p:tgtEl>
                                          <p:spTgt spid="38918"/>
                                        </p:tgtEl>
                                      </p:cBhvr>
                                    </p:animEffect>
                                  </p:childTnLst>
                                </p:cTn>
                              </p:par>
                              <p:par>
                                <p:cTn id="16" presetID="10" presetClass="entr" presetSubtype="0" fill="hold" nodeType="with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fade">
                                      <p:cBhvr>
                                        <p:cTn id="18" dur="2000"/>
                                        <p:tgtEl>
                                          <p:spTgt spid="2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8924"/>
                                        </p:tgtEl>
                                        <p:attrNameLst>
                                          <p:attrName>style.visibility</p:attrName>
                                        </p:attrNameLst>
                                      </p:cBhvr>
                                      <p:to>
                                        <p:strVal val="visible"/>
                                      </p:to>
                                    </p:set>
                                    <p:animEffect transition="in" filter="fade">
                                      <p:cBhvr>
                                        <p:cTn id="23" dur="2000"/>
                                        <p:tgtEl>
                                          <p:spTgt spid="38924"/>
                                        </p:tgtEl>
                                      </p:cBhvr>
                                    </p:animEffect>
                                  </p:childTnLst>
                                </p:cTn>
                              </p:par>
                              <p:par>
                                <p:cTn id="24" presetID="10" presetClass="entr" presetSubtype="0"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20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8919"/>
                                        </p:tgtEl>
                                        <p:attrNameLst>
                                          <p:attrName>style.visibility</p:attrName>
                                        </p:attrNameLst>
                                      </p:cBhvr>
                                      <p:to>
                                        <p:strVal val="visible"/>
                                      </p:to>
                                    </p:set>
                                    <p:animEffect transition="in" filter="fade">
                                      <p:cBhvr>
                                        <p:cTn id="31" dur="2000"/>
                                        <p:tgtEl>
                                          <p:spTgt spid="38919"/>
                                        </p:tgtEl>
                                      </p:cBhvr>
                                    </p:animEffect>
                                  </p:childTnLst>
                                </p:cTn>
                              </p:par>
                              <p:par>
                                <p:cTn id="32" presetID="10" presetClass="entr" presetSubtype="0" fill="hold"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18" grpId="0" animBg="1"/>
      <p:bldP spid="38919" grpId="0" animBg="1"/>
      <p:bldP spid="389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3352800" cy="457200"/>
          </a:xfrm>
        </p:spPr>
        <p:txBody>
          <a:bodyPr rtlCol="0">
            <a:normAutofit fontScale="90000"/>
          </a:bodyPr>
          <a:lstStyle/>
          <a:p>
            <a:pPr eaLnBrk="1" fontAlgn="auto" hangingPunct="1">
              <a:spcAft>
                <a:spcPts val="0"/>
              </a:spcAft>
              <a:defRPr/>
            </a:pPr>
            <a:r>
              <a:rPr lang="en-US" sz="3200" smtClean="0">
                <a:latin typeface="Times New Roman" pitchFamily="18" charset="0"/>
                <a:ea typeface="Tahoma" pitchFamily="34" charset="0"/>
                <a:cs typeface="Times New Roman" pitchFamily="18" charset="0"/>
              </a:rPr>
              <a:t>The submitter may:</a:t>
            </a:r>
            <a:endParaRPr lang="en-US" sz="3200"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40037CA4-ED88-4945-A5DC-E5B97263E0E0}" type="slidenum">
              <a:rPr lang="en-US"/>
              <a:pPr>
                <a:defRPr/>
              </a:pPr>
              <a:t>16</a:t>
            </a:fld>
            <a:endParaRPr lang="en-US"/>
          </a:p>
        </p:txBody>
      </p:sp>
      <p:pic>
        <p:nvPicPr>
          <p:cNvPr id="68613" name="Picture 5" descr="RAMP Submission.JPG"/>
          <p:cNvPicPr>
            <a:picLocks noChangeAspect="1"/>
          </p:cNvPicPr>
          <p:nvPr/>
        </p:nvPicPr>
        <p:blipFill>
          <a:blip r:embed="rId3" cstate="print"/>
          <a:srcRect/>
          <a:stretch>
            <a:fillRect/>
          </a:stretch>
        </p:blipFill>
        <p:spPr bwMode="auto">
          <a:xfrm>
            <a:off x="4953000" y="2514600"/>
            <a:ext cx="3665538" cy="2628900"/>
          </a:xfrm>
          <a:prstGeom prst="rect">
            <a:avLst/>
          </a:prstGeom>
          <a:noFill/>
          <a:ln w="9525">
            <a:solidFill>
              <a:schemeClr val="tx1"/>
            </a:solidFill>
            <a:miter lim="800000"/>
            <a:headEnd/>
            <a:tailEnd/>
          </a:ln>
        </p:spPr>
      </p:pic>
      <p:sp>
        <p:nvSpPr>
          <p:cNvPr id="14" name="Flowchart: Magnetic Disk 13"/>
          <p:cNvSpPr/>
          <p:nvPr/>
        </p:nvSpPr>
        <p:spPr>
          <a:xfrm>
            <a:off x="1600200" y="4419600"/>
            <a:ext cx="2057400" cy="19050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22" name="Documents"/>
          <p:cNvSpPr>
            <a:spLocks noEditPoints="1" noChangeArrowheads="1"/>
          </p:cNvSpPr>
          <p:nvPr/>
        </p:nvSpPr>
        <p:spPr bwMode="auto">
          <a:xfrm>
            <a:off x="2209800" y="5105400"/>
            <a:ext cx="762000" cy="97155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tx2">
              <a:lumMod val="20000"/>
              <a:lumOff val="80000"/>
            </a:schemeClr>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en-US">
              <a:latin typeface="+mn-lt"/>
              <a:cs typeface="+mn-cs"/>
            </a:endParaRPr>
          </a:p>
        </p:txBody>
      </p:sp>
      <p:sp>
        <p:nvSpPr>
          <p:cNvPr id="68616" name="TextBox 15"/>
          <p:cNvSpPr txBox="1">
            <a:spLocks noChangeArrowheads="1"/>
          </p:cNvSpPr>
          <p:nvPr/>
        </p:nvSpPr>
        <p:spPr bwMode="auto">
          <a:xfrm>
            <a:off x="7620000" y="2743200"/>
            <a:ext cx="825500" cy="400050"/>
          </a:xfrm>
          <a:prstGeom prst="rect">
            <a:avLst/>
          </a:prstGeom>
          <a:solidFill>
            <a:schemeClr val="tx2"/>
          </a:solidFill>
          <a:ln w="9525">
            <a:noFill/>
            <a:miter lim="800000"/>
            <a:headEnd/>
            <a:tailEnd/>
          </a:ln>
        </p:spPr>
        <p:txBody>
          <a:bodyPr wrap="none">
            <a:spAutoFit/>
          </a:bodyPr>
          <a:lstStyle/>
          <a:p>
            <a:r>
              <a:rPr lang="en-US" sz="2000">
                <a:solidFill>
                  <a:schemeClr val="bg1"/>
                </a:solidFill>
                <a:latin typeface="Calibri" pitchFamily="34" charset="0"/>
              </a:rPr>
              <a:t>RAMP</a:t>
            </a:r>
          </a:p>
        </p:txBody>
      </p:sp>
      <p:sp>
        <p:nvSpPr>
          <p:cNvPr id="68617" name="TextBox 16"/>
          <p:cNvSpPr txBox="1">
            <a:spLocks noChangeArrowheads="1"/>
          </p:cNvSpPr>
          <p:nvPr/>
        </p:nvSpPr>
        <p:spPr bwMode="auto">
          <a:xfrm>
            <a:off x="2133600" y="4343400"/>
            <a:ext cx="1077913" cy="584200"/>
          </a:xfrm>
          <a:prstGeom prst="rect">
            <a:avLst/>
          </a:prstGeom>
          <a:noFill/>
          <a:ln w="9525">
            <a:noFill/>
            <a:miter lim="800000"/>
            <a:headEnd/>
            <a:tailEnd/>
          </a:ln>
        </p:spPr>
        <p:txBody>
          <a:bodyPr wrap="none">
            <a:spAutoFit/>
          </a:bodyPr>
          <a:lstStyle/>
          <a:p>
            <a:r>
              <a:rPr lang="en-US" sz="3200" b="1">
                <a:solidFill>
                  <a:schemeClr val="bg1"/>
                </a:solidFill>
                <a:latin typeface="Calibri" pitchFamily="34" charset="0"/>
              </a:rPr>
              <a:t>REAP</a:t>
            </a:r>
          </a:p>
        </p:txBody>
      </p:sp>
      <p:cxnSp>
        <p:nvCxnSpPr>
          <p:cNvPr id="19" name="Elbow Connector 18"/>
          <p:cNvCxnSpPr/>
          <p:nvPr/>
        </p:nvCxnSpPr>
        <p:spPr>
          <a:xfrm flipV="1">
            <a:off x="3581400" y="3810000"/>
            <a:ext cx="1371600" cy="1066800"/>
          </a:xfrm>
          <a:prstGeom prst="bentConnector3">
            <a:avLst>
              <a:gd name="adj1" fmla="val 50000"/>
            </a:avLst>
          </a:prstGeom>
          <a:ln w="38100">
            <a:headEnd type="triangle" w="lg" len="lg"/>
            <a:tailEnd type="none"/>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990600" y="1219200"/>
            <a:ext cx="5486400" cy="1676400"/>
          </a:xfrm>
          <a:prstGeom prst="rect">
            <a:avLst/>
          </a:prstGeom>
        </p:spPr>
        <p:txBody>
          <a:bodyPr vert="horz" lIns="91440" tIns="45720" rIns="91440" bIns="45720" rtlCol="0" anchor="ctr">
            <a:normAutofit fontScale="97500"/>
          </a:bodyPr>
          <a:lstStyle/>
          <a:p>
            <a:pPr marL="0" marR="0" lvl="0" indent="0" algn="l" defTabSz="914400" rtl="0" eaLnBrk="1" fontAlgn="auto" latinLnBrk="0" hangingPunct="1">
              <a:lnSpc>
                <a:spcPct val="100000"/>
              </a:lnSpc>
              <a:spcBef>
                <a:spcPct val="0"/>
              </a:spcBef>
              <a:spcAft>
                <a:spcPts val="0"/>
              </a:spcAft>
              <a:buClrTx/>
              <a:buSzTx/>
              <a:buFont typeface="Arial" pitchFamily="34" charset="0"/>
              <a:buChar char="•"/>
              <a:tabLst/>
              <a:defRPr/>
            </a:pPr>
            <a:r>
              <a:rPr kumimoji="0" lang="en-US" sz="3200" b="0" i="0" u="none" strike="noStrike" kern="1200" cap="none" spc="0" normalizeH="0" baseline="0" noProof="0" smtClean="0">
                <a:ln>
                  <a:noFill/>
                </a:ln>
                <a:solidFill>
                  <a:schemeClr val="tx1"/>
                </a:solidFill>
                <a:effectLst/>
                <a:uLnTx/>
                <a:uFillTx/>
                <a:latin typeface="Times New Roman" pitchFamily="18" charset="0"/>
                <a:ea typeface="Tahoma" pitchFamily="34" charset="0"/>
                <a:cs typeface="Times New Roman" pitchFamily="18" charset="0"/>
              </a:rPr>
              <a:t> Upload the completed RAMP package</a:t>
            </a:r>
          </a:p>
          <a:p>
            <a:pPr marL="0" marR="0" lvl="0" indent="0" algn="l" defTabSz="914400" rtl="0" eaLnBrk="1" fontAlgn="auto" latinLnBrk="0" hangingPunct="1">
              <a:lnSpc>
                <a:spcPct val="100000"/>
              </a:lnSpc>
              <a:spcBef>
                <a:spcPct val="0"/>
              </a:spcBef>
              <a:spcAft>
                <a:spcPts val="0"/>
              </a:spcAft>
              <a:buClrTx/>
              <a:buSzTx/>
              <a:tabLst/>
              <a:defRPr/>
            </a:pPr>
            <a:endParaRPr kumimoji="0" lang="en-US" sz="3200" b="0" i="0" u="none" strike="noStrike" kern="1200" cap="none" spc="0" normalizeH="0" baseline="0" noProof="0" dirty="0">
              <a:ln>
                <a:noFill/>
              </a:ln>
              <a:solidFill>
                <a:schemeClr val="tx1"/>
              </a:solidFill>
              <a:effectLst/>
              <a:uLnTx/>
              <a:uFillTx/>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3352800" cy="457200"/>
          </a:xfrm>
        </p:spPr>
        <p:txBody>
          <a:bodyPr rtlCol="0">
            <a:normAutofit fontScale="90000"/>
          </a:bodyPr>
          <a:lstStyle/>
          <a:p>
            <a:pPr eaLnBrk="1" fontAlgn="auto" hangingPunct="1">
              <a:spcAft>
                <a:spcPts val="0"/>
              </a:spcAft>
              <a:defRPr/>
            </a:pPr>
            <a:r>
              <a:rPr lang="en-US" sz="3200" smtClean="0">
                <a:latin typeface="Times New Roman" pitchFamily="18" charset="0"/>
                <a:ea typeface="Tahoma" pitchFamily="34" charset="0"/>
                <a:cs typeface="Times New Roman" pitchFamily="18" charset="0"/>
              </a:rPr>
              <a:t>The submitter may:</a:t>
            </a:r>
            <a:endParaRPr lang="en-US" sz="3200"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40037CA4-ED88-4945-A5DC-E5B97263E0E0}" type="slidenum">
              <a:rPr lang="en-US"/>
              <a:pPr>
                <a:defRPr/>
              </a:pPr>
              <a:t>17</a:t>
            </a:fld>
            <a:endParaRPr lang="en-US"/>
          </a:p>
        </p:txBody>
      </p:sp>
      <p:pic>
        <p:nvPicPr>
          <p:cNvPr id="68613" name="Picture 5" descr="RAMP Submission.JPG"/>
          <p:cNvPicPr>
            <a:picLocks noChangeAspect="1"/>
          </p:cNvPicPr>
          <p:nvPr/>
        </p:nvPicPr>
        <p:blipFill>
          <a:blip r:embed="rId3" cstate="print"/>
          <a:srcRect/>
          <a:stretch>
            <a:fillRect/>
          </a:stretch>
        </p:blipFill>
        <p:spPr bwMode="auto">
          <a:xfrm>
            <a:off x="4953000" y="2514600"/>
            <a:ext cx="3665538" cy="2628900"/>
          </a:xfrm>
          <a:prstGeom prst="rect">
            <a:avLst/>
          </a:prstGeom>
          <a:noFill/>
          <a:ln w="9525">
            <a:solidFill>
              <a:schemeClr val="tx1"/>
            </a:solidFill>
            <a:miter lim="800000"/>
            <a:headEnd/>
            <a:tailEnd/>
          </a:ln>
        </p:spPr>
      </p:pic>
      <p:sp>
        <p:nvSpPr>
          <p:cNvPr id="14" name="Flowchart: Magnetic Disk 13"/>
          <p:cNvSpPr/>
          <p:nvPr/>
        </p:nvSpPr>
        <p:spPr>
          <a:xfrm>
            <a:off x="1600200" y="4419600"/>
            <a:ext cx="2057400" cy="19050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22" name="Documents"/>
          <p:cNvSpPr>
            <a:spLocks noEditPoints="1" noChangeArrowheads="1"/>
          </p:cNvSpPr>
          <p:nvPr/>
        </p:nvSpPr>
        <p:spPr bwMode="auto">
          <a:xfrm>
            <a:off x="2209800" y="5105400"/>
            <a:ext cx="762000" cy="97155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tx2">
              <a:lumMod val="20000"/>
              <a:lumOff val="80000"/>
            </a:schemeClr>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en-US">
              <a:latin typeface="+mn-lt"/>
              <a:cs typeface="+mn-cs"/>
            </a:endParaRPr>
          </a:p>
        </p:txBody>
      </p:sp>
      <p:sp>
        <p:nvSpPr>
          <p:cNvPr id="68616" name="TextBox 15"/>
          <p:cNvSpPr txBox="1">
            <a:spLocks noChangeArrowheads="1"/>
          </p:cNvSpPr>
          <p:nvPr/>
        </p:nvSpPr>
        <p:spPr bwMode="auto">
          <a:xfrm>
            <a:off x="7620000" y="2743200"/>
            <a:ext cx="825500" cy="400050"/>
          </a:xfrm>
          <a:prstGeom prst="rect">
            <a:avLst/>
          </a:prstGeom>
          <a:solidFill>
            <a:schemeClr val="tx2"/>
          </a:solidFill>
          <a:ln w="9525">
            <a:noFill/>
            <a:miter lim="800000"/>
            <a:headEnd/>
            <a:tailEnd/>
          </a:ln>
        </p:spPr>
        <p:txBody>
          <a:bodyPr wrap="none">
            <a:spAutoFit/>
          </a:bodyPr>
          <a:lstStyle/>
          <a:p>
            <a:r>
              <a:rPr lang="en-US" sz="2000">
                <a:solidFill>
                  <a:schemeClr val="bg1"/>
                </a:solidFill>
                <a:latin typeface="Calibri" pitchFamily="34" charset="0"/>
              </a:rPr>
              <a:t>RAMP</a:t>
            </a:r>
          </a:p>
        </p:txBody>
      </p:sp>
      <p:sp>
        <p:nvSpPr>
          <p:cNvPr id="68617" name="TextBox 16"/>
          <p:cNvSpPr txBox="1">
            <a:spLocks noChangeArrowheads="1"/>
          </p:cNvSpPr>
          <p:nvPr/>
        </p:nvSpPr>
        <p:spPr bwMode="auto">
          <a:xfrm>
            <a:off x="2133600" y="4343400"/>
            <a:ext cx="1077913" cy="584200"/>
          </a:xfrm>
          <a:prstGeom prst="rect">
            <a:avLst/>
          </a:prstGeom>
          <a:noFill/>
          <a:ln w="9525">
            <a:noFill/>
            <a:miter lim="800000"/>
            <a:headEnd/>
            <a:tailEnd/>
          </a:ln>
        </p:spPr>
        <p:txBody>
          <a:bodyPr wrap="none">
            <a:spAutoFit/>
          </a:bodyPr>
          <a:lstStyle/>
          <a:p>
            <a:r>
              <a:rPr lang="en-US" sz="3200" b="1">
                <a:solidFill>
                  <a:schemeClr val="bg1"/>
                </a:solidFill>
                <a:latin typeface="Calibri" pitchFamily="34" charset="0"/>
              </a:rPr>
              <a:t>REAP</a:t>
            </a:r>
          </a:p>
        </p:txBody>
      </p:sp>
      <p:cxnSp>
        <p:nvCxnSpPr>
          <p:cNvPr id="19" name="Elbow Connector 18"/>
          <p:cNvCxnSpPr/>
          <p:nvPr/>
        </p:nvCxnSpPr>
        <p:spPr>
          <a:xfrm flipV="1">
            <a:off x="3581400" y="3810000"/>
            <a:ext cx="1371600" cy="1066800"/>
          </a:xfrm>
          <a:prstGeom prst="bentConnector3">
            <a:avLst>
              <a:gd name="adj1" fmla="val 50000"/>
            </a:avLst>
          </a:prstGeom>
          <a:ln w="38100">
            <a:headEnd type="triangle" w="lg" len="lg"/>
            <a:tailEnd type="none"/>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990600" y="1124604"/>
            <a:ext cx="5486400" cy="1828800"/>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 typeface="Arial" pitchFamily="34" charset="0"/>
              <a:buChar char="•"/>
              <a:tabLst/>
              <a:defRPr/>
            </a:pPr>
            <a:r>
              <a:rPr kumimoji="0" lang="en-US" sz="3200" b="0" i="0" u="none" strike="noStrike" kern="1200" cap="none" spc="0" normalizeH="0" baseline="0" noProof="0" smtClean="0">
                <a:ln>
                  <a:noFill/>
                </a:ln>
                <a:solidFill>
                  <a:schemeClr val="tx1"/>
                </a:solidFill>
                <a:effectLst/>
                <a:uLnTx/>
                <a:uFillTx/>
                <a:latin typeface="Times New Roman" pitchFamily="18" charset="0"/>
                <a:ea typeface="Tahoma" pitchFamily="34" charset="0"/>
                <a:cs typeface="Times New Roman" pitchFamily="18" charset="0"/>
              </a:rPr>
              <a:t> Upload the completed RAMP package</a:t>
            </a:r>
          </a:p>
          <a:p>
            <a:pPr marL="0" marR="0" lvl="0" indent="0" algn="l" defTabSz="914400" rtl="0" eaLnBrk="1" fontAlgn="auto" latinLnBrk="0" hangingPunct="1">
              <a:lnSpc>
                <a:spcPct val="100000"/>
              </a:lnSpc>
              <a:spcBef>
                <a:spcPct val="0"/>
              </a:spcBef>
              <a:spcAft>
                <a:spcPts val="0"/>
              </a:spcAft>
              <a:buClrTx/>
              <a:buSzTx/>
              <a:buFont typeface="Arial" pitchFamily="34" charset="0"/>
              <a:buChar char="•"/>
              <a:tabLst/>
              <a:defRPr/>
            </a:pPr>
            <a:r>
              <a:rPr lang="en-US" sz="3200" smtClean="0">
                <a:latin typeface="Times New Roman" pitchFamily="18" charset="0"/>
                <a:ea typeface="Tahoma" pitchFamily="34" charset="0"/>
                <a:cs typeface="Times New Roman" pitchFamily="18" charset="0"/>
              </a:rPr>
              <a:t> Or “export” it to give it to the entity curator to upload.</a:t>
            </a:r>
            <a:endParaRPr kumimoji="0" lang="en-US" sz="3200" b="0" i="0" u="none" strike="noStrike" kern="1200" cap="none" spc="0" normalizeH="0" baseline="0" noProof="0" dirty="0">
              <a:ln>
                <a:noFill/>
              </a:ln>
              <a:solidFill>
                <a:schemeClr val="tx1"/>
              </a:solidFill>
              <a:effectLst/>
              <a:uLnTx/>
              <a:uFillTx/>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18</a:t>
            </a:fld>
            <a:endParaRPr lang="en-US"/>
          </a:p>
        </p:txBody>
      </p:sp>
      <p:sp>
        <p:nvSpPr>
          <p:cNvPr id="66565" name="TextBox 11"/>
          <p:cNvSpPr txBox="1">
            <a:spLocks noChangeArrowheads="1"/>
          </p:cNvSpPr>
          <p:nvPr/>
        </p:nvSpPr>
        <p:spPr bwMode="auto">
          <a:xfrm>
            <a:off x="1219200" y="990600"/>
            <a:ext cx="6934200" cy="584775"/>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What’s inside a RAMP package?</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6705600" cy="639762"/>
          </a:xfrm>
        </p:spPr>
        <p:txBody>
          <a:bodyPr>
            <a:normAutofit fontScale="90000"/>
          </a:bodyPr>
          <a:lstStyle/>
          <a:p>
            <a:r>
              <a:rPr lang="en-US" dirty="0" smtClean="0">
                <a:latin typeface="Times New Roman" pitchFamily="18" charset="0"/>
                <a:ea typeface="Tahoma" pitchFamily="34" charset="0"/>
                <a:cs typeface="Times New Roman" pitchFamily="18" charset="0"/>
              </a:rPr>
              <a:t>The finished RAMP package contains: </a:t>
            </a:r>
            <a:endParaRPr lang="en-US" dirty="0">
              <a:latin typeface="Times New Roman" pitchFamily="18" charset="0"/>
              <a:ea typeface="Tahoma" pitchFamily="34" charset="0"/>
              <a:cs typeface="Times New Roman" pitchFamily="18" charset="0"/>
            </a:endParaRPr>
          </a:p>
        </p:txBody>
      </p:sp>
      <p:sp>
        <p:nvSpPr>
          <p:cNvPr id="4" name="Date Placeholder 3"/>
          <p:cNvSpPr>
            <a:spLocks noGrp="1"/>
          </p:cNvSpPr>
          <p:nvPr>
            <p:ph type="dt" sz="half" idx="10"/>
          </p:nvPr>
        </p:nvSpPr>
        <p:spPr/>
        <p:txBody>
          <a:bodyPr/>
          <a:lstStyle/>
          <a:p>
            <a:fld id="{2A666ED6-E80F-41EB-BFBE-EAB00BEAE6E6}"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19</a:t>
            </a:fld>
            <a:endParaRPr lang="en-US"/>
          </a:p>
        </p:txBody>
      </p:sp>
      <p:pic>
        <p:nvPicPr>
          <p:cNvPr id="6" name="Picture 5" descr="RAMP Submission.JPG"/>
          <p:cNvPicPr>
            <a:picLocks noChangeAspect="1"/>
          </p:cNvPicPr>
          <p:nvPr/>
        </p:nvPicPr>
        <p:blipFill>
          <a:blip r:embed="rId3" cstate="print"/>
          <a:stretch>
            <a:fillRect/>
          </a:stretch>
        </p:blipFill>
        <p:spPr>
          <a:xfrm>
            <a:off x="2115246" y="3429000"/>
            <a:ext cx="4036663" cy="2895600"/>
          </a:xfrm>
          <a:prstGeom prst="rect">
            <a:avLst/>
          </a:prstGeom>
          <a:ln>
            <a:solidFill>
              <a:schemeClr val="tx1"/>
            </a:solidFill>
          </a:ln>
        </p:spPr>
      </p:pic>
      <p:sp>
        <p:nvSpPr>
          <p:cNvPr id="8" name="Title 1"/>
          <p:cNvSpPr txBox="1">
            <a:spLocks/>
          </p:cNvSpPr>
          <p:nvPr/>
        </p:nvSpPr>
        <p:spPr>
          <a:xfrm>
            <a:off x="609600" y="1295400"/>
            <a:ext cx="6629400" cy="1981200"/>
          </a:xfrm>
          <a:prstGeom prst="rect">
            <a:avLst/>
          </a:prstGeom>
        </p:spPr>
        <p:txBody>
          <a:bodyPr vert="horz" lIns="91440" tIns="45720" rIns="91440" bIns="45720" rtlCol="0" anchor="ctr">
            <a:normAutofit fontScale="97500"/>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sz="3600" b="0" i="0" u="none" strike="noStrike" kern="1200" cap="none" spc="0" normalizeH="0" baseline="0" noProof="0" dirty="0" smtClean="0">
                <a:ln>
                  <a:noFill/>
                </a:ln>
                <a:solidFill>
                  <a:schemeClr val="tx1"/>
                </a:solidFill>
                <a:effectLst/>
                <a:uLnTx/>
                <a:uFillTx/>
                <a:latin typeface="Times New Roman" pitchFamily="18" charset="0"/>
                <a:ea typeface="Tahoma" pitchFamily="34" charset="0"/>
                <a:cs typeface="Times New Roman" pitchFamily="18" charset="0"/>
              </a:rPr>
              <a:t>all the bibliographic information</a:t>
            </a:r>
          </a:p>
          <a:p>
            <a:pPr marL="0" marR="0" lvl="0" indent="0" algn="l" defTabSz="914400" rtl="0" eaLnBrk="1" fontAlgn="auto" latinLnBrk="0" hangingPunct="1">
              <a:lnSpc>
                <a:spcPct val="100000"/>
              </a:lnSpc>
              <a:spcBef>
                <a:spcPct val="0"/>
              </a:spcBef>
              <a:spcAft>
                <a:spcPts val="0"/>
              </a:spcAft>
              <a:buClrTx/>
              <a:buSzTx/>
              <a:tabLst/>
              <a:defRPr/>
            </a:pPr>
            <a:r>
              <a:rPr lang="en-US" sz="3600" smtClean="0">
                <a:latin typeface="Times New Roman" pitchFamily="18" charset="0"/>
                <a:ea typeface="Tahoma" pitchFamily="34" charset="0"/>
                <a:cs typeface="Times New Roman" pitchFamily="18" charset="0"/>
              </a:rPr>
              <a:t>&amp;</a:t>
            </a:r>
          </a:p>
          <a:p>
            <a:pPr marL="0" marR="0" lvl="0" indent="0" algn="l" defTabSz="914400" rtl="0" eaLnBrk="1" fontAlgn="auto" latinLnBrk="0" hangingPunct="1">
              <a:lnSpc>
                <a:spcPct val="100000"/>
              </a:lnSpc>
              <a:spcBef>
                <a:spcPct val="0"/>
              </a:spcBef>
              <a:spcAft>
                <a:spcPts val="0"/>
              </a:spcAft>
              <a:buClrTx/>
              <a:buSzTx/>
              <a:tabLst/>
              <a:defRPr/>
            </a:pPr>
            <a:r>
              <a:rPr lang="en-US" sz="3600" smtClean="0">
                <a:latin typeface="Times New Roman" pitchFamily="18" charset="0"/>
                <a:ea typeface="Tahoma" pitchFamily="34" charset="0"/>
                <a:cs typeface="Times New Roman" pitchFamily="18" charset="0"/>
              </a:rPr>
              <a:t> the </a:t>
            </a:r>
            <a:r>
              <a:rPr lang="en-US" sz="3600" dirty="0" smtClean="0">
                <a:latin typeface="Times New Roman" pitchFamily="18" charset="0"/>
                <a:ea typeface="Tahoma" pitchFamily="34" charset="0"/>
                <a:cs typeface="Times New Roman" pitchFamily="18" charset="0"/>
              </a:rPr>
              <a:t>content files</a:t>
            </a:r>
            <a:r>
              <a:rPr kumimoji="0" lang="en-US" sz="3600" b="0" i="0" u="none" strike="noStrike" kern="1200" cap="none" spc="0" normalizeH="0" baseline="0" noProof="0" dirty="0" smtClean="0">
                <a:ln>
                  <a:noFill/>
                </a:ln>
                <a:solidFill>
                  <a:schemeClr val="tx1"/>
                </a:solidFill>
                <a:effectLst/>
                <a:uLnTx/>
                <a:uFillTx/>
                <a:latin typeface="Times New Roman" pitchFamily="18" charset="0"/>
                <a:ea typeface="Tahoma" pitchFamily="34" charset="0"/>
                <a:cs typeface="Times New Roman" pitchFamily="18" charset="0"/>
              </a:rPr>
              <a:t> </a:t>
            </a:r>
            <a:endParaRPr kumimoji="0" lang="en-US" sz="3600" b="0" i="0" u="none" strike="noStrike" kern="1200" cap="none" spc="0" normalizeH="0" baseline="0" noProof="0" dirty="0">
              <a:ln>
                <a:noFill/>
              </a:ln>
              <a:solidFill>
                <a:schemeClr val="tx1"/>
              </a:solidFill>
              <a:effectLst/>
              <a:uLnTx/>
              <a:uFillTx/>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447800" y="457200"/>
            <a:ext cx="7162800" cy="1470025"/>
          </a:xfrm>
        </p:spPr>
        <p:txBody>
          <a:bodyPr>
            <a:noAutofit/>
          </a:bodyPr>
          <a:lstStyle/>
          <a:p>
            <a:r>
              <a:rPr lang="en-US" sz="9900" dirty="0" smtClean="0">
                <a:solidFill>
                  <a:schemeClr val="bg1"/>
                </a:solidFill>
                <a:effectLst>
                  <a:outerShdw blurRad="38100" dist="38100" dir="2700000" algn="tl">
                    <a:srgbClr val="000000">
                      <a:alpha val="43137"/>
                    </a:srgbClr>
                  </a:outerShdw>
                </a:effectLst>
                <a:latin typeface="Shortcut" pitchFamily="2" charset="0"/>
                <a:ea typeface="Charis SIL" pitchFamily="2" charset="0"/>
                <a:cs typeface="Charis SIL" pitchFamily="2" charset="0"/>
              </a:rPr>
              <a:t>REAP</a:t>
            </a:r>
            <a:endParaRPr lang="en-US" sz="9900" dirty="0">
              <a:solidFill>
                <a:schemeClr val="bg1"/>
              </a:solidFill>
              <a:effectLst>
                <a:outerShdw blurRad="38100" dist="38100" dir="2700000" algn="tl">
                  <a:srgbClr val="000000">
                    <a:alpha val="43137"/>
                  </a:srgbClr>
                </a:outerShdw>
              </a:effectLst>
              <a:latin typeface="Shortcut" pitchFamily="2" charset="0"/>
              <a:ea typeface="Charis SIL" pitchFamily="2" charset="0"/>
              <a:cs typeface="Charis SIL" pitchFamily="2" charset="0"/>
            </a:endParaRPr>
          </a:p>
        </p:txBody>
      </p:sp>
      <p:sp>
        <p:nvSpPr>
          <p:cNvPr id="4" name="Subtitle 3"/>
          <p:cNvSpPr>
            <a:spLocks noGrp="1"/>
          </p:cNvSpPr>
          <p:nvPr>
            <p:ph type="subTitle" idx="1"/>
          </p:nvPr>
        </p:nvSpPr>
        <p:spPr>
          <a:xfrm>
            <a:off x="3581400" y="1600200"/>
            <a:ext cx="4648200" cy="4876800"/>
          </a:xfrm>
        </p:spPr>
        <p:txBody>
          <a:bodyPr>
            <a:normAutofit/>
          </a:bodyPr>
          <a:lstStyle/>
          <a:p>
            <a:pPr algn="l"/>
            <a:r>
              <a:rPr lang="en-US" sz="66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Repository </a:t>
            </a:r>
            <a:r>
              <a:rPr lang="en-US" sz="40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for</a:t>
            </a:r>
            <a:endParaRPr lang="en-US" sz="4000"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endParaRPr>
          </a:p>
          <a:p>
            <a:pPr algn="l"/>
            <a:r>
              <a:rPr lang="en-US" sz="66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Electronic </a:t>
            </a:r>
          </a:p>
          <a:p>
            <a:pPr algn="l"/>
            <a:r>
              <a:rPr lang="en-US" sz="66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Archiving</a:t>
            </a:r>
            <a:r>
              <a:rPr lang="en-US" sz="54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 </a:t>
            </a:r>
            <a:r>
              <a:rPr lang="en-US" sz="4000" b="1"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rPr>
              <a:t>and</a:t>
            </a:r>
            <a:endParaRPr lang="en-US" sz="5400" dirty="0" smtClean="0">
              <a:solidFill>
                <a:schemeClr val="tx2">
                  <a:lumMod val="50000"/>
                </a:schemeClr>
              </a:solidFill>
              <a:effectLst>
                <a:outerShdw blurRad="38100" dist="38100" dir="2700000" algn="tl">
                  <a:srgbClr val="000000">
                    <a:alpha val="43137"/>
                  </a:srgbClr>
                </a:outerShdw>
              </a:effectLst>
              <a:latin typeface="Downcome" pitchFamily="2" charset="0"/>
              <a:ea typeface="Charis SIL" pitchFamily="2" charset="0"/>
              <a:cs typeface="Charis SIL" pitchFamily="2" charset="0"/>
            </a:endParaRPr>
          </a:p>
          <a:p>
            <a:pPr algn="l"/>
            <a:r>
              <a:rPr lang="en-US" sz="6600" b="1" dirty="0" smtClean="0">
                <a:solidFill>
                  <a:schemeClr val="tx2">
                    <a:lumMod val="50000"/>
                  </a:schemeClr>
                </a:solidFill>
                <a:effectLst>
                  <a:outerShdw blurRad="38100" dist="38100" dir="2700000" algn="tl">
                    <a:srgbClr val="000000">
                      <a:alpha val="43137"/>
                    </a:srgbClr>
                  </a:outerShdw>
                </a:effectLst>
                <a:latin typeface="Downcome"/>
                <a:ea typeface="Charis SIL" pitchFamily="2" charset="0"/>
                <a:cs typeface="Charis SIL" pitchFamily="2" charset="0"/>
              </a:rPr>
              <a:t>Publishing</a:t>
            </a:r>
            <a:endParaRPr lang="en-US" sz="6600" b="1" dirty="0">
              <a:solidFill>
                <a:schemeClr val="tx2">
                  <a:lumMod val="50000"/>
                </a:schemeClr>
              </a:solidFill>
              <a:effectLst>
                <a:outerShdw blurRad="38100" dist="38100" dir="2700000" algn="tl">
                  <a:srgbClr val="000000">
                    <a:alpha val="43137"/>
                  </a:srgbClr>
                </a:outerShdw>
              </a:effectLst>
              <a:latin typeface="Downcome"/>
              <a:ea typeface="Charis SIL" pitchFamily="2" charset="0"/>
              <a:cs typeface="Charis SIL" pitchFamily="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20</a:t>
            </a:fld>
            <a:endParaRPr lang="en-US"/>
          </a:p>
        </p:txBody>
      </p:sp>
      <p:sp>
        <p:nvSpPr>
          <p:cNvPr id="66565" name="TextBox 11"/>
          <p:cNvSpPr txBox="1">
            <a:spLocks noChangeArrowheads="1"/>
          </p:cNvSpPr>
          <p:nvPr/>
        </p:nvSpPr>
        <p:spPr bwMode="auto">
          <a:xfrm>
            <a:off x="1219200" y="990600"/>
            <a:ext cx="6934200" cy="584775"/>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What’s inside a RAMP package?</a:t>
            </a:r>
            <a:endParaRPr lang="en-US" sz="3200" dirty="0">
              <a:latin typeface="Times New Roman" pitchFamily="18" charset="0"/>
              <a:cs typeface="Times New Roman" pitchFamily="18" charset="0"/>
            </a:endParaRPr>
          </a:p>
        </p:txBody>
      </p:sp>
      <p:sp>
        <p:nvSpPr>
          <p:cNvPr id="6" name="TextBox 11"/>
          <p:cNvSpPr txBox="1">
            <a:spLocks noChangeArrowheads="1"/>
          </p:cNvSpPr>
          <p:nvPr/>
        </p:nvSpPr>
        <p:spPr bwMode="auto">
          <a:xfrm>
            <a:off x="1295400" y="2133600"/>
            <a:ext cx="6934200" cy="107721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You have a sample called</a:t>
            </a:r>
          </a:p>
          <a:p>
            <a:r>
              <a:rPr lang="en-US" sz="3200" smtClean="0">
                <a:solidFill>
                  <a:schemeClr val="accent2">
                    <a:lumMod val="75000"/>
                  </a:schemeClr>
                </a:solidFill>
                <a:latin typeface="Times New Roman" pitchFamily="18" charset="0"/>
                <a:cs typeface="Times New Roman" pitchFamily="18" charset="0"/>
              </a:rPr>
              <a:t>SevenFuliiruScripturesongs0.ramp</a:t>
            </a:r>
            <a:endParaRPr lang="en-US" sz="3200" dirty="0">
              <a:solidFill>
                <a:schemeClr val="accent2">
                  <a:lumMod val="75000"/>
                </a:schemeClr>
              </a:solidFill>
              <a:latin typeface="Times New Roman" pitchFamily="18" charset="0"/>
              <a:cs typeface="Times New Roman" pitchFamily="18" charset="0"/>
            </a:endParaRPr>
          </a:p>
        </p:txBody>
      </p:sp>
      <p:sp>
        <p:nvSpPr>
          <p:cNvPr id="7" name="TextBox 11"/>
          <p:cNvSpPr txBox="1">
            <a:spLocks noChangeArrowheads="1"/>
          </p:cNvSpPr>
          <p:nvPr/>
        </p:nvSpPr>
        <p:spPr bwMode="auto">
          <a:xfrm>
            <a:off x="1371600" y="3657600"/>
            <a:ext cx="6934200" cy="107721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Copy this filename to:</a:t>
            </a:r>
          </a:p>
          <a:p>
            <a:r>
              <a:rPr lang="en-US" sz="3200" smtClean="0">
                <a:solidFill>
                  <a:schemeClr val="accent2">
                    <a:lumMod val="75000"/>
                  </a:schemeClr>
                </a:solidFill>
                <a:latin typeface="Times New Roman" pitchFamily="18" charset="0"/>
                <a:cs typeface="Times New Roman" pitchFamily="18" charset="0"/>
              </a:rPr>
              <a:t>SevenFuliiruScripturesongs0.zip</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21</a:t>
            </a:fld>
            <a:endParaRPr lang="en-US"/>
          </a:p>
        </p:txBody>
      </p:sp>
      <p:sp>
        <p:nvSpPr>
          <p:cNvPr id="7" name="TextBox 11"/>
          <p:cNvSpPr txBox="1">
            <a:spLocks noChangeArrowheads="1"/>
          </p:cNvSpPr>
          <p:nvPr/>
        </p:nvSpPr>
        <p:spPr bwMode="auto">
          <a:xfrm>
            <a:off x="990600" y="762000"/>
            <a:ext cx="6934200" cy="1077218"/>
          </a:xfrm>
          <a:prstGeom prst="rect">
            <a:avLst/>
          </a:prstGeom>
          <a:noFill/>
          <a:ln w="9525">
            <a:noFill/>
            <a:miter lim="800000"/>
            <a:headEnd/>
            <a:tailEnd/>
          </a:ln>
        </p:spPr>
        <p:txBody>
          <a:bodyPr wrap="square">
            <a:spAutoFit/>
          </a:bodyPr>
          <a:lstStyle/>
          <a:p>
            <a:r>
              <a:rPr lang="en-US" sz="3200" smtClean="0">
                <a:solidFill>
                  <a:schemeClr val="accent2">
                    <a:lumMod val="75000"/>
                  </a:schemeClr>
                </a:solidFill>
                <a:latin typeface="Times New Roman" pitchFamily="18" charset="0"/>
                <a:cs typeface="Times New Roman" pitchFamily="18" charset="0"/>
              </a:rPr>
              <a:t>SevenFuliiruScripturesongs0.zip may be extracted to show the contents.</a:t>
            </a:r>
          </a:p>
        </p:txBody>
      </p:sp>
      <p:pic>
        <p:nvPicPr>
          <p:cNvPr id="1026" name="Picture 2" descr="C:\Users\Paul_Kroening\Downloads\ScreenHunter_116 Apr. 03 15.04.jpg"/>
          <p:cNvPicPr>
            <a:picLocks noChangeAspect="1" noChangeArrowheads="1"/>
          </p:cNvPicPr>
          <p:nvPr/>
        </p:nvPicPr>
        <p:blipFill>
          <a:blip r:embed="rId3"/>
          <a:srcRect/>
          <a:stretch>
            <a:fillRect/>
          </a:stretch>
        </p:blipFill>
        <p:spPr bwMode="auto">
          <a:xfrm>
            <a:off x="762000" y="2362200"/>
            <a:ext cx="7306340" cy="37338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22</a:t>
            </a:fld>
            <a:endParaRPr lang="en-US"/>
          </a:p>
        </p:txBody>
      </p:sp>
      <p:sp>
        <p:nvSpPr>
          <p:cNvPr id="7" name="TextBox 11"/>
          <p:cNvSpPr txBox="1">
            <a:spLocks noChangeArrowheads="1"/>
          </p:cNvSpPr>
          <p:nvPr/>
        </p:nvSpPr>
        <p:spPr bwMode="auto">
          <a:xfrm>
            <a:off x="609600" y="457200"/>
            <a:ext cx="6934200" cy="2554545"/>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 mets.xml may be displayed in a web browser to show the data fields  which have been entered by the user and encoded to build entry in the REAP server</a:t>
            </a:r>
          </a:p>
        </p:txBody>
      </p:sp>
      <p:pic>
        <p:nvPicPr>
          <p:cNvPr id="2050" name="Picture 2" descr="C:\Users\Paul_Kroening\Downloads\ScreenHunter_117 Apr. 03 15.06.jpg"/>
          <p:cNvPicPr>
            <a:picLocks noChangeAspect="1" noChangeArrowheads="1"/>
          </p:cNvPicPr>
          <p:nvPr/>
        </p:nvPicPr>
        <p:blipFill>
          <a:blip r:embed="rId3"/>
          <a:srcRect/>
          <a:stretch>
            <a:fillRect/>
          </a:stretch>
        </p:blipFill>
        <p:spPr bwMode="auto">
          <a:xfrm>
            <a:off x="457200" y="2874140"/>
            <a:ext cx="7620000" cy="3654917"/>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23</a:t>
            </a:fld>
            <a:endParaRPr lang="en-US"/>
          </a:p>
        </p:txBody>
      </p:sp>
      <p:sp>
        <p:nvSpPr>
          <p:cNvPr id="66565" name="TextBox 11"/>
          <p:cNvSpPr txBox="1">
            <a:spLocks noChangeArrowheads="1"/>
          </p:cNvSpPr>
          <p:nvPr/>
        </p:nvSpPr>
        <p:spPr bwMode="auto">
          <a:xfrm>
            <a:off x="1219200" y="990600"/>
            <a:ext cx="6934200" cy="304698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While it is possible to revise mets.xml data in an xml editor, it is almost never worth the trouble. </a:t>
            </a:r>
          </a:p>
          <a:p>
            <a:endParaRPr lang="en-US" sz="3200" smtClean="0">
              <a:latin typeface="Times New Roman" pitchFamily="18" charset="0"/>
              <a:cs typeface="Times New Roman" pitchFamily="18" charset="0"/>
            </a:endParaRPr>
          </a:p>
          <a:p>
            <a:r>
              <a:rPr lang="en-US" sz="3200" smtClean="0">
                <a:latin typeface="Times New Roman" pitchFamily="18" charset="0"/>
                <a:cs typeface="Times New Roman" pitchFamily="18" charset="0"/>
              </a:rPr>
              <a:t>It is simpler and more reliable to re-do the RAMP package to correct data.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24</a:t>
            </a:fld>
            <a:endParaRPr lang="en-US"/>
          </a:p>
        </p:txBody>
      </p:sp>
      <p:sp>
        <p:nvSpPr>
          <p:cNvPr id="66565" name="TextBox 11"/>
          <p:cNvSpPr txBox="1">
            <a:spLocks noChangeArrowheads="1"/>
          </p:cNvSpPr>
          <p:nvPr/>
        </p:nvSpPr>
        <p:spPr bwMode="auto">
          <a:xfrm>
            <a:off x="762000" y="609600"/>
            <a:ext cx="7848600" cy="830997"/>
          </a:xfrm>
          <a:prstGeom prst="rect">
            <a:avLst/>
          </a:prstGeom>
          <a:noFill/>
          <a:ln w="9525">
            <a:noFill/>
            <a:miter lim="800000"/>
            <a:headEnd/>
            <a:tailEnd/>
          </a:ln>
        </p:spPr>
        <p:txBody>
          <a:bodyPr wrap="square">
            <a:spAutoFit/>
          </a:bodyPr>
          <a:lstStyle/>
          <a:p>
            <a:r>
              <a:rPr lang="en-US" sz="2400" smtClean="0">
                <a:latin typeface="Times New Roman" pitchFamily="18" charset="0"/>
                <a:cs typeface="Times New Roman" pitchFamily="18" charset="0"/>
              </a:rPr>
              <a:t>Sample: https://www.reap.insitehome.org/handle/</a:t>
            </a:r>
            <a:br>
              <a:rPr lang="en-US" sz="2400" smtClean="0">
                <a:latin typeface="Times New Roman" pitchFamily="18" charset="0"/>
                <a:cs typeface="Times New Roman" pitchFamily="18" charset="0"/>
              </a:rPr>
            </a:br>
            <a:r>
              <a:rPr lang="en-US" sz="2400" smtClean="0">
                <a:latin typeface="Times New Roman" pitchFamily="18" charset="0"/>
                <a:cs typeface="Times New Roman" pitchFamily="18" charset="0"/>
              </a:rPr>
              <a:t>9284745/35811</a:t>
            </a:r>
          </a:p>
        </p:txBody>
      </p:sp>
      <p:pic>
        <p:nvPicPr>
          <p:cNvPr id="3074" name="Picture 2" descr="C:\Users\Paul_Kroening\Downloads\ScreenHunter_120 Apr. 03 15.32.jpg"/>
          <p:cNvPicPr>
            <a:picLocks noChangeAspect="1" noChangeArrowheads="1"/>
          </p:cNvPicPr>
          <p:nvPr/>
        </p:nvPicPr>
        <p:blipFill>
          <a:blip r:embed="rId3"/>
          <a:srcRect/>
          <a:stretch>
            <a:fillRect/>
          </a:stretch>
        </p:blipFill>
        <p:spPr bwMode="auto">
          <a:xfrm>
            <a:off x="609600" y="1600200"/>
            <a:ext cx="7972426" cy="417195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25</a:t>
            </a:fld>
            <a:endParaRPr lang="en-US"/>
          </a:p>
        </p:txBody>
      </p:sp>
      <p:sp>
        <p:nvSpPr>
          <p:cNvPr id="66565" name="TextBox 11"/>
          <p:cNvSpPr txBox="1">
            <a:spLocks noChangeArrowheads="1"/>
          </p:cNvSpPr>
          <p:nvPr/>
        </p:nvSpPr>
        <p:spPr bwMode="auto">
          <a:xfrm>
            <a:off x="762000" y="609600"/>
            <a:ext cx="7848600" cy="830997"/>
          </a:xfrm>
          <a:prstGeom prst="rect">
            <a:avLst/>
          </a:prstGeom>
          <a:noFill/>
          <a:ln w="9525">
            <a:noFill/>
            <a:miter lim="800000"/>
            <a:headEnd/>
            <a:tailEnd/>
          </a:ln>
        </p:spPr>
        <p:txBody>
          <a:bodyPr wrap="square">
            <a:spAutoFit/>
          </a:bodyPr>
          <a:lstStyle/>
          <a:p>
            <a:r>
              <a:rPr lang="en-US" sz="2400" smtClean="0">
                <a:latin typeface="Times New Roman" pitchFamily="18" charset="0"/>
                <a:cs typeface="Times New Roman" pitchFamily="18" charset="0"/>
              </a:rPr>
              <a:t>Sample: https://www.reap.insitehome.org/handle/</a:t>
            </a:r>
            <a:br>
              <a:rPr lang="en-US" sz="2400" smtClean="0">
                <a:latin typeface="Times New Roman" pitchFamily="18" charset="0"/>
                <a:cs typeface="Times New Roman" pitchFamily="18" charset="0"/>
              </a:rPr>
            </a:br>
            <a:r>
              <a:rPr lang="en-US" sz="2400" smtClean="0">
                <a:latin typeface="Times New Roman" pitchFamily="18" charset="0"/>
                <a:cs typeface="Times New Roman" pitchFamily="18" charset="0"/>
              </a:rPr>
              <a:t>9284745/35811</a:t>
            </a:r>
          </a:p>
        </p:txBody>
      </p:sp>
      <p:pic>
        <p:nvPicPr>
          <p:cNvPr id="4098" name="Picture 2" descr="C:\Users\Paul_Kroening\Downloads\ScreenHunter_121 Apr. 03 15.32.jpg"/>
          <p:cNvPicPr>
            <a:picLocks noChangeAspect="1" noChangeArrowheads="1"/>
          </p:cNvPicPr>
          <p:nvPr/>
        </p:nvPicPr>
        <p:blipFill>
          <a:blip r:embed="rId3"/>
          <a:srcRect/>
          <a:stretch>
            <a:fillRect/>
          </a:stretch>
        </p:blipFill>
        <p:spPr bwMode="auto">
          <a:xfrm>
            <a:off x="47297" y="1815664"/>
            <a:ext cx="9015799" cy="29718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26</a:t>
            </a:fld>
            <a:endParaRPr lang="en-US"/>
          </a:p>
        </p:txBody>
      </p:sp>
      <p:sp>
        <p:nvSpPr>
          <p:cNvPr id="66565" name="TextBox 11"/>
          <p:cNvSpPr txBox="1">
            <a:spLocks noChangeArrowheads="1"/>
          </p:cNvSpPr>
          <p:nvPr/>
        </p:nvSpPr>
        <p:spPr bwMode="auto">
          <a:xfrm>
            <a:off x="762000" y="609600"/>
            <a:ext cx="7848600" cy="830997"/>
          </a:xfrm>
          <a:prstGeom prst="rect">
            <a:avLst/>
          </a:prstGeom>
          <a:noFill/>
          <a:ln w="9525">
            <a:noFill/>
            <a:miter lim="800000"/>
            <a:headEnd/>
            <a:tailEnd/>
          </a:ln>
        </p:spPr>
        <p:txBody>
          <a:bodyPr wrap="square">
            <a:spAutoFit/>
          </a:bodyPr>
          <a:lstStyle/>
          <a:p>
            <a:r>
              <a:rPr lang="en-US" sz="2400" smtClean="0">
                <a:latin typeface="Times New Roman" pitchFamily="18" charset="0"/>
                <a:cs typeface="Times New Roman" pitchFamily="18" charset="0"/>
              </a:rPr>
              <a:t>Sample: https://www.reap.insitehome.org/handle/</a:t>
            </a:r>
            <a:br>
              <a:rPr lang="en-US" sz="2400" smtClean="0">
                <a:latin typeface="Times New Roman" pitchFamily="18" charset="0"/>
                <a:cs typeface="Times New Roman" pitchFamily="18" charset="0"/>
              </a:rPr>
            </a:br>
            <a:r>
              <a:rPr lang="en-US" sz="2400" smtClean="0">
                <a:latin typeface="Times New Roman" pitchFamily="18" charset="0"/>
                <a:cs typeface="Times New Roman" pitchFamily="18" charset="0"/>
              </a:rPr>
              <a:t>9284745/35811</a:t>
            </a:r>
          </a:p>
        </p:txBody>
      </p:sp>
      <p:pic>
        <p:nvPicPr>
          <p:cNvPr id="6146" name="Picture 2" descr="C:\Users\Paul_Kroening\Downloads\ScreenHunter_121b.jpg"/>
          <p:cNvPicPr>
            <a:picLocks noChangeAspect="1" noChangeArrowheads="1"/>
          </p:cNvPicPr>
          <p:nvPr/>
        </p:nvPicPr>
        <p:blipFill>
          <a:blip r:embed="rId3"/>
          <a:srcRect/>
          <a:stretch>
            <a:fillRect/>
          </a:stretch>
        </p:blipFill>
        <p:spPr bwMode="auto">
          <a:xfrm>
            <a:off x="1143000" y="1676400"/>
            <a:ext cx="7118537" cy="4191000"/>
          </a:xfrm>
          <a:prstGeom prst="rect">
            <a:avLst/>
          </a:prstGeom>
          <a:noFill/>
        </p:spPr>
      </p:pic>
      <p:sp>
        <p:nvSpPr>
          <p:cNvPr id="8" name="Oval 7"/>
          <p:cNvSpPr/>
          <p:nvPr/>
        </p:nvSpPr>
        <p:spPr>
          <a:xfrm>
            <a:off x="1839306" y="2593430"/>
            <a:ext cx="36576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676400" y="3810000"/>
            <a:ext cx="36576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27</a:t>
            </a:fld>
            <a:endParaRPr lang="en-US"/>
          </a:p>
        </p:txBody>
      </p:sp>
      <p:sp>
        <p:nvSpPr>
          <p:cNvPr id="66565" name="TextBox 11"/>
          <p:cNvSpPr txBox="1">
            <a:spLocks noChangeArrowheads="1"/>
          </p:cNvSpPr>
          <p:nvPr/>
        </p:nvSpPr>
        <p:spPr bwMode="auto">
          <a:xfrm>
            <a:off x="762000" y="990600"/>
            <a:ext cx="7543800" cy="4031873"/>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Practice</a:t>
            </a:r>
          </a:p>
          <a:p>
            <a:pPr>
              <a:buFont typeface="Arial" pitchFamily="34" charset="0"/>
              <a:buChar char="•"/>
            </a:pPr>
            <a:r>
              <a:rPr lang="en-US" sz="3200" smtClean="0">
                <a:latin typeface="Times New Roman" pitchFamily="18" charset="0"/>
                <a:cs typeface="Times New Roman" pitchFamily="18" charset="0"/>
              </a:rPr>
              <a:t> make a RAMP package from the Johannes Merz’s sample.</a:t>
            </a:r>
          </a:p>
          <a:p>
            <a:pPr>
              <a:buFont typeface="Arial" pitchFamily="34" charset="0"/>
              <a:buChar char="•"/>
            </a:pPr>
            <a:r>
              <a:rPr lang="en-US" sz="3200" smtClean="0">
                <a:latin typeface="Times New Roman" pitchFamily="18" charset="0"/>
                <a:cs typeface="Times New Roman" pitchFamily="18" charset="0"/>
              </a:rPr>
              <a:t> this is already in REAP at: 60083, but make a new one to compare it.</a:t>
            </a:r>
          </a:p>
          <a:p>
            <a:pPr>
              <a:buFont typeface="Arial" pitchFamily="34" charset="0"/>
              <a:buChar char="•"/>
            </a:pPr>
            <a:r>
              <a:rPr lang="en-US" sz="3200" smtClean="0">
                <a:latin typeface="Times New Roman" pitchFamily="18" charset="0"/>
                <a:cs typeface="Times New Roman" pitchFamily="18" charset="0"/>
              </a:rPr>
              <a:t> export the package (Religionoffilm.ramp)</a:t>
            </a:r>
          </a:p>
          <a:p>
            <a:pPr>
              <a:buFont typeface="Arial" pitchFamily="34" charset="0"/>
              <a:buChar char="•"/>
            </a:pPr>
            <a:r>
              <a:rPr lang="en-US" sz="3200" smtClean="0">
                <a:latin typeface="Times New Roman" pitchFamily="18" charset="0"/>
                <a:cs typeface="Times New Roman" pitchFamily="18" charset="0"/>
              </a:rPr>
              <a:t> examine the contents</a:t>
            </a:r>
          </a:p>
          <a:p>
            <a:endParaRPr lang="en-US" sz="32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28</a:t>
            </a:fld>
            <a:endParaRPr lang="en-US"/>
          </a:p>
        </p:txBody>
      </p:sp>
      <p:sp>
        <p:nvSpPr>
          <p:cNvPr id="66565" name="TextBox 11"/>
          <p:cNvSpPr txBox="1">
            <a:spLocks noChangeArrowheads="1"/>
          </p:cNvSpPr>
          <p:nvPr/>
        </p:nvSpPr>
        <p:spPr bwMode="auto">
          <a:xfrm>
            <a:off x="457200" y="609600"/>
            <a:ext cx="8686800" cy="5878532"/>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Technical questions to :</a:t>
            </a:r>
          </a:p>
          <a:p>
            <a:pPr>
              <a:lnSpc>
                <a:spcPct val="150000"/>
              </a:lnSpc>
              <a:buFont typeface="Arial" pitchFamily="34" charset="0"/>
              <a:buChar char="•"/>
            </a:pPr>
            <a:r>
              <a:rPr lang="en-US" sz="2800" smtClean="0">
                <a:latin typeface="Times New Roman" pitchFamily="18" charset="0"/>
                <a:cs typeface="Times New Roman" pitchFamily="18" charset="0"/>
              </a:rPr>
              <a:t> your entity REAP curator</a:t>
            </a:r>
          </a:p>
          <a:p>
            <a:pPr>
              <a:buFont typeface="Arial" pitchFamily="34" charset="0"/>
              <a:buChar char="•"/>
            </a:pPr>
            <a:r>
              <a:rPr lang="en-US" sz="2800" smtClean="0">
                <a:latin typeface="Times New Roman" pitchFamily="18" charset="0"/>
                <a:cs typeface="Times New Roman" pitchFamily="18" charset="0"/>
              </a:rPr>
              <a:t>Africa Area Curator Janell Nordmoe (Nairobi)</a:t>
            </a:r>
          </a:p>
          <a:p>
            <a:r>
              <a:rPr lang="en-US" sz="2800" smtClean="0">
                <a:latin typeface="Times New Roman" pitchFamily="18" charset="0"/>
                <a:cs typeface="Times New Roman" pitchFamily="18" charset="0"/>
                <a:hlinkClick r:id="rId3"/>
              </a:rPr>
              <a:t>Janell_nordmoe@sil.org</a:t>
            </a:r>
            <a:endParaRPr lang="en-US" sz="2800" smtClean="0">
              <a:latin typeface="Times New Roman" pitchFamily="18" charset="0"/>
              <a:cs typeface="Times New Roman" pitchFamily="18" charset="0"/>
            </a:endParaRPr>
          </a:p>
          <a:p>
            <a:pPr>
              <a:lnSpc>
                <a:spcPct val="150000"/>
              </a:lnSpc>
              <a:buFont typeface="Arial" pitchFamily="34" charset="0"/>
              <a:buChar char="•"/>
            </a:pPr>
            <a:r>
              <a:rPr lang="en-US" sz="2800" smtClean="0">
                <a:latin typeface="Times New Roman" pitchFamily="18" charset="0"/>
                <a:cs typeface="Times New Roman" pitchFamily="18" charset="0"/>
              </a:rPr>
              <a:t> Africa REAP Community of Practice Coordinator Ali Robinson (Jos)  </a:t>
            </a:r>
            <a:r>
              <a:rPr lang="en-US" sz="2800" smtClean="0">
                <a:latin typeface="Times New Roman" pitchFamily="18" charset="0"/>
                <a:cs typeface="Times New Roman" pitchFamily="18" charset="0"/>
                <a:hlinkClick r:id="rId4"/>
              </a:rPr>
              <a:t>ali_robinson@sil.org</a:t>
            </a:r>
          </a:p>
          <a:p>
            <a:pPr>
              <a:lnSpc>
                <a:spcPct val="150000"/>
              </a:lnSpc>
              <a:buFont typeface="Arial" pitchFamily="34" charset="0"/>
              <a:buChar char="•"/>
            </a:pPr>
            <a:r>
              <a:rPr lang="en-US" sz="2800" smtClean="0">
                <a:latin typeface="Times New Roman" pitchFamily="18" charset="0"/>
                <a:cs typeface="Times New Roman" pitchFamily="18" charset="0"/>
              </a:rPr>
              <a:t> Paul Kroening (Nairobi) </a:t>
            </a:r>
            <a:r>
              <a:rPr lang="en-US" sz="2800" smtClean="0">
                <a:latin typeface="Times New Roman" pitchFamily="18" charset="0"/>
                <a:cs typeface="Times New Roman" pitchFamily="18" charset="0"/>
                <a:hlinkClick r:id="rId4"/>
              </a:rPr>
              <a:t>paul_kroening@sil.org</a:t>
            </a:r>
            <a:endParaRPr lang="en-US" sz="2800" smtClean="0">
              <a:latin typeface="Times New Roman" pitchFamily="18" charset="0"/>
              <a:cs typeface="Times New Roman" pitchFamily="18" charset="0"/>
            </a:endParaRPr>
          </a:p>
          <a:p>
            <a:pPr>
              <a:buFont typeface="Arial" pitchFamily="34" charset="0"/>
              <a:buChar char="•"/>
            </a:pPr>
            <a:r>
              <a:rPr lang="en-US" sz="2800" smtClean="0">
                <a:latin typeface="Times New Roman" pitchFamily="18" charset="0"/>
                <a:cs typeface="Times New Roman" pitchFamily="18" charset="0"/>
              </a:rPr>
              <a:t> SIL Archives Director Jeremy Nordmoe (Nairobi)</a:t>
            </a:r>
            <a:r>
              <a:rPr lang="en-US" sz="2800" smtClean="0">
                <a:latin typeface="Times New Roman" pitchFamily="18" charset="0"/>
                <a:cs typeface="Times New Roman" pitchFamily="18" charset="0"/>
                <a:hlinkClick r:id="rId4"/>
              </a:rPr>
              <a:t> jeremy_nordmoe@sil.org</a:t>
            </a:r>
          </a:p>
          <a:p>
            <a:endParaRPr lang="en-US" sz="3200" smtClean="0">
              <a:latin typeface="Times New Roman" pitchFamily="18" charset="0"/>
              <a:cs typeface="Times New Roman" pitchFamily="18" charset="0"/>
            </a:endParaRPr>
          </a:p>
          <a:p>
            <a:r>
              <a:rPr lang="en-US" sz="320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B68761-C147-4A60-BAC7-FDA57B3FCC03}" type="datetime1">
              <a:rPr lang="en-US" smtClean="0"/>
              <a:pPr/>
              <a:t>4/4/2016</a:t>
            </a:fld>
            <a:endParaRPr lang="en-US"/>
          </a:p>
        </p:txBody>
      </p:sp>
      <p:sp>
        <p:nvSpPr>
          <p:cNvPr id="5" name="Slide Number Placeholder 4"/>
          <p:cNvSpPr>
            <a:spLocks noGrp="1"/>
          </p:cNvSpPr>
          <p:nvPr>
            <p:ph type="sldNum" sz="quarter" idx="12"/>
          </p:nvPr>
        </p:nvSpPr>
        <p:spPr/>
        <p:txBody>
          <a:bodyPr/>
          <a:lstStyle/>
          <a:p>
            <a:fld id="{6308821B-E3AE-4949-BFB2-FA002ED722EF}" type="slidenum">
              <a:rPr lang="en-US" smtClean="0"/>
              <a:pPr/>
              <a:t>29</a:t>
            </a:fld>
            <a:endParaRPr lang="en-US"/>
          </a:p>
        </p:txBody>
      </p:sp>
      <p:sp>
        <p:nvSpPr>
          <p:cNvPr id="6" name="Rectangle 5"/>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3</a:t>
            </a:fld>
            <a:endParaRPr lang="en-US"/>
          </a:p>
        </p:txBody>
      </p:sp>
      <p:sp>
        <p:nvSpPr>
          <p:cNvPr id="66565" name="TextBox 11"/>
          <p:cNvSpPr txBox="1">
            <a:spLocks noChangeArrowheads="1"/>
          </p:cNvSpPr>
          <p:nvPr/>
        </p:nvSpPr>
        <p:spPr bwMode="auto">
          <a:xfrm>
            <a:off x="1219200" y="990600"/>
            <a:ext cx="6934200" cy="1569660"/>
          </a:xfrm>
          <a:prstGeom prst="rect">
            <a:avLst/>
          </a:prstGeom>
          <a:noFill/>
          <a:ln w="9525">
            <a:noFill/>
            <a:miter lim="800000"/>
            <a:headEnd/>
            <a:tailEnd/>
          </a:ln>
        </p:spPr>
        <p:txBody>
          <a:bodyPr wrap="square">
            <a:spAutoFit/>
          </a:bodyPr>
          <a:lstStyle/>
          <a:p>
            <a:r>
              <a:rPr lang="en-US" sz="3200" dirty="0" smtClean="0">
                <a:latin typeface="Times New Roman" pitchFamily="18" charset="0"/>
                <a:cs typeface="Times New Roman" pitchFamily="18" charset="0"/>
              </a:rPr>
              <a:t>Staff who have access to </a:t>
            </a:r>
            <a:r>
              <a:rPr lang="en-US" sz="3200" dirty="0" err="1" smtClean="0">
                <a:latin typeface="Times New Roman" pitchFamily="18" charset="0"/>
                <a:cs typeface="Times New Roman" pitchFamily="18" charset="0"/>
              </a:rPr>
              <a:t>Insite</a:t>
            </a:r>
            <a:r>
              <a:rPr lang="en-US" sz="3200" dirty="0" smtClean="0">
                <a:latin typeface="Times New Roman" pitchFamily="18" charset="0"/>
                <a:cs typeface="Times New Roman" pitchFamily="18" charset="0"/>
              </a:rPr>
              <a:t> may </a:t>
            </a:r>
            <a:r>
              <a:rPr lang="en-US" sz="3200" dirty="0">
                <a:latin typeface="Times New Roman" pitchFamily="18" charset="0"/>
                <a:cs typeface="Times New Roman" pitchFamily="18" charset="0"/>
              </a:rPr>
              <a:t>submit </a:t>
            </a:r>
            <a:r>
              <a:rPr lang="en-US" sz="3200" dirty="0" smtClean="0">
                <a:latin typeface="Times New Roman" pitchFamily="18" charset="0"/>
                <a:cs typeface="Times New Roman" pitchFamily="18" charset="0"/>
              </a:rPr>
              <a:t>directly </a:t>
            </a:r>
            <a:r>
              <a:rPr lang="en-US" sz="3200" smtClean="0">
                <a:latin typeface="Times New Roman" pitchFamily="18" charset="0"/>
                <a:cs typeface="Times New Roman" pitchFamily="18" charset="0"/>
              </a:rPr>
              <a:t>to </a:t>
            </a:r>
            <a:r>
              <a:rPr lang="en-US" sz="3200" dirty="0">
                <a:latin typeface="Times New Roman" pitchFamily="18" charset="0"/>
                <a:cs typeface="Times New Roman" pitchFamily="18" charset="0"/>
              </a:rPr>
              <a:t>C</a:t>
            </a:r>
            <a:r>
              <a:rPr lang="en-US" sz="3200" smtClean="0">
                <a:latin typeface="Times New Roman" pitchFamily="18" charset="0"/>
                <a:cs typeface="Times New Roman" pitchFamily="18" charset="0"/>
              </a:rPr>
              <a:t>ollections </a:t>
            </a:r>
            <a:r>
              <a:rPr lang="en-US" sz="3200" dirty="0">
                <a:latin typeface="Times New Roman" pitchFamily="18" charset="0"/>
                <a:cs typeface="Times New Roman" pitchFamily="18" charset="0"/>
              </a:rPr>
              <a:t>managed by their entity of assignment</a:t>
            </a:r>
            <a:r>
              <a:rPr lang="en-US" sz="3200" dirty="0">
                <a:solidFill>
                  <a:schemeClr val="bg1">
                    <a:lumMod val="65000"/>
                  </a:schemeClr>
                </a:solidFill>
                <a:latin typeface="Times New Roman" pitchFamily="18" charset="0"/>
                <a:cs typeface="Times New Roman" pitchFamily="18" charset="0"/>
              </a:rPr>
              <a:t>.</a:t>
            </a: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4</a:t>
            </a:fld>
            <a:endParaRPr lang="en-US"/>
          </a:p>
        </p:txBody>
      </p:sp>
      <p:sp>
        <p:nvSpPr>
          <p:cNvPr id="66565" name="TextBox 11"/>
          <p:cNvSpPr txBox="1">
            <a:spLocks noChangeArrowheads="1"/>
          </p:cNvSpPr>
          <p:nvPr/>
        </p:nvSpPr>
        <p:spPr bwMode="auto">
          <a:xfrm>
            <a:off x="1219200" y="990600"/>
            <a:ext cx="6934200" cy="1569660"/>
          </a:xfrm>
          <a:prstGeom prst="rect">
            <a:avLst/>
          </a:prstGeom>
          <a:noFill/>
          <a:ln w="9525">
            <a:noFill/>
            <a:miter lim="800000"/>
            <a:headEnd/>
            <a:tailEnd/>
          </a:ln>
        </p:spPr>
        <p:txBody>
          <a:bodyPr wrap="square">
            <a:spAutoFit/>
          </a:bodyPr>
          <a:lstStyle/>
          <a:p>
            <a:r>
              <a:rPr lang="en-US" sz="3200" dirty="0" smtClean="0">
                <a:latin typeface="Times New Roman" pitchFamily="18" charset="0"/>
                <a:cs typeface="Times New Roman" pitchFamily="18" charset="0"/>
              </a:rPr>
              <a:t>Staff who have access to </a:t>
            </a:r>
            <a:r>
              <a:rPr lang="en-US" sz="3200" dirty="0" err="1" smtClean="0">
                <a:latin typeface="Times New Roman" pitchFamily="18" charset="0"/>
                <a:cs typeface="Times New Roman" pitchFamily="18" charset="0"/>
              </a:rPr>
              <a:t>Insite</a:t>
            </a:r>
            <a:r>
              <a:rPr lang="en-US" sz="3200" dirty="0" smtClean="0">
                <a:latin typeface="Times New Roman" pitchFamily="18" charset="0"/>
                <a:cs typeface="Times New Roman" pitchFamily="18" charset="0"/>
              </a:rPr>
              <a:t> may </a:t>
            </a:r>
            <a:r>
              <a:rPr lang="en-US" sz="3200" dirty="0">
                <a:latin typeface="Times New Roman" pitchFamily="18" charset="0"/>
                <a:cs typeface="Times New Roman" pitchFamily="18" charset="0"/>
              </a:rPr>
              <a:t>submit </a:t>
            </a:r>
            <a:r>
              <a:rPr lang="en-US" sz="3200" dirty="0" smtClean="0">
                <a:latin typeface="Times New Roman" pitchFamily="18" charset="0"/>
                <a:cs typeface="Times New Roman" pitchFamily="18" charset="0"/>
              </a:rPr>
              <a:t>directly </a:t>
            </a:r>
            <a:r>
              <a:rPr lang="en-US" sz="3200" smtClean="0">
                <a:latin typeface="Times New Roman" pitchFamily="18" charset="0"/>
                <a:cs typeface="Times New Roman" pitchFamily="18" charset="0"/>
              </a:rPr>
              <a:t>to </a:t>
            </a:r>
            <a:r>
              <a:rPr lang="en-US" sz="3200" dirty="0">
                <a:latin typeface="Times New Roman" pitchFamily="18" charset="0"/>
                <a:cs typeface="Times New Roman" pitchFamily="18" charset="0"/>
              </a:rPr>
              <a:t>C</a:t>
            </a:r>
            <a:r>
              <a:rPr lang="en-US" sz="3200" smtClean="0">
                <a:latin typeface="Times New Roman" pitchFamily="18" charset="0"/>
                <a:cs typeface="Times New Roman" pitchFamily="18" charset="0"/>
              </a:rPr>
              <a:t>ollections </a:t>
            </a:r>
            <a:r>
              <a:rPr lang="en-US" sz="3200" dirty="0">
                <a:latin typeface="Times New Roman" pitchFamily="18" charset="0"/>
                <a:cs typeface="Times New Roman" pitchFamily="18" charset="0"/>
              </a:rPr>
              <a:t>managed by their entity of assignment</a:t>
            </a:r>
            <a:r>
              <a:rPr lang="en-US" sz="3200" dirty="0">
                <a:solidFill>
                  <a:schemeClr val="bg1">
                    <a:lumMod val="65000"/>
                  </a:schemeClr>
                </a:solidFill>
                <a:latin typeface="Times New Roman" pitchFamily="18" charset="0"/>
                <a:cs typeface="Times New Roman" pitchFamily="18" charset="0"/>
              </a:rPr>
              <a:t>.</a:t>
            </a: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
        <p:nvSpPr>
          <p:cNvPr id="6" name="TextBox 11"/>
          <p:cNvSpPr txBox="1">
            <a:spLocks noChangeArrowheads="1"/>
          </p:cNvSpPr>
          <p:nvPr/>
        </p:nvSpPr>
        <p:spPr bwMode="auto">
          <a:xfrm>
            <a:off x="1219200" y="3276600"/>
            <a:ext cx="6934200" cy="2062103"/>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The intention is to give decision-making power about sensitivity and access to the author or editor as well as off-load the curator of submission duties.</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5</a:t>
            </a:fld>
            <a:endParaRPr lang="en-US"/>
          </a:p>
        </p:txBody>
      </p:sp>
      <p:sp>
        <p:nvSpPr>
          <p:cNvPr id="6" name="TextBox 11"/>
          <p:cNvSpPr txBox="1">
            <a:spLocks noChangeArrowheads="1"/>
          </p:cNvSpPr>
          <p:nvPr/>
        </p:nvSpPr>
        <p:spPr bwMode="auto">
          <a:xfrm>
            <a:off x="1295400" y="1066800"/>
            <a:ext cx="6934200" cy="2554545"/>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However, an </a:t>
            </a:r>
            <a:r>
              <a:rPr lang="en-US" sz="3200" dirty="0" smtClean="0">
                <a:latin typeface="Times New Roman" pitchFamily="18" charset="0"/>
                <a:cs typeface="Times New Roman" pitchFamily="18" charset="0"/>
              </a:rPr>
              <a:t>entity may also decide to have </a:t>
            </a:r>
            <a:r>
              <a:rPr lang="en-US" sz="3200" smtClean="0">
                <a:latin typeface="Times New Roman" pitchFamily="18" charset="0"/>
                <a:cs typeface="Times New Roman" pitchFamily="18" charset="0"/>
              </a:rPr>
              <a:t>submitting done only </a:t>
            </a:r>
            <a:r>
              <a:rPr lang="en-US" sz="3200" dirty="0" smtClean="0">
                <a:latin typeface="Times New Roman" pitchFamily="18" charset="0"/>
                <a:cs typeface="Times New Roman" pitchFamily="18" charset="0"/>
              </a:rPr>
              <a:t>by the curator</a:t>
            </a:r>
            <a:r>
              <a:rPr lang="en-US" sz="3200" smtClean="0">
                <a:latin typeface="Times New Roman" pitchFamily="18" charset="0"/>
                <a:cs typeface="Times New Roman" pitchFamily="18" charset="0"/>
              </a:rPr>
              <a:t>. This </a:t>
            </a:r>
            <a:r>
              <a:rPr lang="en-US" sz="3200" dirty="0" smtClean="0">
                <a:latin typeface="Times New Roman" pitchFamily="18" charset="0"/>
                <a:cs typeface="Times New Roman" pitchFamily="18" charset="0"/>
              </a:rPr>
              <a:t>may be easier when internet access is </a:t>
            </a:r>
            <a:r>
              <a:rPr lang="en-US" sz="3200" smtClean="0">
                <a:latin typeface="Times New Roman" pitchFamily="18" charset="0"/>
                <a:cs typeface="Times New Roman" pitchFamily="18" charset="0"/>
              </a:rPr>
              <a:t>poor. Or it may be simply an entity decision about asset management.</a:t>
            </a:r>
            <a:endParaRPr lang="en-US" sz="3200" dirty="0">
              <a:solidFill>
                <a:schemeClr val="bg1">
                  <a:lumMod val="65000"/>
                </a:schemeClr>
              </a:solidFill>
              <a:latin typeface="Times New Roman" pitchFamily="18" charset="0"/>
              <a:cs typeface="Times New Roman" pitchFamily="18" charset="0"/>
            </a:endParaRP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6</a:t>
            </a:fld>
            <a:endParaRPr lang="en-US"/>
          </a:p>
        </p:txBody>
      </p:sp>
      <p:sp>
        <p:nvSpPr>
          <p:cNvPr id="66565" name="TextBox 11"/>
          <p:cNvSpPr txBox="1">
            <a:spLocks noChangeArrowheads="1"/>
          </p:cNvSpPr>
          <p:nvPr/>
        </p:nvSpPr>
        <p:spPr bwMode="auto">
          <a:xfrm>
            <a:off x="1143000" y="1371600"/>
            <a:ext cx="6934200" cy="2062103"/>
          </a:xfrm>
          <a:prstGeom prst="rect">
            <a:avLst/>
          </a:prstGeom>
          <a:noFill/>
          <a:ln w="9525">
            <a:noFill/>
            <a:miter lim="800000"/>
            <a:headEnd/>
            <a:tailEnd/>
          </a:ln>
        </p:spPr>
        <p:txBody>
          <a:bodyPr wrap="square">
            <a:spAutoFit/>
          </a:bodyPr>
          <a:lstStyle/>
          <a:p>
            <a:r>
              <a:rPr lang="en-US" sz="3200" dirty="0" smtClean="0">
                <a:latin typeface="Times New Roman" pitchFamily="18" charset="0"/>
                <a:cs typeface="Times New Roman" pitchFamily="18" charset="0"/>
              </a:rPr>
              <a:t>Staff who </a:t>
            </a:r>
            <a:r>
              <a:rPr lang="en-US" sz="3200" smtClean="0">
                <a:latin typeface="Times New Roman" pitchFamily="18" charset="0"/>
                <a:cs typeface="Times New Roman" pitchFamily="18" charset="0"/>
              </a:rPr>
              <a:t>have an Insite login and password may </a:t>
            </a:r>
            <a:r>
              <a:rPr lang="en-US" sz="3200" dirty="0">
                <a:latin typeface="Times New Roman" pitchFamily="18" charset="0"/>
                <a:cs typeface="Times New Roman" pitchFamily="18" charset="0"/>
              </a:rPr>
              <a:t>submit </a:t>
            </a:r>
            <a:r>
              <a:rPr lang="en-US" sz="3200" dirty="0" smtClean="0">
                <a:latin typeface="Times New Roman" pitchFamily="18" charset="0"/>
                <a:cs typeface="Times New Roman" pitchFamily="18" charset="0"/>
              </a:rPr>
              <a:t>directly </a:t>
            </a:r>
            <a:r>
              <a:rPr lang="en-US" sz="3200" smtClean="0">
                <a:latin typeface="Times New Roman" pitchFamily="18" charset="0"/>
                <a:cs typeface="Times New Roman" pitchFamily="18" charset="0"/>
              </a:rPr>
              <a:t>to Collections </a:t>
            </a:r>
            <a:r>
              <a:rPr lang="en-US" sz="3200" dirty="0">
                <a:latin typeface="Times New Roman" pitchFamily="18" charset="0"/>
                <a:cs typeface="Times New Roman" pitchFamily="18" charset="0"/>
              </a:rPr>
              <a:t>managed by their entity of assignment</a:t>
            </a:r>
            <a:r>
              <a:rPr lang="en-US" sz="3200" dirty="0">
                <a:solidFill>
                  <a:schemeClr val="bg1">
                    <a:lumMod val="65000"/>
                  </a:schemeClr>
                </a:solidFill>
                <a:latin typeface="Times New Roman" pitchFamily="18" charset="0"/>
                <a:cs typeface="Times New Roman" pitchFamily="18" charset="0"/>
              </a:rPr>
              <a:t>.</a:t>
            </a: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7</a:t>
            </a:fld>
            <a:endParaRPr lang="en-US"/>
          </a:p>
        </p:txBody>
      </p:sp>
      <p:sp>
        <p:nvSpPr>
          <p:cNvPr id="66565" name="TextBox 11"/>
          <p:cNvSpPr txBox="1">
            <a:spLocks noChangeArrowheads="1"/>
          </p:cNvSpPr>
          <p:nvPr/>
        </p:nvSpPr>
        <p:spPr bwMode="auto">
          <a:xfrm>
            <a:off x="1143000" y="1371600"/>
            <a:ext cx="6934200" cy="2062103"/>
          </a:xfrm>
          <a:prstGeom prst="rect">
            <a:avLst/>
          </a:prstGeom>
          <a:noFill/>
          <a:ln w="9525">
            <a:noFill/>
            <a:miter lim="800000"/>
            <a:headEnd/>
            <a:tailEnd/>
          </a:ln>
        </p:spPr>
        <p:txBody>
          <a:bodyPr wrap="square">
            <a:spAutoFit/>
          </a:bodyPr>
          <a:lstStyle/>
          <a:p>
            <a:r>
              <a:rPr lang="en-US" sz="3200" dirty="0" smtClean="0">
                <a:latin typeface="Times New Roman" pitchFamily="18" charset="0"/>
                <a:cs typeface="Times New Roman" pitchFamily="18" charset="0"/>
              </a:rPr>
              <a:t>Staff who </a:t>
            </a:r>
            <a:r>
              <a:rPr lang="en-US" sz="3200" smtClean="0">
                <a:latin typeface="Times New Roman" pitchFamily="18" charset="0"/>
                <a:cs typeface="Times New Roman" pitchFamily="18" charset="0"/>
              </a:rPr>
              <a:t>have an Insite login and password may </a:t>
            </a:r>
            <a:r>
              <a:rPr lang="en-US" sz="3200" dirty="0">
                <a:latin typeface="Times New Roman" pitchFamily="18" charset="0"/>
                <a:cs typeface="Times New Roman" pitchFamily="18" charset="0"/>
              </a:rPr>
              <a:t>submit </a:t>
            </a:r>
            <a:r>
              <a:rPr lang="en-US" sz="3200" dirty="0" smtClean="0">
                <a:latin typeface="Times New Roman" pitchFamily="18" charset="0"/>
                <a:cs typeface="Times New Roman" pitchFamily="18" charset="0"/>
              </a:rPr>
              <a:t>directly </a:t>
            </a:r>
            <a:r>
              <a:rPr lang="en-US" sz="3200" smtClean="0">
                <a:latin typeface="Times New Roman" pitchFamily="18" charset="0"/>
                <a:cs typeface="Times New Roman" pitchFamily="18" charset="0"/>
              </a:rPr>
              <a:t>to Collections </a:t>
            </a:r>
            <a:r>
              <a:rPr lang="en-US" sz="3200" dirty="0">
                <a:latin typeface="Times New Roman" pitchFamily="18" charset="0"/>
                <a:cs typeface="Times New Roman" pitchFamily="18" charset="0"/>
              </a:rPr>
              <a:t>managed by their entity of assignment</a:t>
            </a:r>
            <a:r>
              <a:rPr lang="en-US" sz="3200" dirty="0">
                <a:solidFill>
                  <a:schemeClr val="bg1">
                    <a:lumMod val="65000"/>
                  </a:schemeClr>
                </a:solidFill>
                <a:latin typeface="Times New Roman" pitchFamily="18" charset="0"/>
                <a:cs typeface="Times New Roman" pitchFamily="18" charset="0"/>
              </a:rPr>
              <a:t>.</a:t>
            </a:r>
          </a:p>
        </p:txBody>
      </p:sp>
      <p:sp>
        <p:nvSpPr>
          <p:cNvPr id="6" name="TextBox 11"/>
          <p:cNvSpPr txBox="1">
            <a:spLocks noChangeArrowheads="1"/>
          </p:cNvSpPr>
          <p:nvPr/>
        </p:nvSpPr>
        <p:spPr bwMode="auto">
          <a:xfrm>
            <a:off x="990600" y="3886200"/>
            <a:ext cx="6934200" cy="107721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Retired members or SIL staff </a:t>
            </a:r>
            <a:r>
              <a:rPr lang="en-US" sz="3200" smtClean="0">
                <a:latin typeface="Times New Roman" pitchFamily="18" charset="0"/>
                <a:cs typeface="Times New Roman" pitchFamily="18" charset="0"/>
              </a:rPr>
              <a:t>without an </a:t>
            </a:r>
            <a:r>
              <a:rPr lang="en-US" sz="3200" smtClean="0">
                <a:latin typeface="Times New Roman" pitchFamily="18" charset="0"/>
                <a:cs typeface="Times New Roman" pitchFamily="18" charset="0"/>
              </a:rPr>
              <a:t>assignment to the entity may not.</a:t>
            </a:r>
            <a:endParaRPr lang="en-US" sz="3200" dirty="0">
              <a:latin typeface="Times New Roman" pitchFamily="18" charset="0"/>
              <a:cs typeface="Times New Roman" pitchFamily="18" charset="0"/>
            </a:endParaRP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8</a:t>
            </a:fld>
            <a:endParaRPr lang="en-US"/>
          </a:p>
        </p:txBody>
      </p:sp>
      <p:sp>
        <p:nvSpPr>
          <p:cNvPr id="66565" name="TextBox 11"/>
          <p:cNvSpPr txBox="1">
            <a:spLocks noChangeArrowheads="1"/>
          </p:cNvSpPr>
          <p:nvPr/>
        </p:nvSpPr>
        <p:spPr bwMode="auto">
          <a:xfrm>
            <a:off x="1066800" y="2895600"/>
            <a:ext cx="6934200" cy="304698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But t</a:t>
            </a:r>
            <a:r>
              <a:rPr lang="en-US" sz="3200" smtClean="0">
                <a:latin typeface="Times New Roman" pitchFamily="18" charset="0"/>
                <a:cs typeface="Times New Roman" pitchFamily="18" charset="0"/>
              </a:rPr>
              <a:t>here </a:t>
            </a:r>
            <a:r>
              <a:rPr lang="en-US" sz="3200" smtClean="0">
                <a:latin typeface="Times New Roman" pitchFamily="18" charset="0"/>
                <a:cs typeface="Times New Roman" pitchFamily="18" charset="0"/>
              </a:rPr>
              <a:t>are a few reasons to allocate access to former staff.</a:t>
            </a:r>
          </a:p>
          <a:p>
            <a:pPr>
              <a:buFont typeface="Arial" pitchFamily="34" charset="0"/>
              <a:buChar char="•"/>
            </a:pPr>
            <a:r>
              <a:rPr lang="en-US" sz="3200" smtClean="0">
                <a:latin typeface="Times New Roman" pitchFamily="18" charset="0"/>
                <a:cs typeface="Times New Roman" pitchFamily="18" charset="0"/>
              </a:rPr>
              <a:t> Retired staff still submitting materials.</a:t>
            </a:r>
          </a:p>
          <a:p>
            <a:pPr>
              <a:buFont typeface="Arial" pitchFamily="34" charset="0"/>
              <a:buChar char="•"/>
            </a:pPr>
            <a:r>
              <a:rPr lang="en-US" sz="3200" smtClean="0">
                <a:latin typeface="Times New Roman" pitchFamily="18" charset="0"/>
                <a:cs typeface="Times New Roman" pitchFamily="18" charset="0"/>
              </a:rPr>
              <a:t> Consultants with another branch who continue to have long-term responsibilities to the former branch.</a:t>
            </a:r>
          </a:p>
        </p:txBody>
      </p:sp>
      <p:sp>
        <p:nvSpPr>
          <p:cNvPr id="6" name="TextBox 11"/>
          <p:cNvSpPr txBox="1">
            <a:spLocks noChangeArrowheads="1"/>
          </p:cNvSpPr>
          <p:nvPr/>
        </p:nvSpPr>
        <p:spPr bwMode="auto">
          <a:xfrm>
            <a:off x="990600" y="1447800"/>
            <a:ext cx="6934200" cy="1077218"/>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Retired members or SIL staff </a:t>
            </a:r>
            <a:r>
              <a:rPr lang="en-US" sz="3200" smtClean="0">
                <a:latin typeface="Times New Roman" pitchFamily="18" charset="0"/>
                <a:cs typeface="Times New Roman" pitchFamily="18" charset="0"/>
              </a:rPr>
              <a:t>without an </a:t>
            </a:r>
            <a:r>
              <a:rPr lang="en-US" sz="3200" smtClean="0">
                <a:latin typeface="Times New Roman" pitchFamily="18" charset="0"/>
                <a:cs typeface="Times New Roman" pitchFamily="18" charset="0"/>
              </a:rPr>
              <a:t>assignment to the entity may not.</a:t>
            </a:r>
            <a:endParaRPr lang="en-US" sz="3200" dirty="0">
              <a:latin typeface="Times New Roman" pitchFamily="18" charset="0"/>
              <a:cs typeface="Times New Roman" pitchFamily="18" charset="0"/>
            </a:endParaRP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A666ED6-E80F-41EB-BFBE-EAB00BEAE6E6}" type="datetime1">
              <a:rPr lang="en-US"/>
              <a:pPr>
                <a:defRPr/>
              </a:pPr>
              <a:t>4/4/2016</a:t>
            </a:fld>
            <a:endParaRPr lang="en-US"/>
          </a:p>
        </p:txBody>
      </p:sp>
      <p:sp>
        <p:nvSpPr>
          <p:cNvPr id="5" name="Slide Number Placeholder 4"/>
          <p:cNvSpPr>
            <a:spLocks noGrp="1"/>
          </p:cNvSpPr>
          <p:nvPr>
            <p:ph type="sldNum" sz="quarter" idx="4294967295"/>
          </p:nvPr>
        </p:nvSpPr>
        <p:spPr>
          <a:xfrm>
            <a:off x="1676400" y="6373813"/>
            <a:ext cx="1295400" cy="365125"/>
          </a:xfrm>
          <a:prstGeom prst="rect">
            <a:avLst/>
          </a:prstGeom>
        </p:spPr>
        <p:txBody>
          <a:bodyPr/>
          <a:lstStyle/>
          <a:p>
            <a:pPr>
              <a:defRPr/>
            </a:pPr>
            <a:fld id="{FE9BEA22-6CA6-473A-BF8C-9CA5E254959B}" type="slidenum">
              <a:rPr lang="en-US"/>
              <a:pPr>
                <a:defRPr/>
              </a:pPr>
              <a:t>9</a:t>
            </a:fld>
            <a:endParaRPr lang="en-US"/>
          </a:p>
        </p:txBody>
      </p:sp>
      <p:sp>
        <p:nvSpPr>
          <p:cNvPr id="66565" name="TextBox 11"/>
          <p:cNvSpPr txBox="1">
            <a:spLocks noChangeArrowheads="1"/>
          </p:cNvSpPr>
          <p:nvPr/>
        </p:nvSpPr>
        <p:spPr bwMode="auto">
          <a:xfrm>
            <a:off x="1192928" y="1295400"/>
            <a:ext cx="6934200" cy="2062103"/>
          </a:xfrm>
          <a:prstGeom prst="rect">
            <a:avLst/>
          </a:prstGeom>
          <a:noFill/>
          <a:ln w="9525">
            <a:noFill/>
            <a:miter lim="800000"/>
            <a:headEnd/>
            <a:tailEnd/>
          </a:ln>
        </p:spPr>
        <p:txBody>
          <a:bodyPr wrap="square">
            <a:spAutoFit/>
          </a:bodyPr>
          <a:lstStyle/>
          <a:p>
            <a:pPr>
              <a:buFont typeface="Arial" pitchFamily="34" charset="0"/>
              <a:buChar char="•"/>
            </a:pPr>
            <a:r>
              <a:rPr lang="en-US" sz="3200" smtClean="0">
                <a:latin typeface="Times New Roman" pitchFamily="18" charset="0"/>
                <a:cs typeface="Times New Roman" pitchFamily="18" charset="0"/>
              </a:rPr>
              <a:t> Retired staff still submitting materials.</a:t>
            </a:r>
          </a:p>
          <a:p>
            <a:pPr>
              <a:buFont typeface="Arial" pitchFamily="34" charset="0"/>
              <a:buChar char="•"/>
            </a:pPr>
            <a:r>
              <a:rPr lang="en-US" sz="3200" smtClean="0">
                <a:latin typeface="Times New Roman" pitchFamily="18" charset="0"/>
                <a:cs typeface="Times New Roman" pitchFamily="18" charset="0"/>
              </a:rPr>
              <a:t> Consultants with another branch who continue to have long-term responsibilities to the former branch.</a:t>
            </a:r>
          </a:p>
        </p:txBody>
      </p:sp>
      <p:sp>
        <p:nvSpPr>
          <p:cNvPr id="6" name="TextBox 11"/>
          <p:cNvSpPr txBox="1">
            <a:spLocks noChangeArrowheads="1"/>
          </p:cNvSpPr>
          <p:nvPr/>
        </p:nvSpPr>
        <p:spPr bwMode="auto">
          <a:xfrm>
            <a:off x="990600" y="3581400"/>
            <a:ext cx="6934200" cy="1569660"/>
          </a:xfrm>
          <a:prstGeom prst="rect">
            <a:avLst/>
          </a:prstGeom>
          <a:noFill/>
          <a:ln w="9525">
            <a:noFill/>
            <a:miter lim="800000"/>
            <a:headEnd/>
            <a:tailEnd/>
          </a:ln>
        </p:spPr>
        <p:txBody>
          <a:bodyPr wrap="square">
            <a:spAutoFit/>
          </a:bodyPr>
          <a:lstStyle/>
          <a:p>
            <a:r>
              <a:rPr lang="en-US" sz="3200" smtClean="0">
                <a:latin typeface="Times New Roman" pitchFamily="18" charset="0"/>
                <a:cs typeface="Times New Roman" pitchFamily="18" charset="0"/>
              </a:rPr>
              <a:t>These staff need to have </a:t>
            </a:r>
            <a:r>
              <a:rPr lang="en-US" sz="3200" smtClean="0">
                <a:latin typeface="Times New Roman" pitchFamily="18" charset="0"/>
                <a:cs typeface="Times New Roman" pitchFamily="18" charset="0"/>
              </a:rPr>
              <a:t>an “affiliation”with the </a:t>
            </a:r>
            <a:r>
              <a:rPr lang="en-US" sz="3200" smtClean="0">
                <a:latin typeface="Times New Roman" pitchFamily="18" charset="0"/>
                <a:cs typeface="Times New Roman" pitchFamily="18" charset="0"/>
              </a:rPr>
              <a:t>entity in order to continue to have access. </a:t>
            </a:r>
            <a:endParaRPr lang="en-US" sz="3200" dirty="0">
              <a:latin typeface="Times New Roman" pitchFamily="18" charset="0"/>
              <a:cs typeface="Times New Roman" pitchFamily="18" charset="0"/>
            </a:endParaRPr>
          </a:p>
        </p:txBody>
      </p:sp>
      <p:sp>
        <p:nvSpPr>
          <p:cNvPr id="7" name="Title 1"/>
          <p:cNvSpPr>
            <a:spLocks noGrp="1"/>
          </p:cNvSpPr>
          <p:nvPr>
            <p:ph type="title"/>
          </p:nvPr>
        </p:nvSpPr>
        <p:spPr>
          <a:xfrm>
            <a:off x="457200" y="274638"/>
            <a:ext cx="8229600" cy="487362"/>
          </a:xfrm>
        </p:spPr>
        <p:txBody>
          <a:bodyPr>
            <a:normAutofit fontScale="90000"/>
          </a:bodyPr>
          <a:lstStyle/>
          <a:p>
            <a:pPr algn="ctr"/>
            <a:r>
              <a:rPr lang="en-US" smtClean="0">
                <a:latin typeface="Times New Roman" pitchFamily="18" charset="0"/>
                <a:ea typeface="Tahoma" pitchFamily="34" charset="0"/>
                <a:cs typeface="Times New Roman" pitchFamily="18" charset="0"/>
              </a:rPr>
              <a:t>Getting items to REAP</a:t>
            </a:r>
            <a:endParaRPr lang="en-US" dirty="0">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19434</TotalTime>
  <Words>1493</Words>
  <Application>Microsoft Office PowerPoint</Application>
  <PresentationFormat>On-screen Show (4:3)</PresentationFormat>
  <Paragraphs>197</Paragraphs>
  <Slides>29</Slides>
  <Notes>27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REAP</vt:lpstr>
      <vt:lpstr>Getting items to REAP</vt:lpstr>
      <vt:lpstr>Getting items to REAP</vt:lpstr>
      <vt:lpstr>Getting items to REAP</vt:lpstr>
      <vt:lpstr>Getting items to REAP</vt:lpstr>
      <vt:lpstr>Getting items to REAP</vt:lpstr>
      <vt:lpstr>Getting items to REAP</vt:lpstr>
      <vt:lpstr>Getting items to REAP</vt:lpstr>
      <vt:lpstr>Getting items to REAP</vt:lpstr>
      <vt:lpstr>Getting things into REAP using RAMP</vt:lpstr>
      <vt:lpstr>Getting things into REAP using RAMP</vt:lpstr>
      <vt:lpstr>Getting things into REAP using RAMP</vt:lpstr>
      <vt:lpstr>After you submit the item…</vt:lpstr>
      <vt:lpstr>Decisions curators make - </vt:lpstr>
      <vt:lpstr>The submitter may:</vt:lpstr>
      <vt:lpstr>The submitter may:</vt:lpstr>
      <vt:lpstr>Slide 18</vt:lpstr>
      <vt:lpstr>The finished RAMP package contains: </vt:lpstr>
      <vt:lpstr>Slide 20</vt:lpstr>
      <vt:lpstr>Slide 21</vt:lpstr>
      <vt:lpstr>Slide 22</vt:lpstr>
      <vt:lpstr>Slide 23</vt:lpstr>
      <vt:lpstr>Slide 24</vt:lpstr>
      <vt:lpstr>Slide 25</vt:lpstr>
      <vt:lpstr>Slide 26</vt:lpstr>
      <vt:lpstr>Slide 27</vt:lpstr>
      <vt:lpstr>Slide 28</vt:lpstr>
      <vt:lpstr>Slide 29</vt:lpstr>
    </vt:vector>
  </TitlesOfParts>
  <Company>SIL International (Software_Sales_JAARS@sil.org)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Bruce Swanson</dc:creator>
  <cp:lastModifiedBy>Paul_Kroening</cp:lastModifiedBy>
  <cp:revision>500</cp:revision>
  <dcterms:created xsi:type="dcterms:W3CDTF">2010-07-01T15:48:50Z</dcterms:created>
  <dcterms:modified xsi:type="dcterms:W3CDTF">2016-04-04T10:45:43Z</dcterms:modified>
</cp:coreProperties>
</file>