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1" r:id="rId4"/>
    <p:sldId id="260" r:id="rId5"/>
    <p:sldId id="259" r:id="rId6"/>
    <p:sldId id="258" r:id="rId7"/>
    <p:sldId id="263" r:id="rId8"/>
    <p:sldId id="264" r:id="rId9"/>
    <p:sldId id="273" r:id="rId10"/>
    <p:sldId id="272" r:id="rId11"/>
    <p:sldId id="274" r:id="rId12"/>
    <p:sldId id="270" r:id="rId13"/>
    <p:sldId id="268" r:id="rId14"/>
    <p:sldId id="26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55" autoAdjust="0"/>
  </p:normalViewPr>
  <p:slideViewPr>
    <p:cSldViewPr snapToGrid="0" showGuides="1">
      <p:cViewPr varScale="1">
        <p:scale>
          <a:sx n="61" d="100"/>
          <a:sy n="61" d="100"/>
        </p:scale>
        <p:origin x="936" y="60"/>
      </p:cViewPr>
      <p:guideLst/>
    </p:cSldViewPr>
  </p:slideViewPr>
  <p:outlineViewPr>
    <p:cViewPr>
      <p:scale>
        <a:sx n="33" d="100"/>
        <a:sy n="33" d="100"/>
      </p:scale>
      <p:origin x="0" y="-56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A4C8C-1AA1-4D38-8387-E7DF7115738C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F097D-0B5A-416C-BDD7-6B3A7CCC95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1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Jargon</a:t>
            </a:r>
            <a:r>
              <a:rPr lang="en-US" baseline="0" dirty="0" smtClean="0"/>
              <a:t> term in SIL – new members identified as possible consultants get a translation consultant growth plan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F097D-0B5A-416C-BDD7-6B3A7CCC95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5580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F097D-0B5A-416C-BDD7-6B3A7CCC95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7551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04-Apr-16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4320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04-Apr-16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46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04-Apr-16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586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2770-B2D2-4C40-AEE2-59D3B26A4132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0C725-5976-4555-B143-09541E7257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304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874518"/>
            <a:ext cx="7633742" cy="400507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04-Apr-16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50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04-Apr-16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369028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04-Apr-16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01480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04-Apr-16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87533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04-Apr-16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55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04-Apr-16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250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04-Apr-16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5866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04-Apr-16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12977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04-Apr-16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5265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 userDrawn="1">
          <p15:clr>
            <a:srgbClr val="F26B43"/>
          </p15:clr>
        </p15:guide>
        <p15:guide id="3" pos="5400" userDrawn="1">
          <p15:clr>
            <a:srgbClr val="F26B43"/>
          </p15:clr>
        </p15:guide>
        <p15:guide id="4" orient="horz" pos="4008" userDrawn="1">
          <p15:clr>
            <a:srgbClr val="F26B43"/>
          </p15:clr>
        </p15:guide>
        <p15:guide id="5" orient="horz" pos="1440" userDrawn="1">
          <p15:clr>
            <a:srgbClr val="F26B43"/>
          </p15:clr>
        </p15:guide>
        <p15:guide id="6" orient="horz" pos="3720" userDrawn="1">
          <p15:clr>
            <a:srgbClr val="F26B43"/>
          </p15:clr>
        </p15:guide>
        <p15:guide id="7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Growth</a:t>
            </a:r>
            <a:br>
              <a:rPr lang="en-US" dirty="0" smtClean="0"/>
            </a:br>
            <a:r>
              <a:rPr lang="en-US" dirty="0" smtClean="0"/>
              <a:t>plans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LTCT 2016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08668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AU" dirty="0" smtClean="0"/>
              <a:t>Activities to reach next Phase competency</a:t>
            </a:r>
          </a:p>
          <a:p>
            <a:pPr lvl="1"/>
            <a:r>
              <a:rPr lang="en-US" dirty="0"/>
              <a:t>Is this an area </a:t>
            </a:r>
            <a:r>
              <a:rPr lang="en-US" dirty="0" smtClean="0"/>
              <a:t>you worked </a:t>
            </a:r>
            <a:r>
              <a:rPr lang="en-US" dirty="0"/>
              <a:t>on </a:t>
            </a:r>
            <a:r>
              <a:rPr lang="en-US" dirty="0" smtClean="0"/>
              <a:t>last </a:t>
            </a:r>
            <a:r>
              <a:rPr lang="en-US" dirty="0"/>
              <a:t>year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If yes, update column C and </a:t>
            </a:r>
            <a:r>
              <a:rPr lang="en-US" b="1" dirty="0" smtClean="0"/>
              <a:t>D</a:t>
            </a:r>
            <a:endParaRPr lang="en-US" b="1" dirty="0"/>
          </a:p>
          <a:p>
            <a:pPr lvl="1"/>
            <a:r>
              <a:rPr lang="en-US" dirty="0" smtClean="0"/>
              <a:t>Is this an area for you to work on this year?</a:t>
            </a:r>
          </a:p>
          <a:p>
            <a:pPr lvl="1"/>
            <a:r>
              <a:rPr lang="en-US" dirty="0" smtClean="0"/>
              <a:t>If no, DELETE the suggested activity.</a:t>
            </a:r>
          </a:p>
          <a:p>
            <a:pPr lvl="1"/>
            <a:r>
              <a:rPr lang="en-US" dirty="0" smtClean="0"/>
              <a:t>If yes, then read the suggested activity</a:t>
            </a:r>
          </a:p>
          <a:p>
            <a:pPr lvl="1"/>
            <a:r>
              <a:rPr lang="en-US" dirty="0" smtClean="0"/>
              <a:t>Edit the activity to show </a:t>
            </a:r>
            <a:r>
              <a:rPr lang="en-US" b="1" dirty="0" smtClean="0"/>
              <a:t>what you will do this year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092" y="19050"/>
            <a:ext cx="7971273" cy="183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1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dirty="0" smtClean="0"/>
              <a:t>Expected Completion Date </a:t>
            </a:r>
          </a:p>
          <a:p>
            <a:pPr lvl="1"/>
            <a:r>
              <a:rPr lang="en-AU" dirty="0" smtClean="0"/>
              <a:t>of the competency</a:t>
            </a:r>
          </a:p>
          <a:p>
            <a:pPr lvl="0"/>
            <a:r>
              <a:rPr lang="en-AU" dirty="0" smtClean="0"/>
              <a:t>Actual Completion Date </a:t>
            </a:r>
          </a:p>
          <a:p>
            <a:pPr lvl="1"/>
            <a:r>
              <a:rPr lang="en-AU" dirty="0" smtClean="0"/>
              <a:t> of the competency</a:t>
            </a:r>
          </a:p>
          <a:p>
            <a:pPr lvl="0"/>
            <a:r>
              <a:rPr lang="en-AU" dirty="0" smtClean="0"/>
              <a:t>Comments – by the reviewer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092" y="19050"/>
            <a:ext cx="7971273" cy="183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21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task 1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938758" y="1874518"/>
            <a:ext cx="7786142" cy="4488182"/>
          </a:xfrm>
        </p:spPr>
        <p:txBody>
          <a:bodyPr>
            <a:normAutofit fontScale="85000" lnSpcReduction="20000"/>
          </a:bodyPr>
          <a:lstStyle/>
          <a:p>
            <a:r>
              <a:rPr lang="en-AU" dirty="0" smtClean="0"/>
              <a:t>Read through your growth plan from last year.</a:t>
            </a:r>
          </a:p>
          <a:p>
            <a:pPr lvl="1"/>
            <a:r>
              <a:rPr lang="en-AU" dirty="0" smtClean="0"/>
              <a:t>If you completed the activity as planned in column D, add to column C.</a:t>
            </a:r>
          </a:p>
          <a:p>
            <a:pPr lvl="1"/>
            <a:r>
              <a:rPr lang="en-AU" dirty="0" smtClean="0"/>
              <a:t>What other activities do you need to do to achieve the competency? Plan an activity for this year.</a:t>
            </a:r>
          </a:p>
          <a:p>
            <a:pPr lvl="1"/>
            <a:r>
              <a:rPr lang="en-US" dirty="0" smtClean="0"/>
              <a:t>Leave blank any competency not working on this year.</a:t>
            </a:r>
            <a:endParaRPr lang="en-AU" dirty="0" smtClean="0"/>
          </a:p>
          <a:p>
            <a:r>
              <a:rPr lang="en-AU" dirty="0" smtClean="0"/>
              <a:t>Reflect on what you can add to a learning portfolio that shows evidence of competency.</a:t>
            </a:r>
          </a:p>
          <a:p>
            <a:r>
              <a:rPr lang="en-AU" i="1" dirty="0" smtClean="0"/>
              <a:t>Could you repeat these tasks using your current computer? If not, what do you need to install? What do you need to revise?</a:t>
            </a:r>
            <a:endParaRPr lang="en-AU" i="1" dirty="0"/>
          </a:p>
        </p:txBody>
      </p:sp>
    </p:spTree>
    <p:extLst>
      <p:ext uri="{BB962C8B-B14F-4D97-AF65-F5344CB8AC3E}">
        <p14:creationId xmlns:p14="http://schemas.microsoft.com/office/powerpoint/2010/main" val="188140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Learning task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Sign-up for a session with Kent or Jenni to review your plan</a:t>
            </a:r>
          </a:p>
        </p:txBody>
      </p:sp>
    </p:spTree>
    <p:extLst>
      <p:ext uri="{BB962C8B-B14F-4D97-AF65-F5344CB8AC3E}">
        <p14:creationId xmlns:p14="http://schemas.microsoft.com/office/powerpoint/2010/main" val="406452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portfolio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874518"/>
            <a:ext cx="7633742" cy="4488182"/>
          </a:xfrm>
        </p:spPr>
        <p:txBody>
          <a:bodyPr>
            <a:normAutofit fontScale="77500" lnSpcReduction="20000"/>
          </a:bodyPr>
          <a:lstStyle/>
          <a:p>
            <a:r>
              <a:rPr lang="en-US" i="1" dirty="0" smtClean="0"/>
              <a:t>Reflection, documentation</a:t>
            </a:r>
            <a:r>
              <a:rPr lang="en-US" i="1" smtClean="0"/>
              <a:t>, </a:t>
            </a:r>
            <a:r>
              <a:rPr lang="en-US" i="1" smtClean="0"/>
              <a:t>collaboration</a:t>
            </a:r>
            <a:endParaRPr lang="en-US" i="1" dirty="0" smtClean="0"/>
          </a:p>
          <a:p>
            <a:r>
              <a:rPr lang="en-US" dirty="0" smtClean="0"/>
              <a:t>It is a selected collection demonstrating learning and can be used to demonstrate competency.</a:t>
            </a:r>
          </a:p>
          <a:p>
            <a:r>
              <a:rPr lang="en-US" dirty="0" smtClean="0"/>
              <a:t>Some possible ideas</a:t>
            </a:r>
          </a:p>
          <a:p>
            <a:pPr lvl="1"/>
            <a:r>
              <a:rPr lang="en-US" dirty="0" smtClean="0"/>
              <a:t>A folder on your computer with examples of work in an area.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FLEx</a:t>
            </a:r>
            <a:r>
              <a:rPr lang="en-US" dirty="0" smtClean="0"/>
              <a:t> project with entries in the Notebook detailing tasks/activities.</a:t>
            </a:r>
          </a:p>
          <a:p>
            <a:pPr lvl="1"/>
            <a:r>
              <a:rPr lang="en-US" dirty="0" smtClean="0"/>
              <a:t>OneNote workbook with reflections and links to files/folders.</a:t>
            </a:r>
          </a:p>
          <a:p>
            <a:pPr lvl="1"/>
            <a:r>
              <a:rPr lang="en-US" dirty="0" smtClean="0"/>
              <a:t>Add sheet to your growth plan giving details of activities.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2325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What is a growth plan?</a:t>
            </a:r>
          </a:p>
          <a:p>
            <a:pPr lvl="0"/>
            <a:r>
              <a:rPr lang="en-US" smtClean="0"/>
              <a:t>How to fill in the growth plan?</a:t>
            </a:r>
          </a:p>
          <a:p>
            <a:pPr lvl="0"/>
            <a:r>
              <a:rPr lang="en-US" smtClean="0"/>
              <a:t>Spend time filling in your plan.</a:t>
            </a:r>
          </a:p>
          <a:p>
            <a:pPr lvl="0"/>
            <a:r>
              <a:rPr lang="en-US" smtClean="0"/>
              <a:t>Sign-up for a session to review your growth plan.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616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growth plan?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All consultants in SIL have a “growth plan” to help them grow professionally.</a:t>
            </a:r>
          </a:p>
          <a:p>
            <a:r>
              <a:rPr lang="en-AU" dirty="0" smtClean="0"/>
              <a:t>Tool for individualized, outcome-based consultant growth plans.</a:t>
            </a:r>
          </a:p>
          <a:p>
            <a:r>
              <a:rPr lang="en-AU" dirty="0" smtClean="0"/>
              <a:t>Several phases – differ in competencies and depth of ability in the competency. </a:t>
            </a:r>
          </a:p>
          <a:p>
            <a:r>
              <a:rPr lang="en-US" dirty="0" smtClean="0"/>
              <a:t>Make plans, be accountable, measure progress.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782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technology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Two plans</a:t>
            </a:r>
          </a:p>
          <a:p>
            <a:pPr lvl="1"/>
            <a:r>
              <a:rPr lang="en-US" smtClean="0"/>
              <a:t>LT Specialist</a:t>
            </a:r>
          </a:p>
          <a:p>
            <a:pPr lvl="1"/>
            <a:r>
              <a:rPr lang="en-US" smtClean="0"/>
              <a:t>LT Consultant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517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Job description</a:t>
            </a:r>
          </a:p>
          <a:p>
            <a:pPr lvl="1"/>
            <a:r>
              <a:rPr lang="en-US" smtClean="0"/>
              <a:t>Specialist</a:t>
            </a:r>
          </a:p>
          <a:p>
            <a:pPr lvl="1"/>
            <a:r>
              <a:rPr lang="en-US" smtClean="0"/>
              <a:t>Consultant</a:t>
            </a:r>
          </a:p>
          <a:p>
            <a:r>
              <a:rPr lang="en-US" smtClean="0"/>
              <a:t>Qualifications</a:t>
            </a:r>
          </a:p>
          <a:p>
            <a:pPr lvl="1"/>
            <a:r>
              <a:rPr lang="en-US" smtClean="0"/>
              <a:t>High school</a:t>
            </a:r>
          </a:p>
          <a:p>
            <a:pPr lvl="1"/>
            <a:r>
              <a:rPr lang="en-US" smtClean="0"/>
              <a:t>University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578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do?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Sets goals</a:t>
            </a:r>
          </a:p>
          <a:p>
            <a:r>
              <a:rPr lang="en-US" smtClean="0"/>
              <a:t>Defines target competency</a:t>
            </a:r>
          </a:p>
          <a:p>
            <a:r>
              <a:rPr lang="en-US" smtClean="0"/>
              <a:t>Helps you evaluate your current competency</a:t>
            </a:r>
          </a:p>
          <a:p>
            <a:r>
              <a:rPr lang="en-US" smtClean="0"/>
              <a:t>Helps you plan activities to reach competencies and grow professionally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256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task 1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Do you have the right plan?</a:t>
            </a:r>
          </a:p>
          <a:p>
            <a:pPr lvl="1"/>
            <a:r>
              <a:rPr lang="en-US" smtClean="0"/>
              <a:t>What is your job title?</a:t>
            </a:r>
          </a:p>
          <a:p>
            <a:pPr lvl="1"/>
            <a:r>
              <a:rPr lang="en-US" smtClean="0"/>
              <a:t>What is your academic qualification?</a:t>
            </a:r>
          </a:p>
          <a:p>
            <a:pPr lvl="2"/>
            <a:r>
              <a:rPr lang="en-US" smtClean="0"/>
              <a:t>Specialist (high school)</a:t>
            </a:r>
          </a:p>
          <a:p>
            <a:pPr lvl="2"/>
            <a:r>
              <a:rPr lang="en-US" smtClean="0"/>
              <a:t>Consultant (university)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137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fill in a plan?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335" y="3942318"/>
            <a:ext cx="7633742" cy="2505773"/>
          </a:xfrm>
        </p:spPr>
        <p:txBody>
          <a:bodyPr>
            <a:normAutofit/>
          </a:bodyPr>
          <a:lstStyle/>
          <a:p>
            <a:pPr lvl="0"/>
            <a:r>
              <a:rPr lang="en-AU" dirty="0" smtClean="0"/>
              <a:t>Target competencies [B] (don’t change)</a:t>
            </a:r>
          </a:p>
          <a:p>
            <a:pPr lvl="0"/>
            <a:r>
              <a:rPr lang="en-AU" dirty="0" smtClean="0"/>
              <a:t>Assessment criteria [C] (don’t change)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035" y="1874517"/>
            <a:ext cx="7971273" cy="183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28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dirty="0" smtClean="0"/>
              <a:t>Current assessment (including activities completed)</a:t>
            </a:r>
          </a:p>
          <a:p>
            <a:pPr lvl="1"/>
            <a:r>
              <a:rPr lang="en-US" dirty="0" smtClean="0"/>
              <a:t>Do you believe you meet that competency?</a:t>
            </a:r>
          </a:p>
          <a:p>
            <a:pPr lvl="1"/>
            <a:r>
              <a:rPr lang="en-US" dirty="0" smtClean="0"/>
              <a:t>What activities have you done so far that show it?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691" y="37998"/>
            <a:ext cx="7971273" cy="183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50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103</TotalTime>
  <Words>502</Words>
  <Application>Microsoft Office PowerPoint</Application>
  <PresentationFormat>On-screen Show (4:3)</PresentationFormat>
  <Paragraphs>73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Gill Sans MT</vt:lpstr>
      <vt:lpstr>Impact</vt:lpstr>
      <vt:lpstr>Badge</vt:lpstr>
      <vt:lpstr>Growth plans</vt:lpstr>
      <vt:lpstr>Objectives</vt:lpstr>
      <vt:lpstr>What is a growth plan?</vt:lpstr>
      <vt:lpstr>Language technology </vt:lpstr>
      <vt:lpstr>Differences?</vt:lpstr>
      <vt:lpstr>What does it do?</vt:lpstr>
      <vt:lpstr>Learning task 1</vt:lpstr>
      <vt:lpstr>How do you fill in a plan?</vt:lpstr>
      <vt:lpstr>PowerPoint Presentation</vt:lpstr>
      <vt:lpstr>PowerPoint Presentation</vt:lpstr>
      <vt:lpstr>PowerPoint Presentation</vt:lpstr>
      <vt:lpstr>Learning task 1</vt:lpstr>
      <vt:lpstr>Learning task 2</vt:lpstr>
      <vt:lpstr>Learning portfolio</vt:lpstr>
    </vt:vector>
  </TitlesOfParts>
  <Company>SIl Chad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plans</dc:title>
  <dc:creator>jjpdq82@yahoo.com.au</dc:creator>
  <cp:lastModifiedBy>jjpdq82@yahoo.com.au</cp:lastModifiedBy>
  <cp:revision>15</cp:revision>
  <dcterms:created xsi:type="dcterms:W3CDTF">2016-04-03T19:14:56Z</dcterms:created>
  <dcterms:modified xsi:type="dcterms:W3CDTF">2016-04-03T21:00:21Z</dcterms:modified>
</cp:coreProperties>
</file>