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56" r:id="rId2"/>
    <p:sldId id="257" r:id="rId3"/>
    <p:sldId id="258" r:id="rId4"/>
    <p:sldId id="261" r:id="rId5"/>
    <p:sldId id="260" r:id="rId6"/>
    <p:sldId id="268" r:id="rId7"/>
    <p:sldId id="270" r:id="rId8"/>
    <p:sldId id="269" r:id="rId9"/>
    <p:sldId id="262" r:id="rId10"/>
    <p:sldId id="263" r:id="rId11"/>
    <p:sldId id="264" r:id="rId12"/>
    <p:sldId id="265" r:id="rId13"/>
    <p:sldId id="266" r:id="rId14"/>
    <p:sldId id="267" r:id="rId15"/>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477" autoAdjust="0"/>
  </p:normalViewPr>
  <p:slideViewPr>
    <p:cSldViewPr>
      <p:cViewPr varScale="1">
        <p:scale>
          <a:sx n="61" d="100"/>
          <a:sy n="61" d="100"/>
        </p:scale>
        <p:origin x="133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72F07852-53FB-4E3F-95ED-D408D9571CB4}" type="datetimeFigureOut">
              <a:rPr lang="en-US" smtClean="0"/>
              <a:t>4/7/2016</a:t>
            </a:fld>
            <a:endParaRPr lang="en-US"/>
          </a:p>
        </p:txBody>
      </p:sp>
      <p:sp>
        <p:nvSpPr>
          <p:cNvPr id="4" name="Footer Placeholder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03869672-D3A9-4D39-AC40-EF5D36144590}" type="slidenum">
              <a:rPr lang="en-US" smtClean="0"/>
              <a:t>‹#›</a:t>
            </a:fld>
            <a:endParaRPr lang="en-US"/>
          </a:p>
        </p:txBody>
      </p:sp>
    </p:spTree>
    <p:extLst>
      <p:ext uri="{BB962C8B-B14F-4D97-AF65-F5344CB8AC3E}">
        <p14:creationId xmlns:p14="http://schemas.microsoft.com/office/powerpoint/2010/main" val="30746876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64958298-81C9-443C-86C9-1949CF375D6E}" type="datetimeFigureOut">
              <a:rPr lang="en-US" smtClean="0"/>
              <a:pPr/>
              <a:t>4/7/2016</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E68EA857-78E7-4B4B-BB59-50EFF56540B0}" type="slidenum">
              <a:rPr lang="en-US" smtClean="0"/>
              <a:pPr/>
              <a:t>‹#›</a:t>
            </a:fld>
            <a:endParaRPr lang="en-US"/>
          </a:p>
        </p:txBody>
      </p:sp>
    </p:spTree>
    <p:extLst>
      <p:ext uri="{BB962C8B-B14F-4D97-AF65-F5344CB8AC3E}">
        <p14:creationId xmlns:p14="http://schemas.microsoft.com/office/powerpoint/2010/main" val="2119339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Often it is provoked by a crisis</a:t>
            </a:r>
          </a:p>
          <a:p>
            <a:pPr>
              <a:buFontTx/>
              <a:buChar char="-"/>
            </a:pPr>
            <a:r>
              <a:rPr lang="en-US" sz="1200" kern="1200" baseline="0" dirty="0" smtClean="0">
                <a:solidFill>
                  <a:schemeClr val="tx1"/>
                </a:solidFill>
                <a:latin typeface="+mn-lt"/>
                <a:ea typeface="+mn-ea"/>
                <a:cs typeface="+mn-cs"/>
              </a:rPr>
              <a:t>-Teams are already using the software but are failing in some way.</a:t>
            </a:r>
          </a:p>
          <a:p>
            <a:pPr>
              <a:buFontTx/>
              <a:buChar char="-"/>
            </a:pPr>
            <a:r>
              <a:rPr lang="en-US" sz="1200" kern="1200" baseline="0" dirty="0" smtClean="0">
                <a:solidFill>
                  <a:schemeClr val="tx1"/>
                </a:solidFill>
                <a:latin typeface="+mn-lt"/>
                <a:ea typeface="+mn-ea"/>
                <a:cs typeface="+mn-cs"/>
              </a:rPr>
              <a:t>-It is thought that general training in the tool will help</a:t>
            </a:r>
          </a:p>
          <a:p>
            <a:r>
              <a:rPr lang="en-US" sz="1200" kern="1200" baseline="0" dirty="0" smtClean="0">
                <a:solidFill>
                  <a:schemeClr val="tx1"/>
                </a:solidFill>
                <a:latin typeface="+mn-lt"/>
                <a:ea typeface="+mn-ea"/>
                <a:cs typeface="+mn-cs"/>
              </a:rPr>
              <a:t>--This is usually a “tool-focused” training</a:t>
            </a:r>
          </a:p>
          <a:p>
            <a:r>
              <a:rPr lang="en-US" sz="1200" kern="1200" baseline="0" dirty="0" smtClean="0">
                <a:solidFill>
                  <a:schemeClr val="tx1"/>
                </a:solidFill>
                <a:latin typeface="+mn-lt"/>
                <a:ea typeface="+mn-ea"/>
                <a:cs typeface="+mn-cs"/>
              </a:rPr>
              <a:t>Sometimes it is initiated by a new version of software</a:t>
            </a:r>
            <a:endParaRPr lang="en-US" dirty="0"/>
          </a:p>
        </p:txBody>
      </p:sp>
      <p:sp>
        <p:nvSpPr>
          <p:cNvPr id="4" name="Slide Number Placeholder 3"/>
          <p:cNvSpPr>
            <a:spLocks noGrp="1"/>
          </p:cNvSpPr>
          <p:nvPr>
            <p:ph type="sldNum" sz="quarter" idx="10"/>
          </p:nvPr>
        </p:nvSpPr>
        <p:spPr/>
        <p:txBody>
          <a:bodyPr/>
          <a:lstStyle/>
          <a:p>
            <a:fld id="{E68EA857-78E7-4B4B-BB59-50EFF56540B0}" type="slidenum">
              <a:rPr lang="en-US" smtClean="0"/>
              <a:pPr/>
              <a:t>2</a:t>
            </a:fld>
            <a:endParaRPr lang="en-US"/>
          </a:p>
        </p:txBody>
      </p:sp>
    </p:spTree>
    <p:extLst>
      <p:ext uri="{BB962C8B-B14F-4D97-AF65-F5344CB8AC3E}">
        <p14:creationId xmlns:p14="http://schemas.microsoft.com/office/powerpoint/2010/main" val="1876394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1. Date:</a:t>
            </a:r>
          </a:p>
          <a:p>
            <a:r>
              <a:rPr lang="en-US" sz="1200" kern="1200" baseline="0" dirty="0" smtClean="0">
                <a:solidFill>
                  <a:schemeClr val="tx1"/>
                </a:solidFill>
                <a:latin typeface="+mn-lt"/>
                <a:ea typeface="+mn-ea"/>
                <a:cs typeface="+mn-cs"/>
              </a:rPr>
              <a:t>2. Place:</a:t>
            </a:r>
          </a:p>
          <a:p>
            <a:r>
              <a:rPr lang="en-US" sz="1200" kern="1200" baseline="0" dirty="0" smtClean="0">
                <a:solidFill>
                  <a:schemeClr val="tx1"/>
                </a:solidFill>
                <a:latin typeface="+mn-lt"/>
                <a:ea typeface="+mn-ea"/>
                <a:cs typeface="+mn-cs"/>
              </a:rPr>
              <a:t>3. Workshop Title:</a:t>
            </a:r>
          </a:p>
          <a:p>
            <a:r>
              <a:rPr lang="en-US" sz="1200" kern="1200" baseline="0" dirty="0" smtClean="0">
                <a:solidFill>
                  <a:schemeClr val="tx1"/>
                </a:solidFill>
                <a:latin typeface="+mn-lt"/>
                <a:ea typeface="+mn-ea"/>
                <a:cs typeface="+mn-cs"/>
              </a:rPr>
              <a:t>4. Objectives:</a:t>
            </a:r>
          </a:p>
          <a:p>
            <a:r>
              <a:rPr lang="en-US" sz="1200" kern="1200" baseline="0" dirty="0" smtClean="0">
                <a:solidFill>
                  <a:schemeClr val="tx1"/>
                </a:solidFill>
                <a:latin typeface="+mn-lt"/>
                <a:ea typeface="+mn-ea"/>
                <a:cs typeface="+mn-cs"/>
              </a:rPr>
              <a:t>5. Target Audience:</a:t>
            </a:r>
          </a:p>
          <a:p>
            <a:r>
              <a:rPr lang="en-US" sz="1200" kern="1200" baseline="0" dirty="0" smtClean="0">
                <a:solidFill>
                  <a:schemeClr val="tx1"/>
                </a:solidFill>
                <a:latin typeface="+mn-lt"/>
                <a:ea typeface="+mn-ea"/>
                <a:cs typeface="+mn-cs"/>
              </a:rPr>
              <a:t>6. Prerequisites:</a:t>
            </a:r>
          </a:p>
          <a:p>
            <a:r>
              <a:rPr lang="en-US" sz="1200" kern="1200" baseline="0" dirty="0" smtClean="0">
                <a:solidFill>
                  <a:schemeClr val="tx1"/>
                </a:solidFill>
                <a:latin typeface="+mn-lt"/>
                <a:ea typeface="+mn-ea"/>
                <a:cs typeface="+mn-cs"/>
              </a:rPr>
              <a:t>7. Programs used:</a:t>
            </a:r>
          </a:p>
          <a:p>
            <a:r>
              <a:rPr lang="en-US" sz="1200" kern="1200" baseline="0" dirty="0" smtClean="0">
                <a:solidFill>
                  <a:schemeClr val="tx1"/>
                </a:solidFill>
                <a:latin typeface="+mn-lt"/>
                <a:ea typeface="+mn-ea"/>
                <a:cs typeface="+mn-cs"/>
              </a:rPr>
              <a:t>8. Length:</a:t>
            </a:r>
          </a:p>
          <a:p>
            <a:r>
              <a:rPr lang="en-US" sz="1200" kern="1200" baseline="0" dirty="0" smtClean="0">
                <a:solidFill>
                  <a:schemeClr val="tx1"/>
                </a:solidFill>
                <a:latin typeface="+mn-lt"/>
                <a:ea typeface="+mn-ea"/>
                <a:cs typeface="+mn-cs"/>
              </a:rPr>
              <a:t>9. Leaders to contact:</a:t>
            </a:r>
          </a:p>
          <a:p>
            <a:r>
              <a:rPr lang="en-US" sz="1200" kern="1200" baseline="0" dirty="0" smtClean="0">
                <a:solidFill>
                  <a:schemeClr val="tx1"/>
                </a:solidFill>
                <a:latin typeface="+mn-lt"/>
                <a:ea typeface="+mn-ea"/>
                <a:cs typeface="+mn-cs"/>
              </a:rPr>
              <a:t>10. Resource people to contact:</a:t>
            </a:r>
          </a:p>
          <a:p>
            <a:r>
              <a:rPr lang="en-US" sz="1200" kern="1200" baseline="0" dirty="0" smtClean="0">
                <a:solidFill>
                  <a:schemeClr val="tx1"/>
                </a:solidFill>
                <a:latin typeface="+mn-lt"/>
                <a:ea typeface="+mn-ea"/>
                <a:cs typeface="+mn-cs"/>
              </a:rPr>
              <a:t>11. Training materials exist?</a:t>
            </a:r>
            <a:endParaRPr lang="en-US" dirty="0"/>
          </a:p>
        </p:txBody>
      </p:sp>
      <p:sp>
        <p:nvSpPr>
          <p:cNvPr id="4" name="Slide Number Placeholder 3"/>
          <p:cNvSpPr>
            <a:spLocks noGrp="1"/>
          </p:cNvSpPr>
          <p:nvPr>
            <p:ph type="sldNum" sz="quarter" idx="10"/>
          </p:nvPr>
        </p:nvSpPr>
        <p:spPr/>
        <p:txBody>
          <a:bodyPr/>
          <a:lstStyle/>
          <a:p>
            <a:fld id="{E68EA857-78E7-4B4B-BB59-50EFF56540B0}" type="slidenum">
              <a:rPr lang="en-US" smtClean="0"/>
              <a:pPr/>
              <a:t>11</a:t>
            </a:fld>
            <a:endParaRPr lang="en-US"/>
          </a:p>
        </p:txBody>
      </p:sp>
    </p:spTree>
    <p:extLst>
      <p:ext uri="{BB962C8B-B14F-4D97-AF65-F5344CB8AC3E}">
        <p14:creationId xmlns:p14="http://schemas.microsoft.com/office/powerpoint/2010/main" val="25611364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68EA857-78E7-4B4B-BB59-50EFF56540B0}" type="slidenum">
              <a:rPr lang="en-US" smtClean="0"/>
              <a:pPr/>
              <a:t>12</a:t>
            </a:fld>
            <a:endParaRPr lang="en-US"/>
          </a:p>
        </p:txBody>
      </p:sp>
    </p:spTree>
    <p:extLst>
      <p:ext uri="{BB962C8B-B14F-4D97-AF65-F5344CB8AC3E}">
        <p14:creationId xmlns:p14="http://schemas.microsoft.com/office/powerpoint/2010/main" val="9776847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68EA857-78E7-4B4B-BB59-50EFF56540B0}" type="slidenum">
              <a:rPr lang="en-US" smtClean="0"/>
              <a:pPr/>
              <a:t>13</a:t>
            </a:fld>
            <a:endParaRPr lang="en-US"/>
          </a:p>
        </p:txBody>
      </p:sp>
    </p:spTree>
    <p:extLst>
      <p:ext uri="{BB962C8B-B14F-4D97-AF65-F5344CB8AC3E}">
        <p14:creationId xmlns:p14="http://schemas.microsoft.com/office/powerpoint/2010/main" val="21270840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1. Date:</a:t>
            </a:r>
          </a:p>
          <a:p>
            <a:r>
              <a:rPr lang="en-US" sz="1200" kern="1200" baseline="0" dirty="0" smtClean="0">
                <a:solidFill>
                  <a:schemeClr val="tx1"/>
                </a:solidFill>
                <a:latin typeface="+mn-lt"/>
                <a:ea typeface="+mn-ea"/>
                <a:cs typeface="+mn-cs"/>
              </a:rPr>
              <a:t>2. Place:</a:t>
            </a:r>
          </a:p>
          <a:p>
            <a:r>
              <a:rPr lang="en-US" sz="1200" kern="1200" baseline="0" dirty="0" smtClean="0">
                <a:solidFill>
                  <a:schemeClr val="tx1"/>
                </a:solidFill>
                <a:latin typeface="+mn-lt"/>
                <a:ea typeface="+mn-ea"/>
                <a:cs typeface="+mn-cs"/>
              </a:rPr>
              <a:t>3. Workshop Title:</a:t>
            </a:r>
          </a:p>
          <a:p>
            <a:r>
              <a:rPr lang="en-US" sz="1200" kern="1200" baseline="0" dirty="0" smtClean="0">
                <a:solidFill>
                  <a:schemeClr val="tx1"/>
                </a:solidFill>
                <a:latin typeface="+mn-lt"/>
                <a:ea typeface="+mn-ea"/>
                <a:cs typeface="+mn-cs"/>
              </a:rPr>
              <a:t>4. Objectives:</a:t>
            </a:r>
          </a:p>
          <a:p>
            <a:r>
              <a:rPr lang="en-US" sz="1200" kern="1200" baseline="0" dirty="0" smtClean="0">
                <a:solidFill>
                  <a:schemeClr val="tx1"/>
                </a:solidFill>
                <a:latin typeface="+mn-lt"/>
                <a:ea typeface="+mn-ea"/>
                <a:cs typeface="+mn-cs"/>
              </a:rPr>
              <a:t>5. Target Audience:</a:t>
            </a:r>
          </a:p>
          <a:p>
            <a:r>
              <a:rPr lang="en-US" sz="1200" kern="1200" baseline="0" dirty="0" smtClean="0">
                <a:solidFill>
                  <a:schemeClr val="tx1"/>
                </a:solidFill>
                <a:latin typeface="+mn-lt"/>
                <a:ea typeface="+mn-ea"/>
                <a:cs typeface="+mn-cs"/>
              </a:rPr>
              <a:t>6. Prerequisites:</a:t>
            </a:r>
          </a:p>
          <a:p>
            <a:r>
              <a:rPr lang="en-US" sz="1200" kern="1200" baseline="0" dirty="0" smtClean="0">
                <a:solidFill>
                  <a:schemeClr val="tx1"/>
                </a:solidFill>
                <a:latin typeface="+mn-lt"/>
                <a:ea typeface="+mn-ea"/>
                <a:cs typeface="+mn-cs"/>
              </a:rPr>
              <a:t>7. Programs used:</a:t>
            </a:r>
          </a:p>
          <a:p>
            <a:r>
              <a:rPr lang="en-US" sz="1200" kern="1200" baseline="0" dirty="0" smtClean="0">
                <a:solidFill>
                  <a:schemeClr val="tx1"/>
                </a:solidFill>
                <a:latin typeface="+mn-lt"/>
                <a:ea typeface="+mn-ea"/>
                <a:cs typeface="+mn-cs"/>
              </a:rPr>
              <a:t>8. Length:</a:t>
            </a:r>
          </a:p>
          <a:p>
            <a:r>
              <a:rPr lang="en-US" sz="1200" kern="1200" baseline="0" dirty="0" smtClean="0">
                <a:solidFill>
                  <a:schemeClr val="tx1"/>
                </a:solidFill>
                <a:latin typeface="+mn-lt"/>
                <a:ea typeface="+mn-ea"/>
                <a:cs typeface="+mn-cs"/>
              </a:rPr>
              <a:t>9. Leaders to contact:</a:t>
            </a:r>
          </a:p>
          <a:p>
            <a:r>
              <a:rPr lang="en-US" sz="1200" kern="1200" baseline="0" dirty="0" smtClean="0">
                <a:solidFill>
                  <a:schemeClr val="tx1"/>
                </a:solidFill>
                <a:latin typeface="+mn-lt"/>
                <a:ea typeface="+mn-ea"/>
                <a:cs typeface="+mn-cs"/>
              </a:rPr>
              <a:t>10. Resource people to contact:</a:t>
            </a:r>
          </a:p>
          <a:p>
            <a:r>
              <a:rPr lang="en-US" sz="1200" kern="1200" baseline="0" dirty="0" smtClean="0">
                <a:solidFill>
                  <a:schemeClr val="tx1"/>
                </a:solidFill>
                <a:latin typeface="+mn-lt"/>
                <a:ea typeface="+mn-ea"/>
                <a:cs typeface="+mn-cs"/>
              </a:rPr>
              <a:t>11. Training materials exist?</a:t>
            </a:r>
            <a:endParaRPr lang="en-US" dirty="0"/>
          </a:p>
        </p:txBody>
      </p:sp>
      <p:sp>
        <p:nvSpPr>
          <p:cNvPr id="4" name="Slide Number Placeholder 3"/>
          <p:cNvSpPr>
            <a:spLocks noGrp="1"/>
          </p:cNvSpPr>
          <p:nvPr>
            <p:ph type="sldNum" sz="quarter" idx="10"/>
          </p:nvPr>
        </p:nvSpPr>
        <p:spPr/>
        <p:txBody>
          <a:bodyPr/>
          <a:lstStyle/>
          <a:p>
            <a:fld id="{E68EA857-78E7-4B4B-BB59-50EFF56540B0}" type="slidenum">
              <a:rPr lang="en-US" smtClean="0"/>
              <a:pPr/>
              <a:t>14</a:t>
            </a:fld>
            <a:endParaRPr lang="en-US"/>
          </a:p>
        </p:txBody>
      </p:sp>
    </p:spTree>
    <p:extLst>
      <p:ext uri="{BB962C8B-B14F-4D97-AF65-F5344CB8AC3E}">
        <p14:creationId xmlns:p14="http://schemas.microsoft.com/office/powerpoint/2010/main" val="32377214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Strategic planning</a:t>
            </a:r>
          </a:p>
          <a:p>
            <a:r>
              <a:rPr lang="en-US" sz="1200" kern="1200" baseline="0" dirty="0" smtClean="0">
                <a:solidFill>
                  <a:schemeClr val="tx1"/>
                </a:solidFill>
                <a:latin typeface="+mn-lt"/>
                <a:ea typeface="+mn-ea"/>
                <a:cs typeface="+mn-cs"/>
              </a:rPr>
              <a:t>--Language programs plan training at just the right time to equip teams to accomplish language program tasks.</a:t>
            </a:r>
          </a:p>
          <a:p>
            <a:r>
              <a:rPr lang="en-US" sz="1200" kern="1200" baseline="0" dirty="0" smtClean="0">
                <a:solidFill>
                  <a:schemeClr val="tx1"/>
                </a:solidFill>
                <a:latin typeface="+mn-lt"/>
                <a:ea typeface="+mn-ea"/>
                <a:cs typeface="+mn-cs"/>
              </a:rPr>
              <a:t>Regular interval</a:t>
            </a:r>
          </a:p>
          <a:p>
            <a:r>
              <a:rPr lang="en-US" sz="1200" kern="1200" baseline="0" dirty="0" smtClean="0">
                <a:solidFill>
                  <a:schemeClr val="tx1"/>
                </a:solidFill>
                <a:latin typeface="+mn-lt"/>
                <a:ea typeface="+mn-ea"/>
                <a:cs typeface="+mn-cs"/>
              </a:rPr>
              <a:t>--Technology pace of change is enough that you can assume that the technology you are using today will be new and improved this time next year.</a:t>
            </a:r>
          </a:p>
          <a:p>
            <a:r>
              <a:rPr lang="en-US" sz="1200" kern="1200" baseline="0" dirty="0" smtClean="0">
                <a:solidFill>
                  <a:schemeClr val="tx1"/>
                </a:solidFill>
                <a:latin typeface="+mn-lt"/>
                <a:ea typeface="+mn-ea"/>
                <a:cs typeface="+mn-cs"/>
              </a:rPr>
              <a:t>--We have determined a pace of 1 week of training per team per year. </a:t>
            </a:r>
            <a:endParaRPr lang="en-US" dirty="0"/>
          </a:p>
        </p:txBody>
      </p:sp>
      <p:sp>
        <p:nvSpPr>
          <p:cNvPr id="4" name="Slide Number Placeholder 3"/>
          <p:cNvSpPr>
            <a:spLocks noGrp="1"/>
          </p:cNvSpPr>
          <p:nvPr>
            <p:ph type="sldNum" sz="quarter" idx="10"/>
          </p:nvPr>
        </p:nvSpPr>
        <p:spPr/>
        <p:txBody>
          <a:bodyPr/>
          <a:lstStyle/>
          <a:p>
            <a:fld id="{E68EA857-78E7-4B4B-BB59-50EFF56540B0}" type="slidenum">
              <a:rPr lang="en-US" smtClean="0"/>
              <a:pPr/>
              <a:t>3</a:t>
            </a:fld>
            <a:endParaRPr lang="en-US"/>
          </a:p>
        </p:txBody>
      </p:sp>
    </p:spTree>
    <p:extLst>
      <p:ext uri="{BB962C8B-B14F-4D97-AF65-F5344CB8AC3E}">
        <p14:creationId xmlns:p14="http://schemas.microsoft.com/office/powerpoint/2010/main" val="1171496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We provide language technology training to improve the efficiency of language program tasks</a:t>
            </a:r>
          </a:p>
          <a:p>
            <a:r>
              <a:rPr lang="en-US" sz="1200" kern="1200" baseline="0" dirty="0" smtClean="0">
                <a:solidFill>
                  <a:schemeClr val="tx1"/>
                </a:solidFill>
                <a:latin typeface="+mn-lt"/>
                <a:ea typeface="+mn-ea"/>
                <a:cs typeface="+mn-cs"/>
              </a:rPr>
              <a:t>But sometimes our tools accomplish those tasks in ways the project management has not thought of.</a:t>
            </a:r>
          </a:p>
          <a:p>
            <a:r>
              <a:rPr lang="en-US" sz="1200" kern="1200" baseline="0" dirty="0" smtClean="0">
                <a:solidFill>
                  <a:schemeClr val="tx1"/>
                </a:solidFill>
                <a:latin typeface="+mn-lt"/>
                <a:ea typeface="+mn-ea"/>
                <a:cs typeface="+mn-cs"/>
              </a:rPr>
              <a:t>Our job is to know what features of the software will help accomplish which language program tasks.</a:t>
            </a:r>
            <a:endParaRPr lang="en-US" dirty="0"/>
          </a:p>
        </p:txBody>
      </p:sp>
      <p:sp>
        <p:nvSpPr>
          <p:cNvPr id="4" name="Slide Number Placeholder 3"/>
          <p:cNvSpPr>
            <a:spLocks noGrp="1"/>
          </p:cNvSpPr>
          <p:nvPr>
            <p:ph type="sldNum" sz="quarter" idx="10"/>
          </p:nvPr>
        </p:nvSpPr>
        <p:spPr/>
        <p:txBody>
          <a:bodyPr/>
          <a:lstStyle/>
          <a:p>
            <a:fld id="{E68EA857-78E7-4B4B-BB59-50EFF56540B0}" type="slidenum">
              <a:rPr lang="en-US" smtClean="0"/>
              <a:pPr/>
              <a:t>4</a:t>
            </a:fld>
            <a:endParaRPr lang="en-US"/>
          </a:p>
        </p:txBody>
      </p:sp>
    </p:spTree>
    <p:extLst>
      <p:ext uri="{BB962C8B-B14F-4D97-AF65-F5344CB8AC3E}">
        <p14:creationId xmlns:p14="http://schemas.microsoft.com/office/powerpoint/2010/main" val="1656578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Share the things that are available with the leadership in your area. See where the tools you have learned about can save time and effort</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Don't accept a general answer.  Be specific</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Test, survey or query someone who understands the group</a:t>
            </a:r>
            <a:endParaRPr lang="en-US" dirty="0"/>
          </a:p>
        </p:txBody>
      </p:sp>
      <p:sp>
        <p:nvSpPr>
          <p:cNvPr id="4" name="Slide Number Placeholder 3"/>
          <p:cNvSpPr>
            <a:spLocks noGrp="1"/>
          </p:cNvSpPr>
          <p:nvPr>
            <p:ph type="sldNum" sz="quarter" idx="10"/>
          </p:nvPr>
        </p:nvSpPr>
        <p:spPr/>
        <p:txBody>
          <a:bodyPr/>
          <a:lstStyle/>
          <a:p>
            <a:fld id="{E68EA857-78E7-4B4B-BB59-50EFF56540B0}" type="slidenum">
              <a:rPr lang="en-US" smtClean="0"/>
              <a:pPr/>
              <a:t>5</a:t>
            </a:fld>
            <a:endParaRPr lang="en-US"/>
          </a:p>
        </p:txBody>
      </p:sp>
    </p:spTree>
    <p:extLst>
      <p:ext uri="{BB962C8B-B14F-4D97-AF65-F5344CB8AC3E}">
        <p14:creationId xmlns:p14="http://schemas.microsoft.com/office/powerpoint/2010/main" val="18983242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68EA857-78E7-4B4B-BB59-50EFF56540B0}" type="slidenum">
              <a:rPr lang="en-US" smtClean="0"/>
              <a:pPr/>
              <a:t>6</a:t>
            </a:fld>
            <a:endParaRPr lang="en-US"/>
          </a:p>
        </p:txBody>
      </p:sp>
    </p:spTree>
    <p:extLst>
      <p:ext uri="{BB962C8B-B14F-4D97-AF65-F5344CB8AC3E}">
        <p14:creationId xmlns:p14="http://schemas.microsoft.com/office/powerpoint/2010/main" val="19065099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68EA857-78E7-4B4B-BB59-50EFF56540B0}" type="slidenum">
              <a:rPr lang="en-US" smtClean="0"/>
              <a:pPr/>
              <a:t>7</a:t>
            </a:fld>
            <a:endParaRPr lang="en-US"/>
          </a:p>
        </p:txBody>
      </p:sp>
    </p:spTree>
    <p:extLst>
      <p:ext uri="{BB962C8B-B14F-4D97-AF65-F5344CB8AC3E}">
        <p14:creationId xmlns:p14="http://schemas.microsoft.com/office/powerpoint/2010/main" val="6867068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Method 1:</a:t>
            </a:r>
          </a:p>
          <a:p>
            <a:r>
              <a:rPr lang="en-US" sz="1200" kern="1200" baseline="0" dirty="0" smtClean="0">
                <a:solidFill>
                  <a:schemeClr val="tx1"/>
                </a:solidFill>
                <a:latin typeface="+mn-lt"/>
                <a:ea typeface="+mn-ea"/>
                <a:cs typeface="+mn-cs"/>
              </a:rPr>
              <a:t>Purpose</a:t>
            </a:r>
          </a:p>
          <a:p>
            <a:r>
              <a:rPr lang="en-US" sz="1200" kern="1200" baseline="0" dirty="0" smtClean="0">
                <a:solidFill>
                  <a:schemeClr val="tx1"/>
                </a:solidFill>
                <a:latin typeface="+mn-lt"/>
                <a:ea typeface="+mn-ea"/>
                <a:cs typeface="+mn-cs"/>
              </a:rPr>
              <a:t>Learning Objectives</a:t>
            </a:r>
          </a:p>
          <a:p>
            <a:r>
              <a:rPr lang="en-US" sz="1200" kern="1200" baseline="0" dirty="0" smtClean="0">
                <a:solidFill>
                  <a:schemeClr val="tx1"/>
                </a:solidFill>
                <a:latin typeface="+mn-lt"/>
                <a:ea typeface="+mn-ea"/>
                <a:cs typeface="+mn-cs"/>
              </a:rPr>
              <a:t>Learning Tasks</a:t>
            </a:r>
          </a:p>
          <a:p>
            <a:r>
              <a:rPr lang="en-US" sz="1200" kern="1200" baseline="0" dirty="0" smtClean="0">
                <a:solidFill>
                  <a:schemeClr val="tx1"/>
                </a:solidFill>
                <a:latin typeface="+mn-lt"/>
                <a:ea typeface="+mn-ea"/>
                <a:cs typeface="+mn-cs"/>
              </a:rPr>
              <a:t>--Connection</a:t>
            </a:r>
          </a:p>
          <a:p>
            <a:r>
              <a:rPr lang="en-US" sz="1200" kern="1200" baseline="0" dirty="0" smtClean="0">
                <a:solidFill>
                  <a:schemeClr val="tx1"/>
                </a:solidFill>
                <a:latin typeface="+mn-lt"/>
                <a:ea typeface="+mn-ea"/>
                <a:cs typeface="+mn-cs"/>
              </a:rPr>
              <a:t>--Content</a:t>
            </a:r>
          </a:p>
          <a:p>
            <a:r>
              <a:rPr lang="en-US" sz="1200" kern="1200" baseline="0" dirty="0" smtClean="0">
                <a:solidFill>
                  <a:schemeClr val="tx1"/>
                </a:solidFill>
                <a:latin typeface="+mn-lt"/>
                <a:ea typeface="+mn-ea"/>
                <a:cs typeface="+mn-cs"/>
              </a:rPr>
              <a:t>--Challenge</a:t>
            </a:r>
          </a:p>
          <a:p>
            <a:r>
              <a:rPr lang="en-US" sz="1200" kern="1200" baseline="0" dirty="0" smtClean="0">
                <a:solidFill>
                  <a:schemeClr val="tx1"/>
                </a:solidFill>
                <a:latin typeface="+mn-lt"/>
                <a:ea typeface="+mn-ea"/>
                <a:cs typeface="+mn-cs"/>
              </a:rPr>
              <a:t>--Change</a:t>
            </a:r>
          </a:p>
          <a:p>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68EA857-78E7-4B4B-BB59-50EFF56540B0}" type="slidenum">
              <a:rPr lang="en-US" smtClean="0"/>
              <a:pPr/>
              <a:t>8</a:t>
            </a:fld>
            <a:endParaRPr lang="en-US"/>
          </a:p>
        </p:txBody>
      </p:sp>
    </p:spTree>
    <p:extLst>
      <p:ext uri="{BB962C8B-B14F-4D97-AF65-F5344CB8AC3E}">
        <p14:creationId xmlns:p14="http://schemas.microsoft.com/office/powerpoint/2010/main" val="422827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Method 2:</a:t>
            </a:r>
          </a:p>
          <a:p>
            <a:r>
              <a:rPr lang="en-US" sz="1200" kern="1200" baseline="0" dirty="0" smtClean="0">
                <a:solidFill>
                  <a:schemeClr val="tx1"/>
                </a:solidFill>
                <a:latin typeface="+mn-lt"/>
                <a:ea typeface="+mn-ea"/>
                <a:cs typeface="+mn-cs"/>
              </a:rPr>
              <a:t>Introduction</a:t>
            </a:r>
          </a:p>
          <a:p>
            <a:r>
              <a:rPr lang="en-US" sz="1200" kern="1200" baseline="0" dirty="0" smtClean="0">
                <a:solidFill>
                  <a:schemeClr val="tx1"/>
                </a:solidFill>
                <a:latin typeface="+mn-lt"/>
                <a:ea typeface="+mn-ea"/>
                <a:cs typeface="+mn-cs"/>
              </a:rPr>
              <a:t>--Where are we?</a:t>
            </a:r>
          </a:p>
          <a:p>
            <a:r>
              <a:rPr lang="en-US" sz="1200" kern="1200" baseline="0" dirty="0" smtClean="0">
                <a:solidFill>
                  <a:schemeClr val="tx1"/>
                </a:solidFill>
                <a:latin typeface="+mn-lt"/>
                <a:ea typeface="+mn-ea"/>
                <a:cs typeface="+mn-cs"/>
              </a:rPr>
              <a:t>--Why is this important?</a:t>
            </a:r>
          </a:p>
          <a:p>
            <a:r>
              <a:rPr lang="en-US" sz="1200" kern="1200" baseline="0" dirty="0" smtClean="0">
                <a:solidFill>
                  <a:schemeClr val="tx1"/>
                </a:solidFill>
                <a:latin typeface="+mn-lt"/>
                <a:ea typeface="+mn-ea"/>
                <a:cs typeface="+mn-cs"/>
              </a:rPr>
              <a:t>--What will you do?</a:t>
            </a:r>
          </a:p>
          <a:p>
            <a:r>
              <a:rPr lang="en-US" sz="1200" kern="1200" baseline="0" dirty="0" smtClean="0">
                <a:solidFill>
                  <a:schemeClr val="tx1"/>
                </a:solidFill>
                <a:latin typeface="+mn-lt"/>
                <a:ea typeface="+mn-ea"/>
                <a:cs typeface="+mn-cs"/>
              </a:rPr>
              <a:t>Demonstration</a:t>
            </a:r>
          </a:p>
          <a:p>
            <a:r>
              <a:rPr lang="en-US" sz="1200" kern="1200" baseline="0" dirty="0" smtClean="0">
                <a:solidFill>
                  <a:schemeClr val="tx1"/>
                </a:solidFill>
                <a:latin typeface="+mn-lt"/>
                <a:ea typeface="+mn-ea"/>
                <a:cs typeface="+mn-cs"/>
              </a:rPr>
              <a:t>Exercises</a:t>
            </a:r>
          </a:p>
          <a:p>
            <a:r>
              <a:rPr lang="en-US" sz="1200" kern="1200" baseline="0" dirty="0" smtClean="0">
                <a:solidFill>
                  <a:schemeClr val="tx1"/>
                </a:solidFill>
                <a:latin typeface="+mn-lt"/>
                <a:ea typeface="+mn-ea"/>
                <a:cs typeface="+mn-cs"/>
              </a:rPr>
              <a:t>Summary</a:t>
            </a:r>
          </a:p>
        </p:txBody>
      </p:sp>
      <p:sp>
        <p:nvSpPr>
          <p:cNvPr id="4" name="Slide Number Placeholder 3"/>
          <p:cNvSpPr>
            <a:spLocks noGrp="1"/>
          </p:cNvSpPr>
          <p:nvPr>
            <p:ph type="sldNum" sz="quarter" idx="10"/>
          </p:nvPr>
        </p:nvSpPr>
        <p:spPr/>
        <p:txBody>
          <a:bodyPr/>
          <a:lstStyle/>
          <a:p>
            <a:fld id="{E68EA857-78E7-4B4B-BB59-50EFF56540B0}" type="slidenum">
              <a:rPr lang="en-US" smtClean="0"/>
              <a:pPr/>
              <a:t>9</a:t>
            </a:fld>
            <a:endParaRPr lang="en-US"/>
          </a:p>
        </p:txBody>
      </p:sp>
    </p:spTree>
    <p:extLst>
      <p:ext uri="{BB962C8B-B14F-4D97-AF65-F5344CB8AC3E}">
        <p14:creationId xmlns:p14="http://schemas.microsoft.com/office/powerpoint/2010/main" val="10755770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In a recent workshop on Paratext 7 for Consultants, we made a strong effort to focus only on the task that Bible translation consultants would specifically deal with. Here is an example of task orient learning objectives. Please look at these and discuss how they compare to the topics you might normally expect from a Paratext workshop. What is “Doing effective exegetical preparation for a consultant checking session”?</a:t>
            </a:r>
          </a:p>
        </p:txBody>
      </p:sp>
      <p:sp>
        <p:nvSpPr>
          <p:cNvPr id="4" name="Slide Number Placeholder 3"/>
          <p:cNvSpPr>
            <a:spLocks noGrp="1"/>
          </p:cNvSpPr>
          <p:nvPr>
            <p:ph type="sldNum" sz="quarter" idx="10"/>
          </p:nvPr>
        </p:nvSpPr>
        <p:spPr/>
        <p:txBody>
          <a:bodyPr/>
          <a:lstStyle/>
          <a:p>
            <a:fld id="{E68EA857-78E7-4B4B-BB59-50EFF56540B0}" type="slidenum">
              <a:rPr lang="en-US" smtClean="0"/>
              <a:pPr/>
              <a:t>10</a:t>
            </a:fld>
            <a:endParaRPr lang="en-US"/>
          </a:p>
        </p:txBody>
      </p:sp>
    </p:spTree>
    <p:extLst>
      <p:ext uri="{BB962C8B-B14F-4D97-AF65-F5344CB8AC3E}">
        <p14:creationId xmlns:p14="http://schemas.microsoft.com/office/powerpoint/2010/main" val="888213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1350" y="838200"/>
            <a:ext cx="1847850" cy="5105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47800" y="838200"/>
            <a:ext cx="5391150" cy="5105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447800" y="838200"/>
            <a:ext cx="73914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447800" y="1828800"/>
            <a:ext cx="36195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5219700" y="1828800"/>
            <a:ext cx="3619500" cy="4114800"/>
          </a:xfrm>
        </p:spPr>
        <p:txBody>
          <a:bodyPr/>
          <a:lstStyle/>
          <a:p>
            <a:r>
              <a:rPr lang="en-US" smtClean="0"/>
              <a:t>Click icon to add clip art</a:t>
            </a:r>
            <a:endParaRPr lang="en-US"/>
          </a:p>
        </p:txBody>
      </p:sp>
      <p:sp>
        <p:nvSpPr>
          <p:cNvPr id="5" name="Date Placeholder 4"/>
          <p:cNvSpPr>
            <a:spLocks noGrp="1"/>
          </p:cNvSpPr>
          <p:nvPr>
            <p:ph type="dt" sz="half" idx="10"/>
          </p:nvPr>
        </p:nvSpPr>
        <p:spPr>
          <a:xfrm>
            <a:off x="1447800" y="6248400"/>
            <a:ext cx="2209800" cy="457200"/>
          </a:xfrm>
        </p:spPr>
        <p:txBody>
          <a:bodyPr/>
          <a:lstStyle>
            <a:lvl1pPr>
              <a:defRPr/>
            </a:lvl1pPr>
          </a:lstStyle>
          <a:p>
            <a:fld id="{1D8BD707-D9CF-40AE-B4C6-C98DA3205C09}" type="datetimeFigureOut">
              <a:rPr lang="en-US" smtClean="0"/>
              <a:pPr/>
              <a:t>4/7/2016</a:t>
            </a:fld>
            <a:endParaRPr lang="en-US"/>
          </a:p>
        </p:txBody>
      </p:sp>
      <p:sp>
        <p:nvSpPr>
          <p:cNvPr id="6" name="Footer Placeholder 5"/>
          <p:cNvSpPr>
            <a:spLocks noGrp="1"/>
          </p:cNvSpPr>
          <p:nvPr>
            <p:ph type="ftr" sz="quarter" idx="11"/>
          </p:nvPr>
        </p:nvSpPr>
        <p:spPr>
          <a:xfrm>
            <a:off x="3657600" y="6248400"/>
            <a:ext cx="3276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934200" y="6248400"/>
            <a:ext cx="1905000" cy="457200"/>
          </a:xfrm>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1447800" y="838200"/>
            <a:ext cx="73914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447800" y="1828800"/>
            <a:ext cx="36195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5219700" y="1828800"/>
            <a:ext cx="3619500" cy="4114800"/>
          </a:xfrm>
        </p:spPr>
        <p:txBody>
          <a:bodyPr/>
          <a:lstStyle/>
          <a:p>
            <a:r>
              <a:rPr lang="en-US" smtClean="0"/>
              <a:t>Click icon to add chart</a:t>
            </a:r>
            <a:endParaRPr lang="en-US"/>
          </a:p>
        </p:txBody>
      </p:sp>
      <p:sp>
        <p:nvSpPr>
          <p:cNvPr id="5" name="Date Placeholder 4"/>
          <p:cNvSpPr>
            <a:spLocks noGrp="1"/>
          </p:cNvSpPr>
          <p:nvPr>
            <p:ph type="dt" sz="half" idx="10"/>
          </p:nvPr>
        </p:nvSpPr>
        <p:spPr>
          <a:xfrm>
            <a:off x="1447800" y="6248400"/>
            <a:ext cx="2209800" cy="457200"/>
          </a:xfrm>
        </p:spPr>
        <p:txBody>
          <a:bodyPr/>
          <a:lstStyle>
            <a:lvl1pPr>
              <a:defRPr/>
            </a:lvl1pPr>
          </a:lstStyle>
          <a:p>
            <a:fld id="{1D8BD707-D9CF-40AE-B4C6-C98DA3205C09}" type="datetimeFigureOut">
              <a:rPr lang="en-US" smtClean="0"/>
              <a:pPr/>
              <a:t>4/7/2016</a:t>
            </a:fld>
            <a:endParaRPr lang="en-US"/>
          </a:p>
        </p:txBody>
      </p:sp>
      <p:sp>
        <p:nvSpPr>
          <p:cNvPr id="6" name="Footer Placeholder 5"/>
          <p:cNvSpPr>
            <a:spLocks noGrp="1"/>
          </p:cNvSpPr>
          <p:nvPr>
            <p:ph type="ftr" sz="quarter" idx="11"/>
          </p:nvPr>
        </p:nvSpPr>
        <p:spPr>
          <a:xfrm>
            <a:off x="3657600" y="6248400"/>
            <a:ext cx="3276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934200" y="6248400"/>
            <a:ext cx="1905000" cy="457200"/>
          </a:xfrm>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447800" y="1828800"/>
            <a:ext cx="36195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828800"/>
            <a:ext cx="36195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1D8BD707-D9CF-40AE-B4C6-C98DA3205C09}" type="datetimeFigureOut">
              <a:rPr lang="en-US" smtClean="0"/>
              <a:pPr/>
              <a:t>4/7/2016</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1D8BD707-D9CF-40AE-B4C6-C98DA3205C09}" type="datetimeFigureOut">
              <a:rPr lang="en-US" smtClean="0"/>
              <a:pPr/>
              <a:t>4/7/2016</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1D8BD707-D9CF-40AE-B4C6-C98DA3205C09}" type="datetimeFigureOut">
              <a:rPr lang="en-US" smtClean="0"/>
              <a:pPr/>
              <a:t>4/7/2016</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1D8BD707-D9CF-40AE-B4C6-C98DA3205C09}" type="datetimeFigureOut">
              <a:rPr lang="en-US" smtClean="0"/>
              <a:pPr/>
              <a:t>4/7/2016</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1D8BD707-D9CF-40AE-B4C6-C98DA3205C09}" type="datetimeFigureOut">
              <a:rPr lang="en-US" smtClean="0"/>
              <a:pPr/>
              <a:t>4/7/2016</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1D8BD707-D9CF-40AE-B4C6-C98DA3205C09}" type="datetimeFigureOut">
              <a:rPr lang="en-US" smtClean="0"/>
              <a:pPr/>
              <a:t>4/7/2016</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447800" y="838200"/>
            <a:ext cx="73914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a:t>
            </a:r>
          </a:p>
        </p:txBody>
      </p:sp>
      <p:sp>
        <p:nvSpPr>
          <p:cNvPr id="1027" name="Rectangle 3"/>
          <p:cNvSpPr>
            <a:spLocks noGrp="1" noChangeArrowheads="1"/>
          </p:cNvSpPr>
          <p:nvPr>
            <p:ph type="body" idx="1"/>
          </p:nvPr>
        </p:nvSpPr>
        <p:spPr bwMode="auto">
          <a:xfrm>
            <a:off x="1447800" y="1828800"/>
            <a:ext cx="7391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1447800" y="6248400"/>
            <a:ext cx="2209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vl1pPr>
          </a:lstStyle>
          <a:p>
            <a:fld id="{1D8BD707-D9CF-40AE-B4C6-C98DA3205C09}" type="datetimeFigureOut">
              <a:rPr lang="en-US" smtClean="0"/>
              <a:pPr/>
              <a:t>4/7/2016</a:t>
            </a:fld>
            <a:endParaRPr lang="en-US"/>
          </a:p>
        </p:txBody>
      </p:sp>
      <p:sp>
        <p:nvSpPr>
          <p:cNvPr id="1029" name="Rectangle 5"/>
          <p:cNvSpPr>
            <a:spLocks noGrp="1" noChangeArrowheads="1"/>
          </p:cNvSpPr>
          <p:nvPr>
            <p:ph type="ftr" sz="quarter" idx="3"/>
          </p:nvPr>
        </p:nvSpPr>
        <p:spPr bwMode="auto">
          <a:xfrm>
            <a:off x="3657600" y="6248400"/>
            <a:ext cx="3276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934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charset="0"/>
          <a:ea typeface="ＭＳ Ｐゴシック" pitchFamily="1" charset="-128"/>
        </a:defRPr>
      </a:lvl2pPr>
      <a:lvl3pPr algn="l" rtl="0" eaLnBrk="1" fontAlgn="base" hangingPunct="1">
        <a:spcBef>
          <a:spcPct val="0"/>
        </a:spcBef>
        <a:spcAft>
          <a:spcPct val="0"/>
        </a:spcAft>
        <a:defRPr sz="4400">
          <a:solidFill>
            <a:schemeClr val="tx2"/>
          </a:solidFill>
          <a:latin typeface="Arial" charset="0"/>
          <a:ea typeface="ＭＳ Ｐゴシック" pitchFamily="1" charset="-128"/>
        </a:defRPr>
      </a:lvl3pPr>
      <a:lvl4pPr algn="l" rtl="0" eaLnBrk="1" fontAlgn="base" hangingPunct="1">
        <a:spcBef>
          <a:spcPct val="0"/>
        </a:spcBef>
        <a:spcAft>
          <a:spcPct val="0"/>
        </a:spcAft>
        <a:defRPr sz="4400">
          <a:solidFill>
            <a:schemeClr val="tx2"/>
          </a:solidFill>
          <a:latin typeface="Arial" charset="0"/>
          <a:ea typeface="ＭＳ Ｐゴシック" pitchFamily="1" charset="-128"/>
        </a:defRPr>
      </a:lvl4pPr>
      <a:lvl5pPr algn="l" rtl="0" eaLnBrk="1" fontAlgn="base" hangingPunct="1">
        <a:spcBef>
          <a:spcPct val="0"/>
        </a:spcBef>
        <a:spcAft>
          <a:spcPct val="0"/>
        </a:spcAft>
        <a:defRPr sz="4400">
          <a:solidFill>
            <a:schemeClr val="tx2"/>
          </a:solidFill>
          <a:latin typeface="Arial" charset="0"/>
          <a:ea typeface="ＭＳ Ｐゴシック" pitchFamily="1" charset="-128"/>
        </a:defRPr>
      </a:lvl5pPr>
      <a:lvl6pPr marL="457200" algn="l" rtl="0" eaLnBrk="1" fontAlgn="base" hangingPunct="1">
        <a:spcBef>
          <a:spcPct val="0"/>
        </a:spcBef>
        <a:spcAft>
          <a:spcPct val="0"/>
        </a:spcAft>
        <a:defRPr sz="4400">
          <a:solidFill>
            <a:schemeClr val="tx2"/>
          </a:solidFill>
          <a:latin typeface="Arial" charset="0"/>
          <a:ea typeface="ＭＳ Ｐゴシック" pitchFamily="1" charset="-128"/>
        </a:defRPr>
      </a:lvl6pPr>
      <a:lvl7pPr marL="914400" algn="l" rtl="0" eaLnBrk="1" fontAlgn="base" hangingPunct="1">
        <a:spcBef>
          <a:spcPct val="0"/>
        </a:spcBef>
        <a:spcAft>
          <a:spcPct val="0"/>
        </a:spcAft>
        <a:defRPr sz="4400">
          <a:solidFill>
            <a:schemeClr val="tx2"/>
          </a:solidFill>
          <a:latin typeface="Arial" charset="0"/>
          <a:ea typeface="ＭＳ Ｐゴシック" pitchFamily="1" charset="-128"/>
        </a:defRPr>
      </a:lvl7pPr>
      <a:lvl8pPr marL="1371600" algn="l" rtl="0" eaLnBrk="1" fontAlgn="base" hangingPunct="1">
        <a:spcBef>
          <a:spcPct val="0"/>
        </a:spcBef>
        <a:spcAft>
          <a:spcPct val="0"/>
        </a:spcAft>
        <a:defRPr sz="4400">
          <a:solidFill>
            <a:schemeClr val="tx2"/>
          </a:solidFill>
          <a:latin typeface="Arial" charset="0"/>
          <a:ea typeface="ＭＳ Ｐゴシック" pitchFamily="1" charset="-128"/>
        </a:defRPr>
      </a:lvl8pPr>
      <a:lvl9pPr marL="1828800" algn="l" rtl="0" eaLnBrk="1" fontAlgn="base" hangingPunct="1">
        <a:spcBef>
          <a:spcPct val="0"/>
        </a:spcBef>
        <a:spcAft>
          <a:spcPct val="0"/>
        </a:spcAft>
        <a:defRPr sz="4400">
          <a:solidFill>
            <a:schemeClr val="tx2"/>
          </a:solidFill>
          <a:latin typeface="Arial" charset="0"/>
          <a:ea typeface="ＭＳ Ｐゴシック" pitchFamily="1"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62200"/>
            <a:ext cx="8458200" cy="838200"/>
          </a:xfrm>
        </p:spPr>
        <p:txBody>
          <a:bodyPr/>
          <a:lstStyle/>
          <a:p>
            <a:pPr algn="ctr"/>
            <a:r>
              <a:rPr lang="en-US" b="1" dirty="0" smtClean="0"/>
              <a:t>Teaching a Workshop</a:t>
            </a:r>
            <a:endParaRPr lang="en-US" b="1" dirty="0"/>
          </a:p>
        </p:txBody>
      </p:sp>
      <p:sp>
        <p:nvSpPr>
          <p:cNvPr id="3" name="Subtitle 2"/>
          <p:cNvSpPr>
            <a:spLocks noGrp="1"/>
          </p:cNvSpPr>
          <p:nvPr>
            <p:ph type="subTitle" idx="1"/>
          </p:nvPr>
        </p:nvSpPr>
        <p:spPr>
          <a:xfrm>
            <a:off x="685800" y="3429000"/>
            <a:ext cx="8458200" cy="1905000"/>
          </a:xfrm>
        </p:spPr>
        <p:txBody>
          <a:bodyPr/>
          <a:lstStyle/>
          <a:p>
            <a:r>
              <a:rPr lang="en-US" dirty="0" smtClean="0"/>
              <a:t>Kent Schroeder</a:t>
            </a:r>
          </a:p>
          <a:p>
            <a:r>
              <a:rPr lang="en-US" dirty="0" smtClean="0"/>
              <a:t>SIL AFA</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838200"/>
            <a:ext cx="7620000" cy="914400"/>
          </a:xfrm>
        </p:spPr>
        <p:txBody>
          <a:bodyPr/>
          <a:lstStyle/>
          <a:p>
            <a:r>
              <a:rPr lang="en-US" b="1" dirty="0" smtClean="0">
                <a:solidFill>
                  <a:schemeClr val="tx2"/>
                </a:solidFill>
                <a:latin typeface="+mj-lt"/>
                <a:ea typeface="+mj-ea"/>
                <a:cs typeface="+mj-cs"/>
              </a:rPr>
              <a:t>Task Oriented Learning</a:t>
            </a:r>
            <a:endParaRPr lang="en-US" dirty="0"/>
          </a:p>
        </p:txBody>
      </p:sp>
      <p:sp>
        <p:nvSpPr>
          <p:cNvPr id="3" name="Rectangle 2"/>
          <p:cNvSpPr/>
          <p:nvPr/>
        </p:nvSpPr>
        <p:spPr>
          <a:xfrm>
            <a:off x="1066800" y="2057400"/>
            <a:ext cx="4800600" cy="4016484"/>
          </a:xfrm>
          <a:prstGeom prst="rect">
            <a:avLst/>
          </a:prstGeom>
        </p:spPr>
        <p:txBody>
          <a:bodyPr wrap="square">
            <a:spAutoFit/>
          </a:bodyPr>
          <a:lstStyle/>
          <a:p>
            <a:pPr>
              <a:spcAft>
                <a:spcPts val="600"/>
              </a:spcAft>
              <a:buFont typeface="Arial" pitchFamily="34" charset="0"/>
              <a:buChar char="•"/>
            </a:pPr>
            <a:r>
              <a:rPr lang="en-US" sz="2400" dirty="0" smtClean="0"/>
              <a:t> Creating a new </a:t>
            </a:r>
            <a:r>
              <a:rPr lang="en-US" sz="2400" dirty="0" smtClean="0"/>
              <a:t>collection of books</a:t>
            </a:r>
            <a:endParaRPr lang="en-US" sz="2400" dirty="0" smtClean="0"/>
          </a:p>
          <a:p>
            <a:pPr>
              <a:spcAft>
                <a:spcPts val="600"/>
              </a:spcAft>
              <a:buFont typeface="Arial" pitchFamily="34" charset="0"/>
              <a:buChar char="•"/>
            </a:pPr>
            <a:r>
              <a:rPr lang="en-US" sz="2400" dirty="0" smtClean="0"/>
              <a:t> Keeping good records of your preparatory notes and comments</a:t>
            </a:r>
          </a:p>
          <a:p>
            <a:pPr>
              <a:spcAft>
                <a:spcPts val="600"/>
              </a:spcAft>
              <a:buFont typeface="Arial" pitchFamily="34" charset="0"/>
              <a:buChar char="•"/>
            </a:pPr>
            <a:r>
              <a:rPr lang="en-US" sz="2400" dirty="0" smtClean="0"/>
              <a:t> Collaborating with teams to receive their text and back translations and send comments</a:t>
            </a:r>
          </a:p>
          <a:p>
            <a:pPr>
              <a:spcAft>
                <a:spcPts val="600"/>
              </a:spcAft>
              <a:buFont typeface="Arial" pitchFamily="34" charset="0"/>
              <a:buChar char="•"/>
            </a:pPr>
            <a:r>
              <a:rPr lang="en-US" sz="2400" dirty="0" smtClean="0"/>
              <a:t> Taking notes during a checking session and sending it in a report afterwards</a:t>
            </a:r>
          </a:p>
        </p:txBody>
      </p:sp>
      <p:sp>
        <p:nvSpPr>
          <p:cNvPr id="5" name="TextBox 4"/>
          <p:cNvSpPr txBox="1"/>
          <p:nvPr/>
        </p:nvSpPr>
        <p:spPr>
          <a:xfrm>
            <a:off x="5791200" y="1981200"/>
            <a:ext cx="2971800" cy="3954929"/>
          </a:xfrm>
          <a:prstGeom prst="rect">
            <a:avLst/>
          </a:prstGeom>
          <a:noFill/>
        </p:spPr>
        <p:txBody>
          <a:bodyPr wrap="square" rtlCol="0">
            <a:spAutoFit/>
          </a:bodyPr>
          <a:lstStyle/>
          <a:p>
            <a:pPr>
              <a:buFont typeface="Arial" pitchFamily="34" charset="0"/>
              <a:buChar char="•"/>
            </a:pPr>
            <a:r>
              <a:rPr lang="en-US" sz="2400" dirty="0" smtClean="0"/>
              <a:t> Bloom </a:t>
            </a:r>
            <a:r>
              <a:rPr lang="en-US" sz="2400" dirty="0" smtClean="0"/>
              <a:t>collection</a:t>
            </a:r>
          </a:p>
          <a:p>
            <a:endParaRPr lang="en-US" sz="2400" dirty="0" smtClean="0"/>
          </a:p>
          <a:p>
            <a:endParaRPr lang="en-US" dirty="0" smtClean="0"/>
          </a:p>
          <a:p>
            <a:pPr>
              <a:spcAft>
                <a:spcPts val="600"/>
              </a:spcAft>
              <a:buFont typeface="Arial" pitchFamily="34" charset="0"/>
              <a:buChar char="•"/>
            </a:pPr>
            <a:r>
              <a:rPr lang="en-US" sz="2400" dirty="0" smtClean="0"/>
              <a:t> Consultant notes project</a:t>
            </a:r>
            <a:endParaRPr lang="en-US" dirty="0" smtClean="0"/>
          </a:p>
          <a:p>
            <a:pPr>
              <a:buFont typeface="Arial" pitchFamily="34" charset="0"/>
              <a:buChar char="•"/>
            </a:pPr>
            <a:r>
              <a:rPr lang="en-US" sz="2400" dirty="0" smtClean="0"/>
              <a:t> Send and Receive</a:t>
            </a:r>
          </a:p>
          <a:p>
            <a:endParaRPr lang="en-US" sz="2400" dirty="0" smtClean="0"/>
          </a:p>
          <a:p>
            <a:endParaRPr lang="en-US" sz="2400" dirty="0" smtClean="0"/>
          </a:p>
          <a:p>
            <a:pPr>
              <a:buFont typeface="Arial" pitchFamily="34" charset="0"/>
              <a:buChar char="•"/>
            </a:pPr>
            <a:r>
              <a:rPr lang="en-US" sz="2400" dirty="0" smtClean="0"/>
              <a:t> Using notes</a:t>
            </a:r>
          </a:p>
          <a:p>
            <a:endParaRPr lang="en-US" dirty="0" smtClean="0"/>
          </a:p>
          <a:p>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838200"/>
            <a:ext cx="7620000" cy="1066800"/>
          </a:xfrm>
        </p:spPr>
        <p:txBody>
          <a:bodyPr/>
          <a:lstStyle/>
          <a:p>
            <a:r>
              <a:rPr lang="en-US" b="1" dirty="0" smtClean="0">
                <a:solidFill>
                  <a:schemeClr val="tx2"/>
                </a:solidFill>
                <a:latin typeface="+mj-lt"/>
                <a:ea typeface="+mj-ea"/>
                <a:cs typeface="+mj-cs"/>
              </a:rPr>
              <a:t>Planning a Workshop</a:t>
            </a:r>
            <a:endParaRPr lang="en-US" dirty="0"/>
          </a:p>
        </p:txBody>
      </p:sp>
      <p:sp>
        <p:nvSpPr>
          <p:cNvPr id="3" name="TextBox 2"/>
          <p:cNvSpPr txBox="1"/>
          <p:nvPr/>
        </p:nvSpPr>
        <p:spPr>
          <a:xfrm>
            <a:off x="1295400" y="2209800"/>
            <a:ext cx="7620000" cy="3046988"/>
          </a:xfrm>
          <a:prstGeom prst="rect">
            <a:avLst/>
          </a:prstGeom>
          <a:noFill/>
        </p:spPr>
        <p:txBody>
          <a:bodyPr wrap="square" rtlCol="0">
            <a:spAutoFit/>
          </a:bodyPr>
          <a:lstStyle/>
          <a:p>
            <a:pPr>
              <a:buFont typeface="Wingdings" pitchFamily="2" charset="2"/>
              <a:buChar char="§"/>
            </a:pPr>
            <a:r>
              <a:rPr lang="en-US" sz="3200" b="1" dirty="0" smtClean="0"/>
              <a:t> How will the cost be covered?</a:t>
            </a:r>
          </a:p>
          <a:p>
            <a:pPr>
              <a:buFont typeface="Wingdings" pitchFamily="2" charset="2"/>
              <a:buChar char="§"/>
            </a:pPr>
            <a:r>
              <a:rPr lang="en-US" sz="3200" b="1" dirty="0" smtClean="0"/>
              <a:t> How far in advance should it be planned</a:t>
            </a:r>
          </a:p>
          <a:p>
            <a:pPr>
              <a:buFont typeface="Wingdings" pitchFamily="2" charset="2"/>
              <a:buChar char="§"/>
            </a:pPr>
            <a:r>
              <a:rPr lang="en-US" sz="3200" b="1" dirty="0" smtClean="0"/>
              <a:t> Rule of thumb - One week of tech training per project per year</a:t>
            </a:r>
          </a:p>
          <a:p>
            <a:pPr>
              <a:buFont typeface="Wingdings" pitchFamily="2" charset="2"/>
              <a:buChar char="§"/>
            </a:pPr>
            <a:r>
              <a:rPr lang="en-US" sz="3200" b="1" dirty="0" smtClean="0"/>
              <a:t> Basic planning information</a:t>
            </a:r>
            <a:endParaRPr lang="en-US"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838200"/>
            <a:ext cx="7620000" cy="1066800"/>
          </a:xfrm>
        </p:spPr>
        <p:txBody>
          <a:bodyPr/>
          <a:lstStyle/>
          <a:p>
            <a:r>
              <a:rPr lang="en-US" b="1" dirty="0" smtClean="0">
                <a:solidFill>
                  <a:schemeClr val="tx2"/>
                </a:solidFill>
                <a:latin typeface="+mj-lt"/>
                <a:ea typeface="+mj-ea"/>
                <a:cs typeface="+mj-cs"/>
              </a:rPr>
              <a:t>Training Pitfalls</a:t>
            </a:r>
            <a:endParaRPr lang="en-US" dirty="0"/>
          </a:p>
        </p:txBody>
      </p:sp>
      <p:sp>
        <p:nvSpPr>
          <p:cNvPr id="3" name="TextBox 2"/>
          <p:cNvSpPr txBox="1"/>
          <p:nvPr/>
        </p:nvSpPr>
        <p:spPr>
          <a:xfrm>
            <a:off x="1295400" y="2209800"/>
            <a:ext cx="7239000" cy="4031873"/>
          </a:xfrm>
          <a:prstGeom prst="rect">
            <a:avLst/>
          </a:prstGeom>
          <a:noFill/>
        </p:spPr>
        <p:txBody>
          <a:bodyPr wrap="square" rtlCol="0">
            <a:spAutoFit/>
          </a:bodyPr>
          <a:lstStyle/>
          <a:p>
            <a:pPr>
              <a:buFont typeface="Wingdings" pitchFamily="2" charset="2"/>
              <a:buChar char="§"/>
            </a:pPr>
            <a:r>
              <a:rPr lang="en-US" sz="3200" b="1" dirty="0" smtClean="0"/>
              <a:t> Don’t put people of varying levels in the same course.</a:t>
            </a:r>
          </a:p>
          <a:p>
            <a:pPr>
              <a:buFont typeface="Wingdings" pitchFamily="2" charset="2"/>
              <a:buChar char="§"/>
            </a:pPr>
            <a:r>
              <a:rPr lang="en-US" sz="3200" b="1" dirty="0" smtClean="0"/>
              <a:t> Don’t cover more than they can handle</a:t>
            </a:r>
          </a:p>
          <a:p>
            <a:pPr>
              <a:buFont typeface="Wingdings" pitchFamily="2" charset="2"/>
              <a:buChar char="§"/>
            </a:pPr>
            <a:r>
              <a:rPr lang="en-US" sz="3200" b="1" dirty="0" smtClean="0"/>
              <a:t> Don’t do menu-based instruction</a:t>
            </a:r>
          </a:p>
          <a:p>
            <a:pPr>
              <a:buFont typeface="Wingdings" pitchFamily="2" charset="2"/>
              <a:buChar char="§"/>
            </a:pPr>
            <a:r>
              <a:rPr lang="en-US" sz="3200" b="1" dirty="0" smtClean="0"/>
              <a:t> Don’t forget to specify prerequisites.</a:t>
            </a:r>
          </a:p>
          <a:p>
            <a:endParaRPr lang="en-US" sz="3200" b="1"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838200"/>
            <a:ext cx="7620000" cy="1066800"/>
          </a:xfrm>
        </p:spPr>
        <p:txBody>
          <a:bodyPr/>
          <a:lstStyle/>
          <a:p>
            <a:r>
              <a:rPr lang="en-US" b="1" dirty="0" smtClean="0">
                <a:solidFill>
                  <a:schemeClr val="tx2"/>
                </a:solidFill>
                <a:latin typeface="+mj-lt"/>
                <a:ea typeface="+mj-ea"/>
                <a:cs typeface="+mj-cs"/>
              </a:rPr>
              <a:t>Training Pitfalls</a:t>
            </a:r>
            <a:endParaRPr lang="en-US" dirty="0"/>
          </a:p>
        </p:txBody>
      </p:sp>
      <p:sp>
        <p:nvSpPr>
          <p:cNvPr id="3" name="TextBox 2"/>
          <p:cNvSpPr txBox="1"/>
          <p:nvPr/>
        </p:nvSpPr>
        <p:spPr>
          <a:xfrm>
            <a:off x="1295400" y="2209800"/>
            <a:ext cx="7391400" cy="3539430"/>
          </a:xfrm>
          <a:prstGeom prst="rect">
            <a:avLst/>
          </a:prstGeom>
          <a:noFill/>
        </p:spPr>
        <p:txBody>
          <a:bodyPr wrap="square" rtlCol="0">
            <a:spAutoFit/>
          </a:bodyPr>
          <a:lstStyle/>
          <a:p>
            <a:pPr>
              <a:buFont typeface="Wingdings" pitchFamily="2" charset="2"/>
              <a:buChar char="§"/>
            </a:pPr>
            <a:r>
              <a:rPr lang="en-US" sz="3200" b="1" dirty="0" smtClean="0"/>
              <a:t> Don’t fail to supply electronic documentation</a:t>
            </a:r>
          </a:p>
          <a:p>
            <a:pPr>
              <a:buFont typeface="Wingdings" pitchFamily="2" charset="2"/>
              <a:buChar char="§"/>
            </a:pPr>
            <a:r>
              <a:rPr lang="en-US" sz="3200" b="1" dirty="0" smtClean="0"/>
              <a:t> Don't fail to provide concrete exercises with sample data</a:t>
            </a:r>
          </a:p>
          <a:p>
            <a:pPr>
              <a:buFont typeface="Arial" pitchFamily="34" charset="0"/>
              <a:buChar char="•"/>
            </a:pPr>
            <a:r>
              <a:rPr lang="en-US" sz="3200" b="1" dirty="0" smtClean="0"/>
              <a:t> Don't forget to specify hardware/software requirements in</a:t>
            </a:r>
          </a:p>
          <a:p>
            <a:r>
              <a:rPr lang="en-US" sz="3200" b="1" dirty="0" smtClean="0"/>
              <a:t>advance</a:t>
            </a:r>
            <a:endParaRPr lang="en-US"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838200"/>
            <a:ext cx="7620000" cy="1066800"/>
          </a:xfrm>
        </p:spPr>
        <p:txBody>
          <a:bodyPr/>
          <a:lstStyle/>
          <a:p>
            <a:r>
              <a:rPr lang="en-US" b="1" dirty="0" smtClean="0">
                <a:solidFill>
                  <a:schemeClr val="tx2"/>
                </a:solidFill>
                <a:latin typeface="+mj-lt"/>
                <a:ea typeface="+mj-ea"/>
                <a:cs typeface="+mj-cs"/>
              </a:rPr>
              <a:t>Assignment</a:t>
            </a:r>
            <a:endParaRPr lang="en-US" dirty="0"/>
          </a:p>
        </p:txBody>
      </p:sp>
      <p:sp>
        <p:nvSpPr>
          <p:cNvPr id="3" name="TextBox 2"/>
          <p:cNvSpPr txBox="1"/>
          <p:nvPr/>
        </p:nvSpPr>
        <p:spPr>
          <a:xfrm>
            <a:off x="1295400" y="2209800"/>
            <a:ext cx="7391400" cy="1077218"/>
          </a:xfrm>
          <a:prstGeom prst="rect">
            <a:avLst/>
          </a:prstGeom>
          <a:noFill/>
        </p:spPr>
        <p:txBody>
          <a:bodyPr wrap="square" rtlCol="0">
            <a:spAutoFit/>
          </a:bodyPr>
          <a:lstStyle/>
          <a:p>
            <a:r>
              <a:rPr lang="en-US" sz="3200" b="1" dirty="0" smtClean="0"/>
              <a:t>Plan a workshop for the coming year. Use the Workshop Planning Form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838200"/>
            <a:ext cx="7543800" cy="2209800"/>
          </a:xfrm>
        </p:spPr>
        <p:txBody>
          <a:bodyPr/>
          <a:lstStyle/>
          <a:p>
            <a:r>
              <a:rPr lang="en-US" b="1" dirty="0">
                <a:solidFill>
                  <a:schemeClr val="tx2"/>
                </a:solidFill>
                <a:latin typeface="+mj-lt"/>
                <a:ea typeface="+mj-ea"/>
                <a:cs typeface="+mj-cs"/>
              </a:rPr>
              <a:t>What </a:t>
            </a:r>
            <a:r>
              <a:rPr lang="en-US" b="1" dirty="0" smtClean="0">
                <a:solidFill>
                  <a:schemeClr val="tx2"/>
                </a:solidFill>
                <a:latin typeface="+mj-lt"/>
                <a:ea typeface="+mj-ea"/>
                <a:cs typeface="+mj-cs"/>
              </a:rPr>
              <a:t>usually initiates </a:t>
            </a:r>
            <a:r>
              <a:rPr lang="en-US" b="1" dirty="0">
                <a:solidFill>
                  <a:schemeClr val="tx2"/>
                </a:solidFill>
                <a:latin typeface="+mj-lt"/>
                <a:ea typeface="+mj-ea"/>
                <a:cs typeface="+mj-cs"/>
              </a:rPr>
              <a:t>a software training workshop?</a:t>
            </a:r>
            <a:endParaRPr lang="en-US" dirty="0"/>
          </a:p>
        </p:txBody>
      </p:sp>
      <p:pic>
        <p:nvPicPr>
          <p:cNvPr id="4" name="Picture 3" descr="IMG_2258.JPG"/>
          <p:cNvPicPr>
            <a:picLocks noChangeAspect="1"/>
          </p:cNvPicPr>
          <p:nvPr/>
        </p:nvPicPr>
        <p:blipFill>
          <a:blip r:embed="rId3" cstate="print"/>
          <a:stretch>
            <a:fillRect/>
          </a:stretch>
        </p:blipFill>
        <p:spPr>
          <a:xfrm>
            <a:off x="3124200" y="3048000"/>
            <a:ext cx="4724400" cy="35433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838200"/>
            <a:ext cx="7620000" cy="1828800"/>
          </a:xfrm>
        </p:spPr>
        <p:txBody>
          <a:bodyPr/>
          <a:lstStyle/>
          <a:p>
            <a:r>
              <a:rPr lang="en-US" b="1" dirty="0">
                <a:solidFill>
                  <a:schemeClr val="tx2"/>
                </a:solidFill>
                <a:latin typeface="+mj-lt"/>
                <a:ea typeface="+mj-ea"/>
                <a:cs typeface="+mj-cs"/>
              </a:rPr>
              <a:t>What should initiate a workshop?</a:t>
            </a:r>
            <a:endParaRPr lang="en-US" dirty="0"/>
          </a:p>
        </p:txBody>
      </p:sp>
      <p:pic>
        <p:nvPicPr>
          <p:cNvPr id="3" name="Picture 2" descr="IMG_2483.JPG"/>
          <p:cNvPicPr>
            <a:picLocks noChangeAspect="1"/>
          </p:cNvPicPr>
          <p:nvPr/>
        </p:nvPicPr>
        <p:blipFill>
          <a:blip r:embed="rId3" cstate="print"/>
          <a:stretch>
            <a:fillRect/>
          </a:stretch>
        </p:blipFill>
        <p:spPr>
          <a:xfrm>
            <a:off x="2971800" y="2743200"/>
            <a:ext cx="5181600" cy="38862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838200"/>
            <a:ext cx="7620000" cy="1828800"/>
          </a:xfrm>
        </p:spPr>
        <p:txBody>
          <a:bodyPr/>
          <a:lstStyle/>
          <a:p>
            <a:r>
              <a:rPr lang="en-US" b="1" dirty="0" smtClean="0">
                <a:solidFill>
                  <a:schemeClr val="tx2"/>
                </a:solidFill>
                <a:latin typeface="+mj-lt"/>
                <a:ea typeface="+mj-ea"/>
                <a:cs typeface="+mj-cs"/>
              </a:rPr>
              <a:t>How can the language technology dept. help?</a:t>
            </a:r>
            <a:endParaRPr lang="en-US" dirty="0"/>
          </a:p>
        </p:txBody>
      </p:sp>
      <p:pic>
        <p:nvPicPr>
          <p:cNvPr id="4" name="Picture 3" descr="Dilbert070331.gif"/>
          <p:cNvPicPr>
            <a:picLocks noChangeAspect="1"/>
          </p:cNvPicPr>
          <p:nvPr/>
        </p:nvPicPr>
        <p:blipFill>
          <a:blip r:embed="rId3" cstate="print"/>
          <a:stretch>
            <a:fillRect/>
          </a:stretch>
        </p:blipFill>
        <p:spPr>
          <a:xfrm>
            <a:off x="1447800" y="3200400"/>
            <a:ext cx="6717156" cy="23622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838200"/>
            <a:ext cx="7620000" cy="1828800"/>
          </a:xfrm>
        </p:spPr>
        <p:txBody>
          <a:bodyPr/>
          <a:lstStyle/>
          <a:p>
            <a:r>
              <a:rPr lang="en-US" b="1" dirty="0" smtClean="0">
                <a:solidFill>
                  <a:schemeClr val="tx2"/>
                </a:solidFill>
                <a:latin typeface="+mj-lt"/>
                <a:ea typeface="+mj-ea"/>
                <a:cs typeface="+mj-cs"/>
              </a:rPr>
              <a:t>Position yourself for successful training</a:t>
            </a:r>
            <a:endParaRPr lang="en-US" dirty="0"/>
          </a:p>
        </p:txBody>
      </p:sp>
      <p:sp>
        <p:nvSpPr>
          <p:cNvPr id="4" name="TextBox 3"/>
          <p:cNvSpPr txBox="1"/>
          <p:nvPr/>
        </p:nvSpPr>
        <p:spPr>
          <a:xfrm>
            <a:off x="1371600" y="2971800"/>
            <a:ext cx="7162800" cy="3108543"/>
          </a:xfrm>
          <a:prstGeom prst="rect">
            <a:avLst/>
          </a:prstGeom>
          <a:noFill/>
        </p:spPr>
        <p:txBody>
          <a:bodyPr wrap="square" rtlCol="0">
            <a:spAutoFit/>
          </a:bodyPr>
          <a:lstStyle/>
          <a:p>
            <a:pPr>
              <a:buFont typeface="Wingdings" pitchFamily="2" charset="2"/>
              <a:buChar char="§"/>
            </a:pPr>
            <a:r>
              <a:rPr lang="en-US" sz="2800" dirty="0" smtClean="0"/>
              <a:t> Inform leadership of new language technology that will help their strategy</a:t>
            </a:r>
          </a:p>
          <a:p>
            <a:pPr>
              <a:buFont typeface="Wingdings" pitchFamily="2" charset="2"/>
              <a:buChar char="§"/>
            </a:pPr>
            <a:r>
              <a:rPr lang="en-US" sz="2800" dirty="0" smtClean="0"/>
              <a:t> Learn what tasks the language programs want to accomplish</a:t>
            </a:r>
          </a:p>
          <a:p>
            <a:pPr>
              <a:buFont typeface="Wingdings" pitchFamily="2" charset="2"/>
              <a:buChar char="§"/>
            </a:pPr>
            <a:r>
              <a:rPr lang="en-US" sz="2800" dirty="0" smtClean="0"/>
              <a:t> Measure the group's existing skills</a:t>
            </a:r>
          </a:p>
          <a:p>
            <a:pPr>
              <a:buFont typeface="Wingdings" pitchFamily="2" charset="2"/>
              <a:buChar char="§"/>
            </a:pPr>
            <a:r>
              <a:rPr lang="en-US" sz="2800" dirty="0" smtClean="0"/>
              <a:t> Create learning objectives that align with the tasks</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838200"/>
            <a:ext cx="7620000" cy="1066800"/>
          </a:xfrm>
        </p:spPr>
        <p:txBody>
          <a:bodyPr/>
          <a:lstStyle/>
          <a:p>
            <a:r>
              <a:rPr lang="en-US" b="1" dirty="0" smtClean="0">
                <a:solidFill>
                  <a:schemeClr val="tx2"/>
                </a:solidFill>
                <a:latin typeface="+mj-lt"/>
                <a:ea typeface="+mj-ea"/>
                <a:cs typeface="+mj-cs"/>
              </a:rPr>
              <a:t>Learning Objectives</a:t>
            </a:r>
            <a:endParaRPr lang="en-US" dirty="0"/>
          </a:p>
        </p:txBody>
      </p:sp>
      <p:sp>
        <p:nvSpPr>
          <p:cNvPr id="4" name="TextBox 3"/>
          <p:cNvSpPr txBox="1"/>
          <p:nvPr/>
        </p:nvSpPr>
        <p:spPr>
          <a:xfrm>
            <a:off x="1219200" y="2209800"/>
            <a:ext cx="7162800" cy="4031873"/>
          </a:xfrm>
          <a:prstGeom prst="rect">
            <a:avLst/>
          </a:prstGeom>
          <a:noFill/>
        </p:spPr>
        <p:txBody>
          <a:bodyPr wrap="square" rtlCol="0">
            <a:spAutoFit/>
          </a:bodyPr>
          <a:lstStyle/>
          <a:p>
            <a:pPr marL="457200" indent="-457200">
              <a:buFont typeface="Arial" panose="020B0604020202020204" pitchFamily="34" charset="0"/>
              <a:buChar char="•"/>
            </a:pPr>
            <a:r>
              <a:rPr lang="en-US" sz="3200" b="1" dirty="0"/>
              <a:t>A learning objective is an explicit statement that clearly expresses what the student </a:t>
            </a:r>
            <a:r>
              <a:rPr lang="en-US" sz="3200" b="1" u="sng" dirty="0"/>
              <a:t>will be able to do</a:t>
            </a:r>
            <a:r>
              <a:rPr lang="en-US" sz="3200" b="1" dirty="0"/>
              <a:t> after taking a course</a:t>
            </a:r>
            <a:r>
              <a:rPr lang="en-US" sz="3200" b="1" dirty="0" smtClean="0"/>
              <a:t>.</a:t>
            </a:r>
            <a:endParaRPr lang="en-US" sz="3200" dirty="0"/>
          </a:p>
          <a:p>
            <a:pPr marL="457200" indent="-457200">
              <a:buFont typeface="Arial" panose="020B0604020202020204" pitchFamily="34" charset="0"/>
              <a:buChar char="•"/>
            </a:pPr>
            <a:r>
              <a:rPr lang="en-US" sz="3200" b="1" dirty="0" smtClean="0"/>
              <a:t>Create learning objectives that bridge the current skills to the desired outcomes</a:t>
            </a:r>
          </a:p>
          <a:p>
            <a:pPr marL="457200" indent="-457200">
              <a:buFont typeface="Arial" panose="020B0604020202020204" pitchFamily="34" charset="0"/>
              <a:buChar char="•"/>
            </a:pPr>
            <a:r>
              <a:rPr lang="en-US" sz="3200" b="1" dirty="0" smtClean="0"/>
              <a:t>Customize for the audience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838200"/>
            <a:ext cx="7620000" cy="1066800"/>
          </a:xfrm>
        </p:spPr>
        <p:txBody>
          <a:bodyPr/>
          <a:lstStyle/>
          <a:p>
            <a:r>
              <a:rPr lang="en-US" b="1" dirty="0" smtClean="0">
                <a:solidFill>
                  <a:schemeClr val="tx2"/>
                </a:solidFill>
                <a:latin typeface="+mj-lt"/>
                <a:ea typeface="+mj-ea"/>
                <a:cs typeface="+mj-cs"/>
              </a:rPr>
              <a:t>Samples of LOs</a:t>
            </a:r>
            <a:endParaRPr lang="en-US" dirty="0"/>
          </a:p>
        </p:txBody>
      </p:sp>
      <p:sp>
        <p:nvSpPr>
          <p:cNvPr id="4" name="TextBox 3"/>
          <p:cNvSpPr txBox="1"/>
          <p:nvPr/>
        </p:nvSpPr>
        <p:spPr>
          <a:xfrm>
            <a:off x="1219200" y="2209800"/>
            <a:ext cx="7162800" cy="4524315"/>
          </a:xfrm>
          <a:prstGeom prst="rect">
            <a:avLst/>
          </a:prstGeom>
          <a:noFill/>
        </p:spPr>
        <p:txBody>
          <a:bodyPr wrap="square" rtlCol="0">
            <a:spAutoFit/>
          </a:bodyPr>
          <a:lstStyle/>
          <a:p>
            <a:pPr marL="457200" indent="-457200">
              <a:buFont typeface="Arial" panose="020B0604020202020204" pitchFamily="34" charset="0"/>
              <a:buChar char="•"/>
            </a:pPr>
            <a:r>
              <a:rPr lang="en-US" sz="3200" dirty="0"/>
              <a:t>B</a:t>
            </a:r>
            <a:r>
              <a:rPr lang="en-US" sz="3200" dirty="0" smtClean="0"/>
              <a:t>e </a:t>
            </a:r>
            <a:r>
              <a:rPr lang="en-US" sz="3200" dirty="0"/>
              <a:t>able to backup and restore a </a:t>
            </a:r>
            <a:r>
              <a:rPr lang="en-US" sz="3200" dirty="0" smtClean="0"/>
              <a:t>project</a:t>
            </a:r>
            <a:r>
              <a:rPr lang="en-US" sz="3200" dirty="0"/>
              <a:t> </a:t>
            </a:r>
            <a:r>
              <a:rPr lang="en-US" sz="3200" dirty="0" smtClean="0"/>
              <a:t>in FLEx.</a:t>
            </a:r>
          </a:p>
          <a:p>
            <a:pPr marL="457200" indent="-457200">
              <a:buFont typeface="Arial" panose="020B0604020202020204" pitchFamily="34" charset="0"/>
              <a:buChar char="•"/>
            </a:pPr>
            <a:r>
              <a:rPr lang="en-US" sz="3200" dirty="0" smtClean="0"/>
              <a:t>Be able to </a:t>
            </a:r>
            <a:r>
              <a:rPr lang="en-US" sz="3200" dirty="0"/>
              <a:t>get </a:t>
            </a:r>
            <a:r>
              <a:rPr lang="en-US" sz="3200" dirty="0" smtClean="0"/>
              <a:t>a shell </a:t>
            </a:r>
            <a:r>
              <a:rPr lang="en-US" sz="3200" dirty="0"/>
              <a:t>book from the Bloom library</a:t>
            </a:r>
            <a:r>
              <a:rPr lang="en-US" sz="3200" dirty="0" smtClean="0"/>
              <a:t>.</a:t>
            </a:r>
          </a:p>
          <a:p>
            <a:pPr marL="457200" indent="-457200">
              <a:buFont typeface="Arial" panose="020B0604020202020204" pitchFamily="34" charset="0"/>
              <a:buChar char="•"/>
            </a:pPr>
            <a:r>
              <a:rPr lang="en-US" sz="3200" dirty="0" smtClean="0"/>
              <a:t>Be able to </a:t>
            </a:r>
            <a:r>
              <a:rPr lang="en-US" sz="3200" dirty="0"/>
              <a:t>build a word list using MLE  4000 Word List in </a:t>
            </a:r>
            <a:r>
              <a:rPr lang="en-US" sz="3200" dirty="0" err="1"/>
              <a:t>WeSay</a:t>
            </a:r>
            <a:r>
              <a:rPr lang="en-US" sz="3200" dirty="0" smtClean="0"/>
              <a:t>.</a:t>
            </a:r>
          </a:p>
          <a:p>
            <a:pPr marL="457200" indent="-457200">
              <a:buFont typeface="Arial" panose="020B0604020202020204" pitchFamily="34" charset="0"/>
              <a:buChar char="•"/>
            </a:pPr>
            <a:r>
              <a:rPr lang="en-US" sz="3200" dirty="0" smtClean="0"/>
              <a:t>Be able to use </a:t>
            </a:r>
            <a:r>
              <a:rPr lang="en-US" sz="3200" dirty="0"/>
              <a:t>the Biblical Terms tool to adapt proper </a:t>
            </a:r>
            <a:r>
              <a:rPr lang="en-US" sz="3200" dirty="0" smtClean="0"/>
              <a:t>names in Paratext</a:t>
            </a:r>
            <a:endParaRPr lang="en-US" sz="3200" dirty="0"/>
          </a:p>
        </p:txBody>
      </p:sp>
    </p:spTree>
    <p:extLst>
      <p:ext uri="{BB962C8B-B14F-4D97-AF65-F5344CB8AC3E}">
        <p14:creationId xmlns:p14="http://schemas.microsoft.com/office/powerpoint/2010/main" val="3569834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838200"/>
            <a:ext cx="7620000" cy="1066800"/>
          </a:xfrm>
        </p:spPr>
        <p:txBody>
          <a:bodyPr/>
          <a:lstStyle/>
          <a:p>
            <a:r>
              <a:rPr lang="en-US" b="1" dirty="0" smtClean="0">
                <a:solidFill>
                  <a:schemeClr val="tx2"/>
                </a:solidFill>
                <a:latin typeface="+mj-lt"/>
                <a:ea typeface="+mj-ea"/>
                <a:cs typeface="+mj-cs"/>
              </a:rPr>
              <a:t>Writing Training Modules</a:t>
            </a:r>
            <a:endParaRPr lang="en-US" dirty="0"/>
          </a:p>
        </p:txBody>
      </p:sp>
      <p:sp>
        <p:nvSpPr>
          <p:cNvPr id="4" name="TextBox 3"/>
          <p:cNvSpPr txBox="1"/>
          <p:nvPr/>
        </p:nvSpPr>
        <p:spPr>
          <a:xfrm>
            <a:off x="1371600" y="2133600"/>
            <a:ext cx="7162800" cy="4031873"/>
          </a:xfrm>
          <a:prstGeom prst="rect">
            <a:avLst/>
          </a:prstGeom>
          <a:noFill/>
        </p:spPr>
        <p:txBody>
          <a:bodyPr wrap="square" rtlCol="0">
            <a:spAutoFit/>
          </a:bodyPr>
          <a:lstStyle/>
          <a:p>
            <a:pPr marL="514350" indent="-514350">
              <a:buFont typeface="+mj-lt"/>
              <a:buAutoNum type="arabicParenR"/>
            </a:pPr>
            <a:r>
              <a:rPr lang="en-US" sz="3200" dirty="0" smtClean="0"/>
              <a:t>Purpose</a:t>
            </a:r>
          </a:p>
          <a:p>
            <a:pPr marL="514350" indent="-514350">
              <a:buFont typeface="+mj-lt"/>
              <a:buAutoNum type="arabicParenR"/>
            </a:pPr>
            <a:r>
              <a:rPr lang="en-US" sz="3200" dirty="0" smtClean="0"/>
              <a:t>Learning Objectives</a:t>
            </a:r>
          </a:p>
          <a:p>
            <a:pPr marL="514350" indent="-514350">
              <a:buFont typeface="+mj-lt"/>
              <a:buAutoNum type="arabicParenR"/>
            </a:pPr>
            <a:r>
              <a:rPr lang="en-US" sz="3200" dirty="0" smtClean="0"/>
              <a:t>Learning Tasks</a:t>
            </a:r>
          </a:p>
          <a:p>
            <a:pPr marL="971550" lvl="3" indent="-514350">
              <a:buFont typeface="+mj-lt"/>
              <a:buAutoNum type="alphaLcParenR"/>
            </a:pPr>
            <a:r>
              <a:rPr lang="en-US" sz="3200" dirty="0" smtClean="0"/>
              <a:t>Connection</a:t>
            </a:r>
          </a:p>
          <a:p>
            <a:pPr marL="971550" lvl="3" indent="-514350">
              <a:buFont typeface="+mj-lt"/>
              <a:buAutoNum type="alphaLcParenR"/>
            </a:pPr>
            <a:r>
              <a:rPr lang="en-US" sz="3200" dirty="0" smtClean="0"/>
              <a:t>Content</a:t>
            </a:r>
          </a:p>
          <a:p>
            <a:pPr marL="971550" lvl="3" indent="-514350">
              <a:buFont typeface="+mj-lt"/>
              <a:buAutoNum type="alphaLcParenR"/>
            </a:pPr>
            <a:r>
              <a:rPr lang="en-US" sz="3200" dirty="0" smtClean="0"/>
              <a:t>Challenge</a:t>
            </a:r>
          </a:p>
          <a:p>
            <a:pPr marL="971550" lvl="3" indent="-514350">
              <a:buFont typeface="+mj-lt"/>
              <a:buAutoNum type="alphaLcParenR"/>
            </a:pPr>
            <a:r>
              <a:rPr lang="en-US" sz="3200" dirty="0" smtClean="0"/>
              <a:t>Changes</a:t>
            </a:r>
          </a:p>
          <a:p>
            <a:pPr marL="971550" lvl="3" indent="-514350">
              <a:buFont typeface="+mj-lt"/>
              <a:buAutoNum type="alphaLcParenR"/>
            </a:pPr>
            <a:endParaRPr lang="en-US" sz="32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838200"/>
            <a:ext cx="7620000" cy="1066800"/>
          </a:xfrm>
        </p:spPr>
        <p:txBody>
          <a:bodyPr/>
          <a:lstStyle/>
          <a:p>
            <a:r>
              <a:rPr lang="en-US" b="1" dirty="0" smtClean="0">
                <a:solidFill>
                  <a:schemeClr val="tx2"/>
                </a:solidFill>
                <a:latin typeface="+mj-lt"/>
                <a:ea typeface="+mj-ea"/>
                <a:cs typeface="+mj-cs"/>
              </a:rPr>
              <a:t>Writing Training Modules</a:t>
            </a:r>
            <a:endParaRPr lang="en-US" dirty="0"/>
          </a:p>
        </p:txBody>
      </p:sp>
      <p:sp>
        <p:nvSpPr>
          <p:cNvPr id="4" name="TextBox 3"/>
          <p:cNvSpPr txBox="1"/>
          <p:nvPr/>
        </p:nvSpPr>
        <p:spPr>
          <a:xfrm>
            <a:off x="1371600" y="2133600"/>
            <a:ext cx="7162800" cy="3539430"/>
          </a:xfrm>
          <a:prstGeom prst="rect">
            <a:avLst/>
          </a:prstGeom>
          <a:noFill/>
        </p:spPr>
        <p:txBody>
          <a:bodyPr wrap="square" rtlCol="0">
            <a:spAutoFit/>
          </a:bodyPr>
          <a:lstStyle/>
          <a:p>
            <a:pPr marL="514350" indent="-514350">
              <a:buFont typeface="+mj-lt"/>
              <a:buAutoNum type="arabicParenR"/>
            </a:pPr>
            <a:r>
              <a:rPr lang="en-US" sz="3200" dirty="0" smtClean="0"/>
              <a:t>Introduction</a:t>
            </a:r>
          </a:p>
          <a:p>
            <a:pPr marL="1428750" lvl="2" indent="-514350">
              <a:buFont typeface="+mj-lt"/>
              <a:buAutoNum type="alphaLcParenR"/>
            </a:pPr>
            <a:r>
              <a:rPr lang="en-US" sz="3200" dirty="0" smtClean="0"/>
              <a:t>Where are we?</a:t>
            </a:r>
          </a:p>
          <a:p>
            <a:pPr marL="1428750" lvl="2" indent="-514350">
              <a:buFont typeface="+mj-lt"/>
              <a:buAutoNum type="alphaLcParenR"/>
            </a:pPr>
            <a:r>
              <a:rPr lang="en-US" sz="3200" dirty="0" smtClean="0"/>
              <a:t>Why is this important?</a:t>
            </a:r>
          </a:p>
          <a:p>
            <a:pPr marL="1428750" lvl="2" indent="-514350">
              <a:buFont typeface="+mj-lt"/>
              <a:buAutoNum type="alphaLcParenR"/>
            </a:pPr>
            <a:r>
              <a:rPr lang="en-US" sz="3200" dirty="0" smtClean="0"/>
              <a:t>What will you do?</a:t>
            </a:r>
          </a:p>
          <a:p>
            <a:r>
              <a:rPr lang="en-US" sz="3200" dirty="0" smtClean="0"/>
              <a:t>2. Demonstration</a:t>
            </a:r>
          </a:p>
          <a:p>
            <a:r>
              <a:rPr lang="en-US" sz="3200" dirty="0" smtClean="0"/>
              <a:t>3. Exercises</a:t>
            </a:r>
          </a:p>
          <a:p>
            <a:r>
              <a:rPr lang="en-US" sz="3200" dirty="0" smtClean="0"/>
              <a:t>4. Summary</a:t>
            </a:r>
          </a:p>
        </p:txBody>
      </p:sp>
    </p:spTree>
  </p:cSld>
  <p:clrMapOvr>
    <a:masterClrMapping/>
  </p:clrMapOvr>
</p:sld>
</file>

<file path=ppt/theme/theme1.xml><?xml version="1.0" encoding="utf-8"?>
<a:theme xmlns:a="http://schemas.openxmlformats.org/drawingml/2006/main" name="Blank Presentation">
  <a:themeElements>
    <a:clrScheme name="">
      <a:dk1>
        <a:srgbClr val="000000"/>
      </a:dk1>
      <a:lt1>
        <a:srgbClr val="B1C12A"/>
      </a:lt1>
      <a:dk2>
        <a:srgbClr val="000000"/>
      </a:dk2>
      <a:lt2>
        <a:srgbClr val="777777"/>
      </a:lt2>
      <a:accent1>
        <a:srgbClr val="BA4722"/>
      </a:accent1>
      <a:accent2>
        <a:srgbClr val="661656"/>
      </a:accent2>
      <a:accent3>
        <a:srgbClr val="D5DDAC"/>
      </a:accent3>
      <a:accent4>
        <a:srgbClr val="000000"/>
      </a:accent4>
      <a:accent5>
        <a:srgbClr val="D9B1AB"/>
      </a:accent5>
      <a:accent6>
        <a:srgbClr val="5C134D"/>
      </a:accent6>
      <a:hlink>
        <a:srgbClr val="AA2621"/>
      </a:hlink>
      <a:folHlink>
        <a:srgbClr val="FFF20D"/>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SILMasterTemplate</Template>
  <TotalTime>333</TotalTime>
  <Words>773</Words>
  <Application>Microsoft Office PowerPoint</Application>
  <PresentationFormat>On-screen Show (4:3)</PresentationFormat>
  <Paragraphs>136</Paragraphs>
  <Slides>14</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ＭＳ Ｐゴシック</vt:lpstr>
      <vt:lpstr>Wingdings</vt:lpstr>
      <vt:lpstr>Blank Presentation</vt:lpstr>
      <vt:lpstr>Teaching a Workshop</vt:lpstr>
      <vt:lpstr>What usually initiates a software training workshop?</vt:lpstr>
      <vt:lpstr>What should initiate a workshop?</vt:lpstr>
      <vt:lpstr>How can the language technology dept. help?</vt:lpstr>
      <vt:lpstr>Position yourself for successful training</vt:lpstr>
      <vt:lpstr>Learning Objectives</vt:lpstr>
      <vt:lpstr>Samples of LOs</vt:lpstr>
      <vt:lpstr>Writing Training Modules</vt:lpstr>
      <vt:lpstr>Writing Training Modules</vt:lpstr>
      <vt:lpstr>Task Oriented Learning</vt:lpstr>
      <vt:lpstr>Planning a Workshop</vt:lpstr>
      <vt:lpstr>Training Pitfalls</vt:lpstr>
      <vt:lpstr>Training Pitfalls</vt:lpstr>
      <vt:lpstr>Assignment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a Workshop</dc:title>
  <dc:creator>Kent Schroeder</dc:creator>
  <cp:lastModifiedBy>Kent Schroeder</cp:lastModifiedBy>
  <cp:revision>34</cp:revision>
  <cp:lastPrinted>2016-03-31T11:09:15Z</cp:lastPrinted>
  <dcterms:created xsi:type="dcterms:W3CDTF">2006-08-16T00:00:00Z</dcterms:created>
  <dcterms:modified xsi:type="dcterms:W3CDTF">2016-04-07T10:55:35Z</dcterms:modified>
</cp:coreProperties>
</file>