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3"/>
  </p:notesMasterIdLst>
  <p:sldIdLst>
    <p:sldId id="256" r:id="rId2"/>
    <p:sldId id="311" r:id="rId3"/>
    <p:sldId id="325" r:id="rId4"/>
    <p:sldId id="301" r:id="rId5"/>
    <p:sldId id="333" r:id="rId6"/>
    <p:sldId id="334" r:id="rId7"/>
    <p:sldId id="275" r:id="rId8"/>
    <p:sldId id="335" r:id="rId9"/>
    <p:sldId id="357" r:id="rId10"/>
    <p:sldId id="345" r:id="rId11"/>
    <p:sldId id="353" r:id="rId12"/>
    <p:sldId id="356" r:id="rId13"/>
    <p:sldId id="354" r:id="rId14"/>
    <p:sldId id="358" r:id="rId15"/>
    <p:sldId id="312" r:id="rId16"/>
    <p:sldId id="342" r:id="rId17"/>
    <p:sldId id="343" r:id="rId18"/>
    <p:sldId id="344" r:id="rId19"/>
    <p:sldId id="351" r:id="rId20"/>
    <p:sldId id="362" r:id="rId21"/>
    <p:sldId id="361" r:id="rId22"/>
    <p:sldId id="346" r:id="rId23"/>
    <p:sldId id="359" r:id="rId24"/>
    <p:sldId id="336" r:id="rId25"/>
    <p:sldId id="314" r:id="rId26"/>
    <p:sldId id="300" r:id="rId27"/>
    <p:sldId id="313" r:id="rId28"/>
    <p:sldId id="360" r:id="rId29"/>
    <p:sldId id="315" r:id="rId30"/>
    <p:sldId id="302" r:id="rId31"/>
    <p:sldId id="327" r:id="rId32"/>
    <p:sldId id="303" r:id="rId33"/>
    <p:sldId id="304" r:id="rId34"/>
    <p:sldId id="307" r:id="rId35"/>
    <p:sldId id="316" r:id="rId36"/>
    <p:sldId id="310" r:id="rId37"/>
    <p:sldId id="337" r:id="rId38"/>
    <p:sldId id="347" r:id="rId39"/>
    <p:sldId id="348" r:id="rId40"/>
    <p:sldId id="338" r:id="rId41"/>
    <p:sldId id="339" r:id="rId42"/>
    <p:sldId id="340" r:id="rId43"/>
    <p:sldId id="320" r:id="rId44"/>
    <p:sldId id="322" r:id="rId45"/>
    <p:sldId id="330" r:id="rId46"/>
    <p:sldId id="341" r:id="rId47"/>
    <p:sldId id="349" r:id="rId48"/>
    <p:sldId id="350" r:id="rId49"/>
    <p:sldId id="332" r:id="rId50"/>
    <p:sldId id="355" r:id="rId51"/>
    <p:sldId id="317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91D1-4619-4CFF-926C-8141EB66BF0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3C3E-EBF5-4C6B-BF08-915525D0CA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End of this slide – exercise – each</a:t>
            </a:r>
            <a:r>
              <a:rPr lang="en-GB" baseline="0" dirty="0" smtClean="0"/>
              <a:t> person insert a note in COPYICAP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them where under</a:t>
            </a:r>
            <a:r>
              <a:rPr lang="en-GB" baseline="0" dirty="0" smtClean="0"/>
              <a:t> Project Properties and Settings, Notes tab (for COPYICAP)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 TO SELF – you may have to do an initial example, find a note written by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Vultur</a:t>
            </a:r>
            <a:r>
              <a:rPr lang="en-GB" dirty="0" smtClean="0"/>
              <a:t> – then they do the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Describe how most translators operate – </a:t>
            </a:r>
            <a:r>
              <a:rPr lang="en-GB" baseline="0" dirty="0" smtClean="0"/>
              <a:t>VISUALLY  - so they miss notes </a:t>
            </a:r>
            <a:r>
              <a:rPr lang="en-GB" baseline="0" smtClean="0"/>
              <a:t>in footnotes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General principle:</a:t>
            </a:r>
            <a:r>
              <a:rPr lang="en-GB" baseline="0" dirty="0" smtClean="0"/>
              <a:t>  The person making the note should resolve the note EXCEPT where otherwise agreed.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an example of this from</a:t>
            </a:r>
            <a:r>
              <a:rPr lang="en-GB" baseline="0" dirty="0" smtClean="0"/>
              <a:t> COPYGIRY -  by using Biblical Terms Discussion Notes filter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could</a:t>
            </a:r>
            <a:r>
              <a:rPr lang="en-GB" baseline="0" dirty="0" smtClean="0"/>
              <a:t> show them COPYDIG just before they do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Show my JMCLY</a:t>
            </a:r>
            <a:r>
              <a:rPr lang="en-GB" baseline="0" dirty="0" smtClean="0"/>
              <a:t> notes in ACTS, in COPYICAP, and explain how I created the consultant notes project.</a:t>
            </a:r>
          </a:p>
          <a:p>
            <a:r>
              <a:rPr lang="en-GB" baseline="0" dirty="0" smtClean="0"/>
              <a:t>New project, type of project, consultant notes</a:t>
            </a:r>
          </a:p>
          <a:p>
            <a:r>
              <a:rPr lang="en-GB" baseline="0" dirty="0" smtClean="0"/>
              <a:t>Ask them to display JMCLY – all notes in 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C3E-EBF5-4C6B-BF08-915525D0CA8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0191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1675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7692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3088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0420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0705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3699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344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621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7980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128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DF283-1ABA-4277-B6BA-F123E40DC011}" type="datetimeFigureOut">
              <a:rPr lang="nl-NL" smtClean="0"/>
              <a:pPr/>
              <a:t>28-3-2017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CE8C-6AB5-4940-BE6A-553869622A4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127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7.xml"/><Relationship Id="rId7" Type="http://schemas.openxmlformats.org/officeDocument/2006/relationships/slide" Target="slide2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10" Type="http://schemas.openxmlformats.org/officeDocument/2006/relationships/slide" Target="slide37.xml"/><Relationship Id="rId4" Type="http://schemas.openxmlformats.org/officeDocument/2006/relationships/slide" Target="slide16.xml"/><Relationship Id="rId9" Type="http://schemas.openxmlformats.org/officeDocument/2006/relationships/slide" Target="slide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581400" y="623777"/>
            <a:ext cx="54726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Notes</a:t>
            </a:r>
          </a:p>
          <a:p>
            <a:pPr algn="ctr"/>
            <a:r>
              <a:rPr lang="en-US" sz="2400" b="1" dirty="0" smtClean="0"/>
              <a:t>in</a:t>
            </a:r>
          </a:p>
          <a:p>
            <a:pPr algn="ctr"/>
            <a:r>
              <a:rPr lang="en-US" sz="2400" b="1" dirty="0" err="1" smtClean="0"/>
              <a:t>ParaTExt</a:t>
            </a:r>
            <a:r>
              <a:rPr lang="en-US" sz="2400" b="1" dirty="0" smtClean="0"/>
              <a:t> 8</a:t>
            </a:r>
            <a:endParaRPr lang="nl-NL" sz="2400" b="1" dirty="0"/>
          </a:p>
        </p:txBody>
      </p:sp>
      <p:sp>
        <p:nvSpPr>
          <p:cNvPr id="2" name="Isosceles Triangle 1"/>
          <p:cNvSpPr/>
          <p:nvPr/>
        </p:nvSpPr>
        <p:spPr>
          <a:xfrm rot="5400000">
            <a:off x="1187988" y="16800"/>
            <a:ext cx="2988000" cy="3564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899988" y="304800"/>
            <a:ext cx="0" cy="6172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524000" y="1600200"/>
            <a:ext cx="628836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Creating and saving a Filter for notes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504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89344" y="183094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Saving a Filter in notes window: </a:t>
            </a:r>
          </a:p>
          <a:p>
            <a:pPr algn="ctr"/>
            <a:r>
              <a:rPr lang="en-US" sz="2400" b="1" dirty="0" smtClean="0"/>
              <a:t>Menu File &gt; Open notes…, choose any project(s), start filtering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6" name="Picture 2" descr="C:\Users\riikka\Dropbox (UBS Global Mission)\Capturas de tela\Screenshot 2016-11-07 21.07.4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49" t="14398" r="43998" b="39049"/>
          <a:stretch/>
        </p:blipFill>
        <p:spPr bwMode="auto">
          <a:xfrm>
            <a:off x="516193" y="1371600"/>
            <a:ext cx="7698661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2257503">
            <a:off x="3132927" y="5764028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3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89344" y="183094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Saving a Filter in notes window: </a:t>
            </a:r>
          </a:p>
          <a:p>
            <a:pPr algn="ctr"/>
            <a:r>
              <a:rPr lang="en-US" sz="2400" b="1" dirty="0" smtClean="0"/>
              <a:t>Menu File &gt; Open notes…, choose any project(s), start filtering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7" name="Picture 3" descr="C:\Users\riikka\Dropbox (UBS Global Mission)\Capturas de tela\Screenshot 2016-11-07 21.12.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1" t="14599" r="46207" b="37206"/>
          <a:stretch/>
        </p:blipFill>
        <p:spPr bwMode="auto">
          <a:xfrm>
            <a:off x="2590800" y="1752600"/>
            <a:ext cx="5536243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1127899">
            <a:off x="752403" y="2035306"/>
            <a:ext cx="1821708" cy="4051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127899">
            <a:off x="2609947" y="2035306"/>
            <a:ext cx="1821708" cy="40513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27899">
            <a:off x="4479783" y="2035306"/>
            <a:ext cx="1821708" cy="4051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27899">
            <a:off x="754861" y="4092706"/>
            <a:ext cx="1821708" cy="4051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7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89344" y="183094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Saving a Filter in notes window. </a:t>
            </a:r>
          </a:p>
          <a:p>
            <a:pPr algn="ctr"/>
            <a:r>
              <a:rPr lang="en-US" sz="2400" b="1" dirty="0" smtClean="0"/>
              <a:t>Once your filter is ready, give it a name and save it: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7" name="Picture 3" descr="C:\Users\riikka\Dropbox (UBS Global Mission)\Capturas de tela\Screenshot 2016-11-07 21.12.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51" t="14599" r="46207" b="37206"/>
          <a:stretch/>
        </p:blipFill>
        <p:spPr bwMode="auto">
          <a:xfrm>
            <a:off x="457200" y="1206652"/>
            <a:ext cx="8507288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9604117">
            <a:off x="2207578" y="1409668"/>
            <a:ext cx="1821708" cy="4051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9584226">
            <a:off x="3670977" y="1405123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27899">
            <a:off x="4632934" y="5840555"/>
            <a:ext cx="1821708" cy="4051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3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YOU DO 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First, do a S+R to the internet, team member A, then member B, then member A</a:t>
            </a:r>
          </a:p>
          <a:p>
            <a:r>
              <a:rPr lang="en-GB" dirty="0" smtClean="0"/>
              <a:t>Make a new filter for the COPYICAP project</a:t>
            </a:r>
          </a:p>
          <a:p>
            <a:r>
              <a:rPr lang="en-GB" dirty="0" smtClean="0"/>
              <a:t>Make a filter for notes written by your partner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New features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960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Filtering notes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6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Filtering project notes 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8: Notes Assigned to Me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18" y="1143000"/>
            <a:ext cx="6938963" cy="38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8" y="1981200"/>
            <a:ext cx="3276602" cy="40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11927899">
            <a:off x="2866952" y="3356993"/>
            <a:ext cx="1821708" cy="405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927899">
            <a:off x="3217089" y="2871717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6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Filtering project notes 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8: Conflict Notes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18" y="1143000"/>
            <a:ext cx="6938963" cy="38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8" y="1981200"/>
            <a:ext cx="3276602" cy="40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11927899">
            <a:off x="3236140" y="5220823"/>
            <a:ext cx="1821708" cy="40513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927899">
            <a:off x="3255191" y="4816096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Train translators to use Notes Window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0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Who</a:t>
            </a:r>
            <a:r>
              <a:rPr lang="en-US" sz="2400" b="1" dirty="0"/>
              <a:t>? To whom? What for? When?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Experiences and uses for Project notes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609600" y="1143000"/>
            <a:ext cx="7924800" cy="440120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drafting – the </a:t>
            </a:r>
            <a:r>
              <a:rPr lang="en-US" sz="2400" dirty="0" smtClean="0">
                <a:solidFill>
                  <a:srgbClr val="C00000"/>
                </a:solidFill>
              </a:rPr>
              <a:t>translator is uncertain </a:t>
            </a:r>
            <a:r>
              <a:rPr lang="en-US" sz="2400" dirty="0" smtClean="0"/>
              <a:t>and wants to return to consider options </a:t>
            </a:r>
            <a:r>
              <a:rPr lang="en-US" sz="1600" dirty="0" smtClean="0"/>
              <a:t>(note or bookmark for self)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internal or external review – a </a:t>
            </a:r>
            <a:r>
              <a:rPr lang="en-US" sz="2400" dirty="0">
                <a:solidFill>
                  <a:srgbClr val="C00000"/>
                </a:solidFill>
              </a:rPr>
              <a:t>reviewer comments </a:t>
            </a:r>
            <a:r>
              <a:rPr lang="en-US" sz="2400" dirty="0" smtClean="0"/>
              <a:t>on the translation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any time – </a:t>
            </a:r>
            <a:r>
              <a:rPr lang="en-US" sz="2400" dirty="0">
                <a:solidFill>
                  <a:srgbClr val="C00000"/>
                </a:solidFill>
              </a:rPr>
              <a:t>ask the consultant a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Prior to checking sessions – </a:t>
            </a:r>
            <a:r>
              <a:rPr lang="en-US" sz="2400" dirty="0" smtClean="0">
                <a:solidFill>
                  <a:srgbClr val="C00000"/>
                </a:solidFill>
              </a:rPr>
              <a:t>consultant asks questions </a:t>
            </a:r>
            <a:r>
              <a:rPr lang="en-US" sz="2400" dirty="0" smtClean="0"/>
              <a:t>or highlights issues to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After a </a:t>
            </a:r>
            <a:r>
              <a:rPr lang="en-US" sz="2400" dirty="0"/>
              <a:t>checking </a:t>
            </a:r>
            <a:r>
              <a:rPr lang="en-US" sz="2400" dirty="0" smtClean="0"/>
              <a:t>session – for </a:t>
            </a:r>
            <a:r>
              <a:rPr lang="en-US" sz="2400" dirty="0" smtClean="0">
                <a:solidFill>
                  <a:srgbClr val="C00000"/>
                </a:solidFill>
              </a:rPr>
              <a:t>reporting </a:t>
            </a:r>
            <a:r>
              <a:rPr lang="en-US" sz="2400" dirty="0" smtClean="0"/>
              <a:t>or for the consultant to use when working in other projects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any time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</a:rPr>
              <a:t>bookmarks</a:t>
            </a:r>
            <a:r>
              <a:rPr lang="en-US" sz="2400" dirty="0" smtClean="0"/>
              <a:t> </a:t>
            </a:r>
            <a:r>
              <a:rPr lang="en-US" sz="1600" dirty="0" smtClean="0"/>
              <a:t>(for the next session, </a:t>
            </a:r>
            <a:r>
              <a:rPr lang="en-US" sz="1600" dirty="0"/>
              <a:t>this is </a:t>
            </a:r>
            <a:r>
              <a:rPr lang="en-US" sz="1600" dirty="0" smtClean="0"/>
              <a:t>where I/we start)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Other uses </a:t>
            </a:r>
            <a:r>
              <a:rPr lang="en-US" sz="2400" dirty="0" smtClean="0">
                <a:solidFill>
                  <a:srgbClr val="C00000"/>
                </a:solidFill>
              </a:rPr>
              <a:t>? </a:t>
            </a:r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688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Notes window with Vernacular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have vernacular and resources and Notes together</a:t>
            </a:r>
          </a:p>
          <a:p>
            <a:r>
              <a:rPr lang="en-GB" dirty="0" smtClean="0"/>
              <a:t>Save the windows combination</a:t>
            </a:r>
          </a:p>
          <a:p>
            <a:r>
              <a:rPr lang="en-GB" dirty="0" smtClean="0"/>
              <a:t>Opening all notes</a:t>
            </a:r>
          </a:p>
          <a:p>
            <a:r>
              <a:rPr lang="en-GB" dirty="0" smtClean="0"/>
              <a:t>The colours of notes (red, grey, yellow background)</a:t>
            </a:r>
          </a:p>
          <a:p>
            <a:r>
              <a:rPr lang="en-GB" dirty="0" smtClean="0"/>
              <a:t>Filtering by text in notes</a:t>
            </a:r>
          </a:p>
          <a:p>
            <a:r>
              <a:rPr lang="en-GB" dirty="0" smtClean="0"/>
              <a:t>Resolving Notes (including restricted resolve)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Resolving Conflict notes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60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Resolving Conflict notes</a:t>
            </a:r>
            <a:r>
              <a:rPr lang="en-US" sz="2400" dirty="0" smtClean="0"/>
              <a:t>  </a:t>
            </a:r>
            <a:r>
              <a:rPr lang="en-US" sz="2400" b="1" dirty="0" smtClean="0"/>
              <a:t>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 </a:t>
            </a:r>
            <a:r>
              <a:rPr lang="en-US" sz="2400" dirty="0" smtClean="0"/>
              <a:t>– easy fix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292080" y="1009471"/>
            <a:ext cx="339472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 replace or merge of changes from conflicts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300" y="2209800"/>
            <a:ext cx="686706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3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a conflict. Agree to </a:t>
            </a:r>
            <a:r>
              <a:rPr lang="en-GB" b="1" dirty="0" smtClean="0"/>
              <a:t>change the same verse</a:t>
            </a:r>
            <a:r>
              <a:rPr lang="en-GB" dirty="0" smtClean="0"/>
              <a:t> somewhere in Matthew in COPYICAP with your partner. Both do a S+R.</a:t>
            </a:r>
          </a:p>
          <a:p>
            <a:r>
              <a:rPr lang="en-GB" dirty="0" smtClean="0"/>
              <a:t>Locate the conflict, and together, resolve it.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New types of notes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916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Note types 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914400" y="990600"/>
            <a:ext cx="3939364" cy="13849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Project notes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Consultant notes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800" dirty="0" smtClean="0"/>
              <a:t>Conflict notes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10" name="Tekstvak 8"/>
          <p:cNvSpPr txBox="1"/>
          <p:nvPr/>
        </p:nvSpPr>
        <p:spPr>
          <a:xfrm>
            <a:off x="914400" y="2667000"/>
            <a:ext cx="7634175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Biblical term (rendering discussion) notes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C00000"/>
                </a:solidFill>
              </a:rPr>
              <a:t>Word list (spelling discussion) notes</a:t>
            </a:r>
            <a:endParaRPr lang="nl-NL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7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Biblical term notes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561" y="1600200"/>
            <a:ext cx="6932239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9261275">
            <a:off x="1595261" y="1498196"/>
            <a:ext cx="4238074" cy="7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1" y="1749524"/>
            <a:ext cx="8166419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366" y="4545111"/>
            <a:ext cx="403288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02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2400" b="1" dirty="0" smtClean="0"/>
              <a:t>Word list notes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Spelling </a:t>
            </a:r>
            <a:r>
              <a:rPr lang="en-US" sz="2400" dirty="0"/>
              <a:t>discussion notes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4976812" cy="35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9261275">
            <a:off x="2255414" y="2232467"/>
            <a:ext cx="4505492" cy="769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662" y="4114800"/>
            <a:ext cx="5791200" cy="21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IT A GO!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COPYICAP, bring up Biblical Terms Tool (under the Tools menu.)</a:t>
            </a:r>
          </a:p>
          <a:p>
            <a:r>
              <a:rPr lang="en-GB" dirty="0" smtClean="0"/>
              <a:t>Make a note next to a Biblical Term</a:t>
            </a:r>
          </a:p>
          <a:p>
            <a:r>
              <a:rPr lang="en-GB" dirty="0" smtClean="0"/>
              <a:t>Then open the Word List. </a:t>
            </a:r>
          </a:p>
          <a:p>
            <a:r>
              <a:rPr lang="en-GB" dirty="0" smtClean="0"/>
              <a:t>Make a note against one of the words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Attaching notes to the text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9253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b="1" dirty="0" smtClean="0"/>
              <a:t>How? 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dirty="0" smtClean="0"/>
              <a:t>Inserting project notes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724400" y="1370926"/>
            <a:ext cx="3810000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Using the </a:t>
            </a:r>
            <a:r>
              <a:rPr lang="en-US" sz="2400" b="1" dirty="0" smtClean="0"/>
              <a:t>Insert</a:t>
            </a:r>
            <a:r>
              <a:rPr lang="en-US" sz="2400" dirty="0" smtClean="0"/>
              <a:t> menu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en-US" sz="2400" dirty="0" smtClean="0"/>
              <a:t>or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Right click on word/phrase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OR </a:t>
            </a:r>
            <a:r>
              <a:rPr lang="en-US" sz="2400" dirty="0" err="1" smtClean="0"/>
              <a:t>Control+Shift+N</a:t>
            </a:r>
            <a:r>
              <a:rPr lang="en-US" sz="2400" dirty="0" smtClean="0"/>
              <a:t> 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62" y="1319349"/>
            <a:ext cx="4191000" cy="24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12"/>
          <a:stretch/>
        </p:blipFill>
        <p:spPr bwMode="auto">
          <a:xfrm>
            <a:off x="362262" y="3810000"/>
            <a:ext cx="8621195" cy="22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74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Attaching notes 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</a:t>
            </a:r>
            <a:endParaRPr lang="nl-NL" sz="24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1600201" y="1143000"/>
            <a:ext cx="5791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have seen something like this?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060" y="2057400"/>
            <a:ext cx="69723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1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8, </a:t>
            </a:r>
            <a:r>
              <a:rPr lang="en-US" sz="2400" b="1" dirty="0"/>
              <a:t>the note is kept </a:t>
            </a:r>
            <a:r>
              <a:rPr lang="en-US" sz="2400" b="1" dirty="0" smtClean="0"/>
              <a:t>attached to the </a:t>
            </a:r>
            <a:r>
              <a:rPr lang="en-US" sz="2400" b="1" dirty="0"/>
              <a:t>original location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6210300" y="4752417"/>
            <a:ext cx="2934305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when the text is drastically changed, the note jumps to the beginning of the verse. 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96" y="1036976"/>
            <a:ext cx="5476875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3575"/>
            <a:ext cx="5905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83" y="2667000"/>
            <a:ext cx="4229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83" y="3356860"/>
            <a:ext cx="45053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83" y="4190999"/>
            <a:ext cx="4972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83" y="5019207"/>
            <a:ext cx="5067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83" y="5789136"/>
            <a:ext cx="4286250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0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Reattaching a note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95" y="942677"/>
            <a:ext cx="5476875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95" y="1857375"/>
            <a:ext cx="4286250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2762585"/>
            <a:ext cx="60102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8700096">
            <a:off x="4462759" y="1812166"/>
            <a:ext cx="3084179" cy="695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070" y="2103023"/>
            <a:ext cx="4724400" cy="25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37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11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Reattaching a note</a:t>
            </a:r>
            <a:endParaRPr lang="nl-NL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106" y="990600"/>
            <a:ext cx="7443787" cy="42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476875" cy="71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286250" cy="70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333878" cy="1114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Reattaching a note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="" val="37902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Notes in the project planning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997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Project tags in project progress planning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58" y="1066800"/>
            <a:ext cx="558306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59" y="3962400"/>
            <a:ext cx="819307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71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Consultant notes in </a:t>
            </a:r>
            <a:r>
              <a:rPr lang="en-US" sz="4400" b="1" dirty="0" err="1" smtClean="0"/>
              <a:t>ParaTExt</a:t>
            </a:r>
            <a:r>
              <a:rPr lang="en-US" sz="4400" b="1" dirty="0" smtClean="0"/>
              <a:t> 8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201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Consultant notes: a separate project not restricted to one project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276350"/>
            <a:ext cx="67913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1127899">
            <a:off x="3929176" y="1593242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27899">
            <a:off x="-38761" y="1638174"/>
            <a:ext cx="1330661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08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Showing consultant notes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12" name="Right Arrow 11"/>
          <p:cNvSpPr/>
          <p:nvPr/>
        </p:nvSpPr>
        <p:spPr>
          <a:xfrm rot="1127899">
            <a:off x="-23521" y="4318389"/>
            <a:ext cx="1330661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riikka\Dropbox (UBS Global Mission)\Capturas de tela\Screenshot 2016-11-06 22.50.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3104" r="51061" b="51261"/>
          <a:stretch/>
        </p:blipFill>
        <p:spPr bwMode="auto">
          <a:xfrm>
            <a:off x="1336926" y="1053351"/>
            <a:ext cx="6508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 rot="8749738">
            <a:off x="7445468" y="4457266"/>
            <a:ext cx="1510125" cy="640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6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What? To whom?</a:t>
            </a:r>
          </a:p>
          <a:p>
            <a:pPr algn="ctr"/>
            <a:r>
              <a:rPr lang="en-US" sz="2400" b="1" dirty="0" smtClean="0"/>
              <a:t>Writing a comment and assigning it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3704648" y="1143000"/>
            <a:ext cx="4829752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Type in your comment or question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Assign the note</a:t>
            </a:r>
            <a:endParaRPr lang="nl-NL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440" y="4010612"/>
            <a:ext cx="4840560" cy="284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0139"/>
            <a:ext cx="60579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333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sp>
        <p:nvSpPr>
          <p:cNvPr id="11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Registration of consultant notes not needed</a:t>
            </a:r>
            <a:endParaRPr lang="nl-N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976" y="1981200"/>
            <a:ext cx="5975461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8"/>
          <p:cNvSpPr txBox="1"/>
          <p:nvPr/>
        </p:nvSpPr>
        <p:spPr>
          <a:xfrm>
            <a:off x="4800600" y="845403"/>
            <a:ext cx="388620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Consultant notes are projects that need to be migrated</a:t>
            </a:r>
          </a:p>
        </p:txBody>
      </p:sp>
    </p:spTree>
    <p:extLst>
      <p:ext uri="{BB962C8B-B14F-4D97-AF65-F5344CB8AC3E}">
        <p14:creationId xmlns:p14="http://schemas.microsoft.com/office/powerpoint/2010/main" xmlns="" val="28452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11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in </a:t>
            </a:r>
            <a:r>
              <a:rPr lang="en-US" sz="2400" b="1" dirty="0" err="1" smtClean="0"/>
              <a:t>ParaTExt</a:t>
            </a:r>
            <a:r>
              <a:rPr lang="en-US" sz="2400" b="1" dirty="0" smtClean="0"/>
              <a:t> 8: </a:t>
            </a:r>
            <a:br>
              <a:rPr lang="en-US" sz="2400" b="1" dirty="0" smtClean="0"/>
            </a:br>
            <a:r>
              <a:rPr lang="en-US" sz="2400" b="1" dirty="0" smtClean="0"/>
              <a:t>View or insert consultant notes in “text collection” context window</a:t>
            </a:r>
            <a:endParaRPr lang="nl-N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962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94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1236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dirty="0" smtClean="0"/>
              <a:t>Tips and Tricks</a:t>
            </a:r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46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1 </a:t>
            </a:r>
            <a:r>
              <a:rPr lang="en-US" sz="2400" dirty="0" smtClean="0"/>
              <a:t> –  copying filtered notes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096000" y="1009471"/>
            <a:ext cx="25908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Filter notes, then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dirty="0"/>
              <a:t>g</a:t>
            </a:r>
            <a:r>
              <a:rPr lang="en-US" sz="2400" dirty="0" smtClean="0"/>
              <a:t>o to </a:t>
            </a:r>
            <a:r>
              <a:rPr lang="en-US" sz="2400" b="1" dirty="0" smtClean="0"/>
              <a:t>Edit… </a:t>
            </a:r>
            <a:br>
              <a:rPr lang="en-US" sz="2400" b="1" dirty="0" smtClean="0"/>
            </a:br>
            <a:r>
              <a:rPr lang="en-US" sz="2400" b="1" dirty="0" smtClean="0"/>
              <a:t>  </a:t>
            </a:r>
            <a:r>
              <a:rPr lang="en-US" sz="2400" dirty="0" smtClean="0"/>
              <a:t>Copy … notes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35602"/>
            <a:ext cx="4248150" cy="404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06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</a:t>
            </a:r>
            <a:r>
              <a:rPr lang="en-US" sz="2400" b="1" dirty="0"/>
              <a:t>2</a:t>
            </a:r>
            <a:r>
              <a:rPr lang="en-US" sz="2400" b="1" dirty="0" smtClean="0"/>
              <a:t> </a:t>
            </a:r>
            <a:r>
              <a:rPr lang="en-US" sz="2400" dirty="0" smtClean="0"/>
              <a:t> –  quick links to references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181600" y="838200"/>
            <a:ext cx="3505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Scripture reference links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800600"/>
            <a:ext cx="5753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2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667000"/>
            <a:ext cx="4638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8"/>
          <p:cNvSpPr txBox="1"/>
          <p:nvPr/>
        </p:nvSpPr>
        <p:spPr>
          <a:xfrm>
            <a:off x="500062" y="4194772"/>
            <a:ext cx="5138737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 with scripture reference settings</a:t>
            </a:r>
          </a:p>
        </p:txBody>
      </p:sp>
    </p:spTree>
    <p:extLst>
      <p:ext uri="{BB962C8B-B14F-4D97-AF65-F5344CB8AC3E}">
        <p14:creationId xmlns:p14="http://schemas.microsoft.com/office/powerpoint/2010/main" xmlns="" val="28748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</a:t>
            </a:r>
            <a:r>
              <a:rPr lang="en-US" sz="2400" b="1" dirty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 –  quick links to references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181600" y="833735"/>
            <a:ext cx="35052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US" sz="2400" dirty="0" smtClean="0"/>
              <a:t>Links to web pages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1905000"/>
            <a:ext cx="60483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2533650"/>
            <a:ext cx="55721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560" y="1471136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http://talkofjesus.com/wp-content/uploads/2014/04/herods-temple.jpg</a:t>
            </a:r>
          </a:p>
        </p:txBody>
      </p:sp>
    </p:spTree>
    <p:extLst>
      <p:ext uri="{BB962C8B-B14F-4D97-AF65-F5344CB8AC3E}">
        <p14:creationId xmlns:p14="http://schemas.microsoft.com/office/powerpoint/2010/main" xmlns="" val="37247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</a:t>
            </a:r>
            <a:r>
              <a:rPr lang="en-US" sz="2400" b="1" dirty="0"/>
              <a:t>4</a:t>
            </a:r>
            <a:r>
              <a:rPr lang="en-US" sz="2400" b="1" dirty="0" smtClean="0"/>
              <a:t> </a:t>
            </a:r>
            <a:r>
              <a:rPr lang="en-US" sz="2400" dirty="0" smtClean="0"/>
              <a:t> –  comparing text before and after inserting a note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50" y="1219200"/>
            <a:ext cx="8686453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571"/>
            <a:ext cx="13779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4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</a:t>
            </a:r>
            <a:r>
              <a:rPr lang="en-US" sz="2400" b="1" dirty="0"/>
              <a:t>4</a:t>
            </a:r>
            <a:r>
              <a:rPr lang="en-US" sz="2400" b="1" dirty="0" smtClean="0"/>
              <a:t> </a:t>
            </a:r>
            <a:r>
              <a:rPr lang="en-US" sz="2400" dirty="0" smtClean="0"/>
              <a:t> –  comparing text before and after inserting a note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92" y="1066800"/>
            <a:ext cx="8538193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2571"/>
            <a:ext cx="13779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Tip  #  </a:t>
            </a:r>
            <a:r>
              <a:rPr lang="en-US" sz="2400" b="1" dirty="0"/>
              <a:t>4</a:t>
            </a:r>
            <a:r>
              <a:rPr lang="en-US" sz="2400" b="1" dirty="0" smtClean="0"/>
              <a:t> </a:t>
            </a:r>
            <a:r>
              <a:rPr lang="en-US" sz="2400" dirty="0" smtClean="0"/>
              <a:t> –  comparing text before and after inserting a note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20" y="1219200"/>
            <a:ext cx="8549959" cy="4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8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sp>
        <p:nvSpPr>
          <p:cNvPr id="11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</a:t>
            </a:r>
            <a:endParaRPr lang="nl-NL" sz="2400" dirty="0"/>
          </a:p>
        </p:txBody>
      </p:sp>
      <p:sp>
        <p:nvSpPr>
          <p:cNvPr id="6" name="Tekstvak 8"/>
          <p:cNvSpPr txBox="1"/>
          <p:nvPr/>
        </p:nvSpPr>
        <p:spPr>
          <a:xfrm>
            <a:off x="685800" y="990600"/>
            <a:ext cx="7772400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project notes will transfer with the </a:t>
            </a:r>
            <a:r>
              <a:rPr lang="en-US" sz="2400" dirty="0" err="1" smtClean="0"/>
              <a:t>ParaTExt</a:t>
            </a:r>
            <a:r>
              <a:rPr lang="en-US" sz="2400" dirty="0" smtClean="0"/>
              <a:t> 8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Consultant notes are projects and must migrate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note types </a:t>
            </a:r>
            <a:r>
              <a:rPr lang="en-US" sz="2400" dirty="0" smtClean="0"/>
              <a:t>(Biblical terms notes and Word list notes) do </a:t>
            </a:r>
            <a:r>
              <a:rPr lang="en-US" sz="2400" dirty="0"/>
              <a:t>not appear in the notes window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t is important to know how to use filters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 </a:t>
            </a:r>
            <a:r>
              <a:rPr lang="en-US" sz="2400" dirty="0"/>
              <a:t>plans can include note resolution </a:t>
            </a:r>
            <a:r>
              <a:rPr lang="en-US" sz="2400" dirty="0" smtClean="0"/>
              <a:t>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Project plans can assign supervision of note progress</a:t>
            </a:r>
          </a:p>
        </p:txBody>
      </p:sp>
    </p:spTree>
    <p:extLst>
      <p:ext uri="{BB962C8B-B14F-4D97-AF65-F5344CB8AC3E}">
        <p14:creationId xmlns:p14="http://schemas.microsoft.com/office/powerpoint/2010/main" xmlns="" val="14964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What for? </a:t>
            </a:r>
          </a:p>
          <a:p>
            <a:pPr algn="ctr"/>
            <a:r>
              <a:rPr lang="en-US" sz="2400" b="1" dirty="0" smtClean="0"/>
              <a:t>Using project tags to describe the content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841565" cy="27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255" y="1153890"/>
            <a:ext cx="3685953" cy="547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8"/>
          <p:cNvSpPr txBox="1"/>
          <p:nvPr/>
        </p:nvSpPr>
        <p:spPr>
          <a:xfrm>
            <a:off x="904045" y="4267200"/>
            <a:ext cx="3394720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Custom tags become default filters</a:t>
            </a:r>
          </a:p>
        </p:txBody>
      </p:sp>
    </p:spTree>
    <p:extLst>
      <p:ext uri="{BB962C8B-B14F-4D97-AF65-F5344CB8AC3E}">
        <p14:creationId xmlns:p14="http://schemas.microsoft.com/office/powerpoint/2010/main" xmlns="" val="35570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453284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fi-FI" sz="2800" b="1" dirty="0" smtClean="0"/>
              <a:t>TRY THESE OUT</a:t>
            </a:r>
            <a:endParaRPr lang="en-US" sz="2400" b="1" dirty="0" smtClean="0"/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Managing notes:</a:t>
            </a:r>
          </a:p>
          <a:p>
            <a:pPr marL="1177925" lvl="2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2" action="ppaction://hlinksldjump"/>
              </a:rPr>
              <a:t>Creating different tags for notes 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>Menu Project &gt; Project Properties and Settings &gt; Notes</a:t>
            </a:r>
          </a:p>
          <a:p>
            <a:pPr marL="1177925" lvl="2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Menu File </a:t>
            </a:r>
            <a:r>
              <a:rPr lang="en-US" sz="2400" b="1" dirty="0"/>
              <a:t>&gt; Open notes &gt; </a:t>
            </a:r>
            <a:r>
              <a:rPr lang="en-US" sz="2400" b="1" dirty="0" smtClean="0">
                <a:hlinkClick r:id="rId3" action="ppaction://hlinksldjump"/>
              </a:rPr>
              <a:t>Filtering notes</a:t>
            </a:r>
            <a:endParaRPr lang="en-US" sz="2400" b="1" dirty="0" smtClean="0">
              <a:hlinkClick r:id="rId4" action="ppaction://hlinksldjump"/>
            </a:endParaRPr>
          </a:p>
          <a:p>
            <a:pPr marL="1635125" lvl="3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5" action="ppaction://hlinksldjump"/>
              </a:rPr>
              <a:t>Creating and saving a filter</a:t>
            </a:r>
            <a:endParaRPr lang="en-US" sz="2400" b="1" dirty="0" smtClean="0">
              <a:hlinkClick r:id="rId4" action="ppaction://hlinksldjump"/>
            </a:endParaRPr>
          </a:p>
          <a:p>
            <a:pPr marL="1177925" lvl="2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6" action="ppaction://hlinksldjump"/>
              </a:rPr>
              <a:t>Resolving Conflict notes in </a:t>
            </a:r>
            <a:r>
              <a:rPr lang="en-US" sz="2400" b="1" dirty="0" err="1" smtClean="0">
                <a:hlinkClick r:id="rId6" action="ppaction://hlinksldjump"/>
              </a:rPr>
              <a:t>ParaTExt</a:t>
            </a:r>
            <a:r>
              <a:rPr lang="en-US" sz="2400" b="1" dirty="0" smtClean="0">
                <a:hlinkClick r:id="rId6" action="ppaction://hlinksldjump"/>
              </a:rPr>
              <a:t> 8</a:t>
            </a:r>
            <a:endParaRPr lang="en-US" sz="2400" b="1" dirty="0" smtClean="0"/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7" action="ppaction://hlinksldjump"/>
              </a:rPr>
              <a:t>New </a:t>
            </a:r>
            <a:r>
              <a:rPr lang="en-US" sz="2400" b="1" dirty="0">
                <a:hlinkClick r:id="rId7" action="ppaction://hlinksldjump"/>
              </a:rPr>
              <a:t>types of notes in </a:t>
            </a:r>
            <a:r>
              <a:rPr lang="en-US" sz="2400" b="1" dirty="0" err="1">
                <a:hlinkClick r:id="rId7" action="ppaction://hlinksldjump"/>
              </a:rPr>
              <a:t>ParaTExt</a:t>
            </a:r>
            <a:r>
              <a:rPr lang="en-US" sz="2400" b="1" dirty="0">
                <a:hlinkClick r:id="rId7" action="ppaction://hlinksldjump"/>
              </a:rPr>
              <a:t> </a:t>
            </a:r>
            <a:r>
              <a:rPr lang="en-US" sz="2400" b="1" dirty="0" smtClean="0">
                <a:hlinkClick r:id="rId7" action="ppaction://hlinksldjump"/>
              </a:rPr>
              <a:t>8</a:t>
            </a:r>
            <a:endParaRPr lang="en-US" sz="2400" b="1" dirty="0"/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hlinkClick r:id="rId8" action="ppaction://hlinksldjump"/>
              </a:rPr>
              <a:t>Attaching notes to the text in </a:t>
            </a:r>
            <a:r>
              <a:rPr lang="en-US" sz="2400" b="1" dirty="0" err="1">
                <a:hlinkClick r:id="rId8" action="ppaction://hlinksldjump"/>
              </a:rPr>
              <a:t>ParaTExt</a:t>
            </a:r>
            <a:r>
              <a:rPr lang="en-US" sz="2400" b="1" dirty="0">
                <a:hlinkClick r:id="rId8" action="ppaction://hlinksldjump"/>
              </a:rPr>
              <a:t> 8</a:t>
            </a:r>
            <a:endParaRPr lang="en-US" sz="2400" b="1" dirty="0"/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hlinkClick r:id="rId9" action="ppaction://hlinksldjump"/>
              </a:rPr>
              <a:t>Notes in Project plans in </a:t>
            </a:r>
            <a:r>
              <a:rPr lang="en-US" sz="2400" b="1" dirty="0" err="1">
                <a:hlinkClick r:id="rId9" action="ppaction://hlinksldjump"/>
              </a:rPr>
              <a:t>ParaTExt</a:t>
            </a:r>
            <a:r>
              <a:rPr lang="en-US" sz="2400" b="1" dirty="0">
                <a:hlinkClick r:id="rId9" action="ppaction://hlinksldjump"/>
              </a:rPr>
              <a:t> 8</a:t>
            </a:r>
            <a:endParaRPr lang="en-US" sz="2400" b="1" dirty="0"/>
          </a:p>
          <a:p>
            <a:pPr marL="720725" lvl="1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hlinkClick r:id="rId10" action="ppaction://hlinksldjump"/>
              </a:rPr>
              <a:t>Consultant notes:</a:t>
            </a:r>
            <a:endParaRPr lang="en-US" sz="2400" b="1" dirty="0" smtClean="0"/>
          </a:p>
          <a:p>
            <a:pPr marL="1177925" lvl="2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Viewing Consultant notes in any project or resource</a:t>
            </a:r>
          </a:p>
          <a:p>
            <a:pPr marL="1177925" lvl="2" indent="-2635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/>
              <a:t>Creating/Migrating a Consultant notes project and inserting &amp; Viewing Consultant notes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9966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905000" y="2133600"/>
            <a:ext cx="5715000" cy="21236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/>
          </a:p>
          <a:p>
            <a:pPr algn="ctr"/>
            <a:r>
              <a:rPr lang="en-US" sz="4400" b="1" smtClean="0"/>
              <a:t>Questions</a:t>
            </a:r>
            <a:endParaRPr lang="en-US" sz="4400" b="1" dirty="0" smtClean="0"/>
          </a:p>
          <a:p>
            <a:pPr algn="ctr"/>
            <a:endParaRPr lang="nl-NL" sz="4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161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</a:t>
            </a:r>
            <a:r>
              <a:rPr lang="en-US" sz="2400" b="1" dirty="0" smtClean="0"/>
              <a:t> Adding new Note Tags</a:t>
            </a:r>
            <a:endParaRPr lang="en-US" sz="2400" b="1" dirty="0"/>
          </a:p>
          <a:p>
            <a:pPr algn="ctr"/>
            <a:r>
              <a:rPr lang="en-US" sz="2400" b="1" dirty="0" smtClean="0"/>
              <a:t>Administrator defines the project tags </a:t>
            </a:r>
            <a:r>
              <a:rPr lang="en-US" sz="2400" dirty="0" smtClean="0"/>
              <a:t>- specific </a:t>
            </a:r>
            <a:r>
              <a:rPr lang="en-US" sz="2400" dirty="0"/>
              <a:t>to each </a:t>
            </a:r>
            <a:r>
              <a:rPr lang="en-US" sz="2400" dirty="0" smtClean="0"/>
              <a:t>project</a:t>
            </a:r>
            <a:endParaRPr lang="en-US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43" y="1524000"/>
            <a:ext cx="6743357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43" y="1943251"/>
            <a:ext cx="7556162" cy="440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28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Where? Searching notes</a:t>
            </a:r>
            <a:endParaRPr lang="nl-NL" sz="2400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2" action="ppaction://hlinksldjump"/>
              </a:rPr>
              <a:t>Return to Menu</a:t>
            </a:r>
            <a:endParaRPr lang="nl-NL" dirty="0"/>
          </a:p>
        </p:txBody>
      </p:sp>
      <p:pic>
        <p:nvPicPr>
          <p:cNvPr id="1026" name="Picture 2" descr="C:\Users\riikka\Dropbox (UBS Global Mission)\Capturas de tela\Screenshot 2016-11-06 18.28.2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414" b="33942"/>
          <a:stretch/>
        </p:blipFill>
        <p:spPr bwMode="auto">
          <a:xfrm>
            <a:off x="270387" y="865658"/>
            <a:ext cx="3692013" cy="58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" b="3631"/>
          <a:stretch/>
        </p:blipFill>
        <p:spPr bwMode="auto">
          <a:xfrm>
            <a:off x="2545560" y="1828800"/>
            <a:ext cx="6418928" cy="424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512" y="221739"/>
            <a:ext cx="878497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Filtering project notes</a:t>
            </a:r>
            <a:endParaRPr lang="nl-NL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3" action="ppaction://hlinksldjump"/>
              </a:rPr>
              <a:t>Return to Menu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518" y="1143000"/>
            <a:ext cx="6938963" cy="385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98" y="1981200"/>
            <a:ext cx="3276602" cy="40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2649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909" y="2057400"/>
            <a:ext cx="2604452" cy="138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1127899">
            <a:off x="323874" y="940431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27899">
            <a:off x="2074089" y="928895"/>
            <a:ext cx="1821708" cy="405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52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have a look at what notes are there in COPYICAP </a:t>
            </a:r>
          </a:p>
          <a:p>
            <a:r>
              <a:rPr lang="en-GB" dirty="0" smtClean="0"/>
              <a:t>Use File, Open Notes, Filter on All Books</a:t>
            </a:r>
          </a:p>
          <a:p>
            <a:r>
              <a:rPr lang="en-GB" dirty="0" smtClean="0"/>
              <a:t>First see All Notes</a:t>
            </a:r>
          </a:p>
          <a:p>
            <a:r>
              <a:rPr lang="en-GB" dirty="0" smtClean="0"/>
              <a:t>Then look at Unresolved Notes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1132</Words>
  <Application>Microsoft Office PowerPoint</Application>
  <PresentationFormat>On-screen Show (4:3)</PresentationFormat>
  <Paragraphs>200</Paragraphs>
  <Slides>51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PRACTICE </vt:lpstr>
      <vt:lpstr>Slide 10</vt:lpstr>
      <vt:lpstr>Slide 11</vt:lpstr>
      <vt:lpstr>Slide 12</vt:lpstr>
      <vt:lpstr>Slide 13</vt:lpstr>
      <vt:lpstr>NOW YOU DO IT!</vt:lpstr>
      <vt:lpstr>Slide 15</vt:lpstr>
      <vt:lpstr>Slide 16</vt:lpstr>
      <vt:lpstr>Slide 17</vt:lpstr>
      <vt:lpstr>Slide 18</vt:lpstr>
      <vt:lpstr>Slide 19</vt:lpstr>
      <vt:lpstr>Using Notes window with Vernacular</vt:lpstr>
      <vt:lpstr>Slide 21</vt:lpstr>
      <vt:lpstr>Slide 22</vt:lpstr>
      <vt:lpstr>YOUR TURN!</vt:lpstr>
      <vt:lpstr>Slide 24</vt:lpstr>
      <vt:lpstr>Slide 25</vt:lpstr>
      <vt:lpstr>Slide 26</vt:lpstr>
      <vt:lpstr>Slide 27</vt:lpstr>
      <vt:lpstr>GIVE IT A GO!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Renes</dc:creator>
  <cp:lastModifiedBy>John Macaulay</cp:lastModifiedBy>
  <cp:revision>146</cp:revision>
  <dcterms:created xsi:type="dcterms:W3CDTF">2016-10-07T22:41:23Z</dcterms:created>
  <dcterms:modified xsi:type="dcterms:W3CDTF">2017-03-28T20:00:48Z</dcterms:modified>
</cp:coreProperties>
</file>