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72" r:id="rId3"/>
    <p:sldId id="258" r:id="rId4"/>
    <p:sldId id="271" r:id="rId5"/>
    <p:sldId id="257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55" autoAdjust="0"/>
  </p:normalViewPr>
  <p:slideViewPr>
    <p:cSldViewPr snapToGrid="0">
      <p:cViewPr varScale="1">
        <p:scale>
          <a:sx n="64" d="100"/>
          <a:sy n="64" d="100"/>
        </p:scale>
        <p:origin x="924" y="72"/>
      </p:cViewPr>
      <p:guideLst/>
    </p:cSldViewPr>
  </p:slideViewPr>
  <p:outlineViewPr>
    <p:cViewPr>
      <p:scale>
        <a:sx n="33" d="100"/>
        <a:sy n="33" d="100"/>
      </p:scale>
      <p:origin x="0" y="-14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C4617-63A1-4D13-A164-FCC6B9CC83B0}" type="datetimeFigureOut">
              <a:rPr lang="en-US" smtClean="0"/>
              <a:t>02/16/15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039CF3-0507-4590-B862-C53B4310F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75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39CF3-0507-4590-B862-C53B4310FE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951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We need a regular expression because we only want the word final 't' and not the others. Paratext all markers,</a:t>
            </a:r>
            <a:r>
              <a:rPr lang="en-GB" baseline="0" dirty="0" smtClean="0"/>
              <a:t> in dictionaries only want markers with \lx or \.v</a:t>
            </a:r>
            <a:endParaRPr lang="en-GB" dirty="0" smtClean="0"/>
          </a:p>
          <a:p>
            <a:endParaRPr lang="en-US" dirty="0" smtClean="0"/>
          </a:p>
          <a:p>
            <a:r>
              <a:rPr lang="en-US" dirty="0" smtClean="0"/>
              <a:t>Answer t\b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GB" dirty="0" smtClean="0"/>
              <a:t>ɗ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39CF3-0507-4590-B862-C53B4310FEC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40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39CF3-0507-4590-B862-C53B4310FEC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606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Last year we looked at real life examples which are often too hard for beginners to create but are needed in work. So</a:t>
            </a:r>
            <a:r>
              <a:rPr lang="en-US" baseline="0" dirty="0" smtClean="0"/>
              <a:t> the idea is to learn by breaking down complicated expressions. So we are starting with the answer and the goal is to understand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39CF3-0507-4590-B862-C53B4310FEC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10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39CF3-0507-4590-B862-C53B4310FEC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39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39CF3-0507-4590-B862-C53B4310FEC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42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39CF3-0507-4590-B862-C53B4310FEC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125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39CF3-0507-4590-B862-C53B4310FEC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028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39CF3-0507-4590-B862-C53B4310FEC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097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Leave out</a:t>
            </a:r>
            <a:r>
              <a:rPr lang="en-US" baseline="0" dirty="0" smtClean="0"/>
              <a:t> if time getting short – let them do in own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39CF3-0507-4590-B862-C53B4310FEC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08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927F-413D-4630-811D-A86243EFB72D}" type="datetimeFigureOut">
              <a:rPr lang="en-US" smtClean="0"/>
              <a:t>02/16/15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3F236-0396-40E7-8E36-D0B74141B8B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3076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927F-413D-4630-811D-A86243EFB72D}" type="datetimeFigureOut">
              <a:rPr lang="en-US" smtClean="0"/>
              <a:t>02/16/15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3F236-0396-40E7-8E36-D0B74141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57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927F-413D-4630-811D-A86243EFB72D}" type="datetimeFigureOut">
              <a:rPr lang="en-US" smtClean="0"/>
              <a:t>02/16/15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3F236-0396-40E7-8E36-D0B74141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955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>
            <a:lvl1pPr marL="91440" indent="-91440">
              <a:buFont typeface="Wingdings" panose="05000000000000000000" pitchFamily="2" charset="2"/>
              <a:buChar char="Ø"/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4A82-95C9-4D48-B8EE-AC818BFECC73}" type="datetimeFigureOut">
              <a:rPr lang="en-US" smtClean="0"/>
              <a:t>02/16/15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B5C5-C638-47EB-B3B7-2B51B0EB9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25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927F-413D-4630-811D-A86243EFB72D}" type="datetimeFigureOut">
              <a:rPr lang="en-US" smtClean="0"/>
              <a:t>02/16/15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3F236-0396-40E7-8E36-D0B74141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95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927F-413D-4630-811D-A86243EFB72D}" type="datetimeFigureOut">
              <a:rPr lang="en-US" smtClean="0"/>
              <a:t>02/16/15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3F236-0396-40E7-8E36-D0B74141B8B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93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927F-413D-4630-811D-A86243EFB72D}" type="datetimeFigureOut">
              <a:rPr lang="en-US" smtClean="0"/>
              <a:t>02/16/15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3F236-0396-40E7-8E36-D0B74141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7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927F-413D-4630-811D-A86243EFB72D}" type="datetimeFigureOut">
              <a:rPr lang="en-US" smtClean="0"/>
              <a:t>02/16/15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3F236-0396-40E7-8E36-D0B74141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852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927F-413D-4630-811D-A86243EFB72D}" type="datetimeFigureOut">
              <a:rPr lang="en-US" smtClean="0"/>
              <a:t>02/16/15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3F236-0396-40E7-8E36-D0B74141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698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927F-413D-4630-811D-A86243EFB72D}" type="datetimeFigureOut">
              <a:rPr lang="en-US" smtClean="0"/>
              <a:t>02/16/15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3F236-0396-40E7-8E36-D0B74141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053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AB52927F-413D-4630-811D-A86243EFB72D}" type="datetimeFigureOut">
              <a:rPr lang="en-US" smtClean="0"/>
              <a:t>02/16/15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83F236-0396-40E7-8E36-D0B74141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144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927F-413D-4630-811D-A86243EFB72D}" type="datetimeFigureOut">
              <a:rPr lang="en-US" smtClean="0"/>
              <a:t>02/16/15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3F236-0396-40E7-8E36-D0B74141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7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B52927F-413D-4630-811D-A86243EFB72D}" type="datetimeFigureOut">
              <a:rPr lang="en-US" smtClean="0"/>
              <a:t>02/16/15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783F236-0396-40E7-8E36-D0B74141B8B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41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Regular Expressions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Making</a:t>
            </a:r>
            <a:r>
              <a:rPr lang="fr-FR" dirty="0" smtClean="0"/>
              <a:t> </a:t>
            </a:r>
            <a:r>
              <a:rPr lang="fr-FR" dirty="0" err="1" smtClean="0"/>
              <a:t>powerful</a:t>
            </a:r>
            <a:r>
              <a:rPr lang="fr-FR" dirty="0" smtClean="0"/>
              <a:t> </a:t>
            </a:r>
            <a:r>
              <a:rPr lang="fr-FR" b="1" dirty="0" err="1" smtClean="0"/>
              <a:t>regular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changes </a:t>
            </a:r>
            <a:r>
              <a:rPr lang="fr-FR" dirty="0" err="1" smtClean="0"/>
              <a:t>described</a:t>
            </a:r>
            <a:r>
              <a:rPr lang="fr-FR" dirty="0" smtClean="0"/>
              <a:t> by </a:t>
            </a:r>
            <a:r>
              <a:rPr lang="fr-FR" b="1" dirty="0" smtClean="0"/>
              <a:t>expressions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8683" y="628443"/>
            <a:ext cx="2458077" cy="2591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47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rtl="0"/>
            <a:r>
              <a:rPr lang="en-GB" b="1" dirty="0"/>
              <a:t>Task 4 – convert straight quotes </a:t>
            </a:r>
            <a:br>
              <a:rPr lang="en-GB" b="1" dirty="0"/>
            </a:br>
            <a:r>
              <a:rPr lang="en-GB" b="1" dirty="0"/>
              <a:t>to curved quotes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rtl="0"/>
            <a:r>
              <a:rPr lang="en-GB" dirty="0"/>
              <a:t>Convert straight quotes used at the opening and closing of quotations to angled (curved) quotes.</a:t>
            </a:r>
          </a:p>
          <a:p>
            <a:pPr lvl="1"/>
            <a:r>
              <a:rPr lang="en-GB" dirty="0"/>
              <a:t>This is identical to the task in Primer 1 (for Paratext).</a:t>
            </a:r>
          </a:p>
        </p:txBody>
      </p:sp>
    </p:spTree>
    <p:extLst>
      <p:ext uri="{BB962C8B-B14F-4D97-AF65-F5344CB8AC3E}">
        <p14:creationId xmlns:p14="http://schemas.microsoft.com/office/powerpoint/2010/main" val="50229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GB" sz="4800" b="1" i="1" kern="1200" spc="-5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  <a:cs typeface="+mj-cs"/>
              </a:rPr>
              <a:t>Task 5 – changing markers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rtl="0"/>
            <a:r>
              <a:rPr lang="en-GB" dirty="0"/>
              <a:t>Change all \</a:t>
            </a:r>
            <a:r>
              <a:rPr lang="en-GB" dirty="0" err="1"/>
              <a:t>pn</a:t>
            </a:r>
            <a:r>
              <a:rPr lang="en-GB" dirty="0"/>
              <a:t> markers to \ps.</a:t>
            </a:r>
          </a:p>
          <a:p>
            <a:pPr lvl="0" rtl="0"/>
            <a:r>
              <a:rPr lang="en-GB" dirty="0"/>
              <a:t>This is identical to a task in Primer 1 (for Paratext) and can also be done with a normal search/replace.</a:t>
            </a:r>
          </a:p>
          <a:p>
            <a:pPr lvl="0" rt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17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8321040" cy="1450757"/>
          </a:xfrm>
        </p:spPr>
        <p:txBody>
          <a:bodyPr/>
          <a:lstStyle/>
          <a:p>
            <a:pPr lvl="0" rtl="0"/>
            <a:r>
              <a:rPr lang="en-GB" sz="4800" b="1" i="1" kern="1200" spc="-5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  <a:cs typeface="+mj-cs"/>
              </a:rPr>
              <a:t>Task 6 - check ordering of markers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rtl="0"/>
            <a:r>
              <a:rPr lang="en-GB" dirty="0"/>
              <a:t>Make sure all \</a:t>
            </a:r>
            <a:r>
              <a:rPr lang="en-GB" dirty="0" err="1"/>
              <a:t>lc</a:t>
            </a:r>
            <a:r>
              <a:rPr lang="en-GB" dirty="0"/>
              <a:t> are directly after either \lx or \</a:t>
            </a:r>
            <a:r>
              <a:rPr lang="en-GB" dirty="0" err="1"/>
              <a:t>hm</a:t>
            </a:r>
            <a:r>
              <a:rPr lang="en-GB" dirty="0"/>
              <a:t> if it exists.</a:t>
            </a:r>
          </a:p>
          <a:p>
            <a:pPr lvl="1" rtl="0"/>
            <a:r>
              <a:rPr lang="en-GB" dirty="0"/>
              <a:t>This is very similar to task 1.</a:t>
            </a:r>
          </a:p>
          <a:p>
            <a:pPr lvl="0" rt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491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GB" sz="4800" b="1" i="1" kern="1200" spc="-5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  <a:cs typeface="+mj-cs"/>
              </a:rPr>
              <a:t>Task 7 – change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rtl="0"/>
            <a:r>
              <a:rPr lang="en-GB" dirty="0"/>
              <a:t>Change word final 't' to 'ɗ'.</a:t>
            </a:r>
          </a:p>
          <a:p>
            <a:pPr lvl="1"/>
            <a:r>
              <a:rPr lang="en-GB" dirty="0"/>
              <a:t>This is identical to a task in Primer 1 for Paratext. </a:t>
            </a:r>
            <a:endParaRPr lang="en-GB" dirty="0" smtClean="0"/>
          </a:p>
          <a:p>
            <a:pPr lvl="2"/>
            <a:r>
              <a:rPr lang="en-GB" dirty="0" smtClean="0"/>
              <a:t>Note: only word </a:t>
            </a:r>
            <a:r>
              <a:rPr lang="en-GB" dirty="0"/>
              <a:t>final 't' and not the others.</a:t>
            </a:r>
          </a:p>
          <a:p>
            <a:pPr lvl="0" rt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05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rtl="0"/>
            <a:r>
              <a:rPr lang="en-GB" sz="4800" kern="1200" spc="-5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  <a:cs typeface="+mj-cs"/>
              </a:rPr>
              <a:t/>
            </a:r>
            <a:br>
              <a:rPr lang="en-GB" sz="4800" kern="1200" spc="-5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GB" sz="4800" kern="1200" spc="-5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  <a:cs typeface="+mj-cs"/>
              </a:rPr>
              <a:t/>
            </a:r>
            <a:br>
              <a:rPr lang="en-GB" sz="4800" kern="1200" spc="-5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  <a:cs typeface="+mj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rtl="0"/>
            <a:r>
              <a:rPr lang="en-GB" sz="4800" kern="1200" spc="-50" baseline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  <a:cs typeface="+mj-cs"/>
              </a:rPr>
              <a:t/>
            </a:r>
            <a:br>
              <a:rPr lang="en-GB" sz="4800" kern="1200" spc="-50" baseline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GB" sz="4800" kern="1200" spc="-50" baseline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  <a:cs typeface="+mj-cs"/>
              </a:rPr>
              <a:t/>
            </a:r>
            <a:br>
              <a:rPr lang="en-GB" sz="4800" kern="1200" spc="-50" baseline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  <a:cs typeface="+mj-cs"/>
              </a:rPr>
            </a:br>
            <a:endParaRPr lang="en-GB" sz="4800" kern="1200" spc="-50" baseline="0" smtClean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  <a:ea typeface="+mj-ea"/>
              <a:cs typeface="+mj-cs"/>
            </a:endParaRPr>
          </a:p>
          <a:p>
            <a:endParaRPr lang="en-US" smtClean="0"/>
          </a:p>
          <a:p>
            <a:r>
              <a:rPr lang="en-GB" sz="2000" kern="120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GB" sz="2000" kern="120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46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3.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</a:t>
            </a:r>
            <a:r>
              <a:rPr lang="en-US" dirty="0" smtClean="0"/>
              <a:t>Assignments </a:t>
            </a:r>
            <a:r>
              <a:rPr lang="en-US" smtClean="0"/>
              <a:t>RegEx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04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262" y="668032"/>
            <a:ext cx="6580681" cy="5178134"/>
          </a:xfrm>
        </p:spPr>
      </p:pic>
    </p:spTree>
    <p:extLst>
      <p:ext uri="{BB962C8B-B14F-4D97-AF65-F5344CB8AC3E}">
        <p14:creationId xmlns:p14="http://schemas.microsoft.com/office/powerpoint/2010/main" val="18260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Examples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last </a:t>
            </a:r>
            <a:r>
              <a:rPr lang="fr-FR" dirty="0" err="1" smtClean="0"/>
              <a:t>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400" dirty="0" err="1" smtClean="0"/>
              <a:t>Find</a:t>
            </a:r>
            <a:r>
              <a:rPr lang="fr-FR" sz="2400" dirty="0" smtClean="0"/>
              <a:t> all of the verse </a:t>
            </a:r>
            <a:r>
              <a:rPr lang="fr-FR" sz="2400" dirty="0" err="1" smtClean="0"/>
              <a:t>numbers</a:t>
            </a:r>
            <a:r>
              <a:rPr lang="fr-FR" sz="2400" dirty="0" smtClean="0"/>
              <a:t> 	</a:t>
            </a:r>
          </a:p>
          <a:p>
            <a:pPr lvl="1"/>
            <a:r>
              <a:rPr lang="fr-FR" sz="2000" dirty="0" smtClean="0"/>
              <a:t> \\v \d*</a:t>
            </a:r>
            <a:endParaRPr lang="fr-FR" sz="2000" dirty="0"/>
          </a:p>
          <a:p>
            <a:r>
              <a:rPr lang="fr-FR" sz="2400" dirty="0" err="1" smtClean="0"/>
              <a:t>Find</a:t>
            </a:r>
            <a:r>
              <a:rPr lang="fr-FR" sz="2400" dirty="0" smtClean="0"/>
              <a:t> </a:t>
            </a:r>
            <a:r>
              <a:rPr lang="fr-FR" sz="2400" dirty="0" err="1" smtClean="0"/>
              <a:t>any</a:t>
            </a:r>
            <a:r>
              <a:rPr lang="fr-FR" sz="2400" dirty="0" smtClean="0"/>
              <a:t> </a:t>
            </a:r>
            <a:r>
              <a:rPr lang="fr-FR" sz="2400" dirty="0" err="1" smtClean="0"/>
              <a:t>text</a:t>
            </a:r>
            <a:r>
              <a:rPr lang="fr-FR" sz="2400" dirty="0" smtClean="0"/>
              <a:t> </a:t>
            </a:r>
            <a:r>
              <a:rPr lang="fr-FR" sz="2400" dirty="0" err="1" smtClean="0"/>
              <a:t>following</a:t>
            </a:r>
            <a:r>
              <a:rPr lang="fr-FR" sz="2400" dirty="0" smtClean="0"/>
              <a:t> a section </a:t>
            </a:r>
            <a:r>
              <a:rPr lang="fr-FR" sz="2400" dirty="0" err="1" smtClean="0"/>
              <a:t>heading</a:t>
            </a:r>
            <a:r>
              <a:rPr lang="fr-FR" sz="2400" dirty="0" smtClean="0"/>
              <a:t> </a:t>
            </a:r>
          </a:p>
          <a:p>
            <a:pPr lvl="1"/>
            <a:r>
              <a:rPr lang="fr-FR" sz="2000" dirty="0" smtClean="0"/>
              <a:t> \\s1 (.*)\r\n</a:t>
            </a:r>
          </a:p>
          <a:p>
            <a:r>
              <a:rPr lang="fr-FR" sz="2400" dirty="0" err="1" smtClean="0"/>
              <a:t>Find</a:t>
            </a:r>
            <a:r>
              <a:rPr lang="fr-FR" sz="2400" dirty="0" smtClean="0"/>
              <a:t> </a:t>
            </a:r>
            <a:r>
              <a:rPr lang="fr-FR" sz="2400" dirty="0" err="1" smtClean="0"/>
              <a:t>any</a:t>
            </a:r>
            <a:r>
              <a:rPr lang="fr-FR" sz="2400" dirty="0" smtClean="0"/>
              <a:t> </a:t>
            </a:r>
            <a:r>
              <a:rPr lang="fr-FR" sz="2400" dirty="0" err="1" smtClean="0"/>
              <a:t>punctuation</a:t>
            </a:r>
            <a:r>
              <a:rPr lang="fr-FR" sz="2400" dirty="0" smtClean="0"/>
              <a:t> </a:t>
            </a:r>
            <a:r>
              <a:rPr lang="fr-FR" sz="2400" dirty="0" err="1" smtClean="0"/>
              <a:t>at</a:t>
            </a:r>
            <a:r>
              <a:rPr lang="fr-FR" sz="2400" dirty="0" smtClean="0"/>
              <a:t> the end of the </a:t>
            </a:r>
            <a:r>
              <a:rPr lang="fr-FR" sz="2400" dirty="0" err="1" smtClean="0"/>
              <a:t>field</a:t>
            </a:r>
            <a:r>
              <a:rPr lang="fr-FR" sz="2400" dirty="0"/>
              <a:t> </a:t>
            </a:r>
            <a:endParaRPr lang="fr-FR" sz="2400" dirty="0" smtClean="0"/>
          </a:p>
          <a:p>
            <a:pPr lvl="1"/>
            <a:r>
              <a:rPr lang="fr-FR" sz="2400" dirty="0" smtClean="0"/>
              <a:t> </a:t>
            </a:r>
            <a:r>
              <a:rPr lang="fr-FR" sz="2000" dirty="0" smtClean="0"/>
              <a:t>\\\w+ (.*)[\\.:;,!]</a:t>
            </a:r>
            <a:endParaRPr lang="fr-FR" sz="2400" dirty="0" smtClean="0"/>
          </a:p>
          <a:p>
            <a:r>
              <a:rPr lang="fr-FR" sz="2400" dirty="0" smtClean="0"/>
              <a:t>Change all the </a:t>
            </a:r>
            <a:r>
              <a:rPr lang="fr-FR" sz="2400" dirty="0" err="1" smtClean="0"/>
              <a:t>word</a:t>
            </a:r>
            <a:r>
              <a:rPr lang="fr-FR" sz="2400" dirty="0" smtClean="0"/>
              <a:t> final t </a:t>
            </a:r>
          </a:p>
          <a:p>
            <a:pPr lvl="1"/>
            <a:r>
              <a:rPr lang="fr-FR" sz="2400" dirty="0" smtClean="0"/>
              <a:t> </a:t>
            </a:r>
            <a:r>
              <a:rPr lang="fr-FR" sz="2000" dirty="0" smtClean="0"/>
              <a:t>t\b</a:t>
            </a:r>
            <a:endParaRPr lang="fr-FR" sz="2400" dirty="0" smtClean="0"/>
          </a:p>
          <a:p>
            <a:r>
              <a:rPr lang="fr-FR" sz="2400" dirty="0" err="1" smtClean="0"/>
              <a:t>Find</a:t>
            </a:r>
            <a:r>
              <a:rPr lang="fr-FR" sz="2400" dirty="0" smtClean="0"/>
              <a:t> all </a:t>
            </a:r>
            <a:r>
              <a:rPr lang="fr-FR" sz="2400" dirty="0" err="1" smtClean="0"/>
              <a:t>hyphenated</a:t>
            </a:r>
            <a:r>
              <a:rPr lang="fr-FR" sz="2400" dirty="0" smtClean="0"/>
              <a:t> </a:t>
            </a:r>
            <a:r>
              <a:rPr lang="fr-FR" sz="2400" dirty="0" err="1" smtClean="0"/>
              <a:t>words</a:t>
            </a:r>
            <a:r>
              <a:rPr lang="fr-FR" sz="2400" dirty="0" smtClean="0"/>
              <a:t> </a:t>
            </a:r>
          </a:p>
          <a:p>
            <a:pPr lvl="1"/>
            <a:r>
              <a:rPr lang="fr-FR" sz="2400" dirty="0" smtClean="0"/>
              <a:t> </a:t>
            </a:r>
            <a:r>
              <a:rPr lang="fr-FR" sz="2000" dirty="0" smtClean="0"/>
              <a:t>\w+(-\w+)+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8752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/>
              <a:t>Revise basic </a:t>
            </a:r>
            <a:r>
              <a:rPr lang="en-US" dirty="0" err="1" smtClean="0"/>
              <a:t>RegEx</a:t>
            </a:r>
            <a:r>
              <a:rPr lang="en-US" dirty="0" smtClean="0"/>
              <a:t> alphabet</a:t>
            </a:r>
          </a:p>
          <a:p>
            <a:pPr lvl="0"/>
            <a:r>
              <a:rPr lang="en-US" dirty="0" smtClean="0"/>
              <a:t>Identify suitable </a:t>
            </a:r>
            <a:r>
              <a:rPr lang="en-US" dirty="0" err="1" smtClean="0"/>
              <a:t>RegEx</a:t>
            </a:r>
            <a:r>
              <a:rPr lang="en-US" dirty="0" smtClean="0"/>
              <a:t> to perform several common dictionary database tasks</a:t>
            </a:r>
          </a:p>
          <a:p>
            <a:pPr lvl="0"/>
            <a:r>
              <a:rPr lang="en-US" dirty="0" smtClean="0"/>
              <a:t>Assignment – write several </a:t>
            </a:r>
            <a:r>
              <a:rPr lang="en-US" dirty="0" err="1" smtClean="0"/>
              <a:t>RegEx</a:t>
            </a:r>
            <a:r>
              <a:rPr lang="en-US" dirty="0" smtClean="0"/>
              <a:t> to cleanup dictionary conversion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49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kern="1200" spc="-50" baseline="0" dirty="0" smtClean="0">
                <a:solidFill>
                  <a:srgbClr val="404040"/>
                </a:solidFill>
                <a:effectLst/>
                <a:latin typeface="Calibri Light" panose="020F0302020204030204" pitchFamily="34" charset="0"/>
              </a:rPr>
              <a:t>Revise </a:t>
            </a:r>
            <a:br>
              <a:rPr lang="en-US" sz="3600" kern="1200" spc="-50" baseline="0" dirty="0" smtClean="0">
                <a:solidFill>
                  <a:srgbClr val="404040"/>
                </a:solidFill>
                <a:effectLst/>
                <a:latin typeface="Calibri Light" panose="020F0302020204030204" pitchFamily="34" charset="0"/>
              </a:rPr>
            </a:br>
            <a:r>
              <a:rPr lang="en-US" sz="3600" kern="1200" spc="-50" baseline="0" dirty="0" smtClean="0">
                <a:solidFill>
                  <a:srgbClr val="404040"/>
                </a:solidFill>
                <a:effectLst/>
                <a:latin typeface="Calibri Light" panose="020F0302020204030204" pitchFamily="34" charset="0"/>
              </a:rPr>
              <a:t>basic </a:t>
            </a:r>
            <a:r>
              <a:rPr lang="en-US" sz="3600" kern="1200" spc="-50" baseline="0" dirty="0" err="1" smtClean="0">
                <a:solidFill>
                  <a:srgbClr val="404040"/>
                </a:solidFill>
                <a:effectLst/>
                <a:latin typeface="Calibri Light" panose="020F0302020204030204" pitchFamily="34" charset="0"/>
              </a:rPr>
              <a:t>RegEx</a:t>
            </a:r>
            <a:r>
              <a:rPr lang="en-US" sz="3600" kern="1200" spc="-50" baseline="0" dirty="0" smtClean="0">
                <a:solidFill>
                  <a:srgbClr val="404040"/>
                </a:solidFill>
                <a:effectLst/>
                <a:latin typeface="Calibri Light" panose="020F0302020204030204" pitchFamily="34" charset="0"/>
              </a:rPr>
              <a:t> </a:t>
            </a:r>
            <a:br>
              <a:rPr lang="en-US" sz="3600" kern="1200" spc="-50" baseline="0" dirty="0" smtClean="0">
                <a:solidFill>
                  <a:srgbClr val="404040"/>
                </a:solidFill>
                <a:effectLst/>
                <a:latin typeface="Calibri Light" panose="020F0302020204030204" pitchFamily="34" charset="0"/>
              </a:rPr>
            </a:br>
            <a:r>
              <a:rPr lang="en-US" sz="3600" kern="1200" spc="-50" baseline="0" dirty="0" smtClean="0">
                <a:solidFill>
                  <a:srgbClr val="404040"/>
                </a:solidFill>
                <a:effectLst/>
                <a:latin typeface="Calibri Light" panose="020F0302020204030204" pitchFamily="34" charset="0"/>
              </a:rPr>
              <a:t>alphabet</a:t>
            </a:r>
            <a:endParaRPr lang="en-US" sz="36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209376"/>
              </p:ext>
            </p:extLst>
          </p:nvPr>
        </p:nvGraphicFramePr>
        <p:xfrm>
          <a:off x="2908092" y="0"/>
          <a:ext cx="6235907" cy="6180254"/>
        </p:xfrm>
        <a:graphic>
          <a:graphicData uri="http://schemas.openxmlformats.org/drawingml/2006/table">
            <a:tbl>
              <a:tblPr/>
              <a:tblGrid>
                <a:gridCol w="1284317"/>
                <a:gridCol w="4951590"/>
              </a:tblGrid>
              <a:tr h="360314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  <a:latin typeface="Andika Compact" panose="02000000000000000000" pitchFamily="2" charset="0"/>
                        </a:rPr>
                        <a:t>Symbol</a:t>
                      </a:r>
                      <a:endParaRPr lang="en-GB" sz="2000" dirty="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4300" marT="32928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  <a:latin typeface="Andika Compact" panose="02000000000000000000" pitchFamily="2" charset="0"/>
                        </a:rPr>
                        <a:t>Meaning</a:t>
                      </a:r>
                      <a:endParaRPr lang="en-GB" sz="2000" dirty="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2928" marT="32928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1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ndika Compact" panose="02000000000000000000" pitchFamily="2" charset="0"/>
                        </a:rPr>
                        <a:t>.</a:t>
                      </a:r>
                      <a:endParaRPr lang="en-GB" sz="240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4300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ndika Compact" panose="02000000000000000000" pitchFamily="2" charset="0"/>
                        </a:rPr>
                        <a:t>any character</a:t>
                      </a:r>
                      <a:endParaRPr lang="en-GB" sz="2400" dirty="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2928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05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ndika Compact" panose="02000000000000000000" pitchFamily="2" charset="0"/>
                        </a:rPr>
                        <a:t>\</a:t>
                      </a:r>
                      <a:endParaRPr lang="en-GB" sz="240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4300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ndika Compact" panose="02000000000000000000" pitchFamily="2" charset="0"/>
                        </a:rPr>
                        <a:t>turn special character back to normal character</a:t>
                      </a:r>
                      <a:endParaRPr lang="en-GB" sz="2000" dirty="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2928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1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ndika Compact" panose="02000000000000000000" pitchFamily="2" charset="0"/>
                        </a:rPr>
                        <a:t>^</a:t>
                      </a:r>
                      <a:endParaRPr lang="en-GB" sz="240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4300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ndika Compact" panose="02000000000000000000" pitchFamily="2" charset="0"/>
                        </a:rPr>
                        <a:t>beginning of line, NOT</a:t>
                      </a:r>
                      <a:endParaRPr lang="en-GB" sz="2400" dirty="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2928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1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ndika Compact" panose="02000000000000000000" pitchFamily="2" charset="0"/>
                        </a:rPr>
                        <a:t>*</a:t>
                      </a:r>
                      <a:endParaRPr lang="en-GB" sz="240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4300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ndika Compact" panose="02000000000000000000" pitchFamily="2" charset="0"/>
                        </a:rPr>
                        <a:t>0 or more</a:t>
                      </a:r>
                      <a:endParaRPr lang="en-GB" sz="2400" dirty="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2928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1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ndika Compact" panose="02000000000000000000" pitchFamily="2" charset="0"/>
                        </a:rPr>
                        <a:t>+</a:t>
                      </a:r>
                      <a:endParaRPr lang="en-GB" sz="240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4300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ndika Compact" panose="02000000000000000000" pitchFamily="2" charset="0"/>
                        </a:rPr>
                        <a:t>one or more</a:t>
                      </a:r>
                      <a:endParaRPr lang="en-GB" sz="2400" dirty="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2928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1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ndika Compact" panose="02000000000000000000" pitchFamily="2" charset="0"/>
                        </a:rPr>
                        <a:t>$</a:t>
                      </a:r>
                      <a:endParaRPr lang="en-GB" sz="240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4300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ndika Compact" panose="02000000000000000000" pitchFamily="2" charset="0"/>
                        </a:rPr>
                        <a:t>end of line</a:t>
                      </a:r>
                      <a:endParaRPr lang="en-GB" sz="2400" dirty="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2928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1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ndika Compact" panose="02000000000000000000" pitchFamily="2" charset="0"/>
                        </a:rPr>
                        <a:t>[ ]</a:t>
                      </a:r>
                      <a:endParaRPr lang="en-GB" sz="240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4300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ndika Compact" panose="02000000000000000000" pitchFamily="2" charset="0"/>
                        </a:rPr>
                        <a:t>set</a:t>
                      </a:r>
                      <a:endParaRPr lang="en-GB" sz="2400" dirty="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2928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1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ndika Compact" panose="02000000000000000000" pitchFamily="2" charset="0"/>
                        </a:rPr>
                        <a:t>{ }</a:t>
                      </a:r>
                      <a:endParaRPr lang="en-GB" sz="240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4300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ndika Compact" panose="02000000000000000000" pitchFamily="2" charset="0"/>
                        </a:rPr>
                        <a:t>repetitions</a:t>
                      </a:r>
                      <a:endParaRPr lang="en-GB" sz="2400" dirty="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2928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683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ndika Compact" panose="02000000000000000000" pitchFamily="2" charset="0"/>
                        </a:rPr>
                        <a:t>( )</a:t>
                      </a:r>
                      <a:endParaRPr lang="en-GB" sz="240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4300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ndika Compact" panose="02000000000000000000" pitchFamily="2" charset="0"/>
                        </a:rPr>
                        <a:t>store in a group</a:t>
                      </a:r>
                      <a:endParaRPr lang="en-GB" sz="2400" dirty="0">
                        <a:effectLst/>
                        <a:latin typeface="Andika Compact" panose="02000000000000000000" pitchFamily="2" charset="0"/>
                      </a:endParaRPr>
                    </a:p>
                    <a:p>
                      <a:pPr rtl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ndika Compact" panose="02000000000000000000" pitchFamily="2" charset="0"/>
                        </a:rPr>
                        <a:t>use \0 \1 \2 \3 … \9 to recall</a:t>
                      </a:r>
                      <a:endParaRPr lang="en-GB" sz="2400" dirty="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2928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1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ndika Compact" panose="02000000000000000000" pitchFamily="2" charset="0"/>
                        </a:rPr>
                        <a:t>|</a:t>
                      </a:r>
                      <a:endParaRPr lang="en-GB" sz="240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4300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ndika Compact" panose="02000000000000000000" pitchFamily="2" charset="0"/>
                        </a:rPr>
                        <a:t>OR</a:t>
                      </a:r>
                      <a:endParaRPr lang="en-GB" sz="2400" dirty="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2928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1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ndika Compact" panose="02000000000000000000" pitchFamily="2" charset="0"/>
                        </a:rPr>
                        <a:t>?</a:t>
                      </a:r>
                      <a:endParaRPr lang="en-GB" sz="240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4300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ndika Compact" panose="02000000000000000000" pitchFamily="2" charset="0"/>
                        </a:rPr>
                        <a:t>optional, lazy</a:t>
                      </a:r>
                      <a:endParaRPr lang="en-GB" sz="2400" dirty="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2928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1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ndika Compact" panose="02000000000000000000" pitchFamily="2" charset="0"/>
                        </a:rPr>
                        <a:t>\d</a:t>
                      </a:r>
                      <a:endParaRPr lang="en-GB" sz="240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4300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ndika Compact" panose="02000000000000000000" pitchFamily="2" charset="0"/>
                        </a:rPr>
                        <a:t>numbers</a:t>
                      </a:r>
                      <a:endParaRPr lang="en-GB" sz="2400" dirty="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2928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1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ndika Compact" panose="02000000000000000000" pitchFamily="2" charset="0"/>
                        </a:rPr>
                        <a:t>\s</a:t>
                      </a:r>
                      <a:endParaRPr lang="en-GB" sz="240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4300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ndika Compact" panose="02000000000000000000" pitchFamily="2" charset="0"/>
                        </a:rPr>
                        <a:t>white space (spaces, tabs, enter)</a:t>
                      </a:r>
                      <a:endParaRPr lang="en-GB" sz="2400" dirty="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2928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1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ndika Compact" panose="02000000000000000000" pitchFamily="2" charset="0"/>
                        </a:rPr>
                        <a:t>\w</a:t>
                      </a:r>
                      <a:endParaRPr lang="en-GB" sz="240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4300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ndika Compact" panose="02000000000000000000" pitchFamily="2" charset="0"/>
                        </a:rPr>
                        <a:t>word building characters</a:t>
                      </a:r>
                      <a:endParaRPr lang="en-GB" sz="2400" dirty="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2928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1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ndika Compact" panose="02000000000000000000" pitchFamily="2" charset="0"/>
                        </a:rPr>
                        <a:t>\b</a:t>
                      </a:r>
                      <a:endParaRPr lang="en-GB" sz="240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4300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ndika Compact" panose="02000000000000000000" pitchFamily="2" charset="0"/>
                        </a:rPr>
                        <a:t>word break</a:t>
                      </a:r>
                      <a:endParaRPr lang="en-GB" sz="2400" dirty="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2928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1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ndika Compact" panose="02000000000000000000" pitchFamily="2" charset="0"/>
                        </a:rPr>
                        <a:t>\uxxxx</a:t>
                      </a:r>
                      <a:endParaRPr lang="en-GB" sz="240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4300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ndika Compact" panose="02000000000000000000" pitchFamily="2" charset="0"/>
                        </a:rPr>
                        <a:t>Unicode character </a:t>
                      </a:r>
                      <a:r>
                        <a:rPr lang="en-GB" sz="1800" dirty="0" err="1">
                          <a:effectLst/>
                          <a:latin typeface="Andika Compact" panose="02000000000000000000" pitchFamily="2" charset="0"/>
                        </a:rPr>
                        <a:t>xxxx</a:t>
                      </a:r>
                      <a:endParaRPr lang="en-GB" sz="2400" dirty="0">
                        <a:effectLst/>
                        <a:latin typeface="Andika Compact" panose="02000000000000000000" pitchFamily="2" charset="0"/>
                      </a:endParaRPr>
                    </a:p>
                  </a:txBody>
                  <a:tcPr marL="32928" marR="32928" marT="34300" marB="329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375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RegEx</a:t>
            </a:r>
            <a:r>
              <a:rPr lang="en-US" dirty="0" smtClean="0"/>
              <a:t> - dictionary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871336" cy="4023360"/>
          </a:xfrm>
        </p:spPr>
        <p:txBody>
          <a:bodyPr>
            <a:normAutofit/>
          </a:bodyPr>
          <a:lstStyle/>
          <a:p>
            <a:pPr lvl="0"/>
            <a:r>
              <a:rPr lang="en-US" sz="3200" dirty="0" smtClean="0"/>
              <a:t>Will work through Primer 2 tasks 1-7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AU" dirty="0" smtClean="0"/>
              <a:t> Program - </a:t>
            </a:r>
            <a:r>
              <a:rPr lang="en-AU" b="1" dirty="0" smtClean="0"/>
              <a:t>text editor </a:t>
            </a:r>
            <a:r>
              <a:rPr lang="en-AU" dirty="0" smtClean="0"/>
              <a:t>for regular expressions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AU" dirty="0" smtClean="0"/>
              <a:t>(SetupEditPadLite.exe</a:t>
            </a:r>
            <a:r>
              <a:rPr lang="en-AU" dirty="0"/>
              <a:t>)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AU" dirty="0" smtClean="0"/>
              <a:t> </a:t>
            </a:r>
            <a:r>
              <a:rPr lang="en-AU" dirty="0" err="1" smtClean="0"/>
              <a:t>Datafile</a:t>
            </a:r>
            <a:r>
              <a:rPr lang="en-AU" dirty="0" smtClean="0"/>
              <a:t> </a:t>
            </a:r>
            <a:r>
              <a:rPr lang="en-AU" b="1" dirty="0" smtClean="0"/>
              <a:t>Dict_Baat-U.sfm.txt</a:t>
            </a:r>
          </a:p>
          <a:p>
            <a:pPr marL="0" lvl="0" indent="0">
              <a:buNone/>
            </a:pPr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96289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i="1" dirty="0"/>
              <a:t>Task 1 – check ordering of markers</a:t>
            </a:r>
            <a:endParaRPr lang="en-US" sz="44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rtl="0"/>
            <a:r>
              <a:rPr lang="en-GB" sz="3300" b="1" dirty="0"/>
              <a:t>Find</a:t>
            </a:r>
            <a:r>
              <a:rPr lang="en-GB" sz="3300" dirty="0"/>
              <a:t> all </a:t>
            </a:r>
            <a:r>
              <a:rPr lang="en-GB" sz="3300" b="1" dirty="0"/>
              <a:t>\</a:t>
            </a:r>
            <a:r>
              <a:rPr lang="en-GB" sz="3300" b="1" dirty="0" err="1"/>
              <a:t>hm</a:t>
            </a:r>
            <a:r>
              <a:rPr lang="en-GB" sz="3300" dirty="0"/>
              <a:t> markers which are not immediately after \lx</a:t>
            </a:r>
            <a:r>
              <a:rPr lang="en-GB" sz="3300" dirty="0" smtClean="0"/>
              <a:t>.</a:t>
            </a:r>
            <a:endParaRPr lang="en-GB" sz="3300" dirty="0"/>
          </a:p>
          <a:p>
            <a:pPr lvl="1">
              <a:lnSpc>
                <a:spcPct val="160000"/>
              </a:lnSpc>
            </a:pPr>
            <a:r>
              <a:rPr lang="en-GB" dirty="0"/>
              <a:t>What is the \</a:t>
            </a:r>
            <a:r>
              <a:rPr lang="en-GB" dirty="0" err="1"/>
              <a:t>hm</a:t>
            </a:r>
            <a:r>
              <a:rPr lang="en-GB" dirty="0"/>
              <a:t> marker: \\hm .*\r\n</a:t>
            </a:r>
          </a:p>
          <a:p>
            <a:pPr lvl="1"/>
            <a:r>
              <a:rPr lang="en-GB" dirty="0"/>
              <a:t>What should be above it? \\lx .* \r\n</a:t>
            </a:r>
          </a:p>
          <a:p>
            <a:pPr lvl="1"/>
            <a:r>
              <a:rPr lang="en-GB" dirty="0"/>
              <a:t>What shouldn't be above it? \\[^l]</a:t>
            </a:r>
          </a:p>
          <a:p>
            <a:endParaRPr lang="en-GB" sz="2800" dirty="0"/>
          </a:p>
          <a:p>
            <a:r>
              <a:rPr lang="en-GB" sz="2800" b="1" dirty="0"/>
              <a:t>Now try it</a:t>
            </a:r>
            <a:r>
              <a:rPr lang="en-GB" sz="2800" b="1" dirty="0" smtClean="0"/>
              <a:t>!</a:t>
            </a:r>
            <a:endParaRPr lang="en-GB" sz="2800" b="1" dirty="0"/>
          </a:p>
          <a:p>
            <a:pPr rtl="0"/>
            <a:r>
              <a:rPr lang="en-GB" sz="2100" dirty="0" smtClean="0"/>
              <a:t>Answer</a:t>
            </a:r>
            <a:r>
              <a:rPr lang="en-GB" sz="2100" dirty="0"/>
              <a:t>: \\[^l].*\r\n\\hm .*\</a:t>
            </a:r>
            <a:r>
              <a:rPr lang="en-GB" sz="2100" dirty="0" smtClean="0"/>
              <a:t>r\n</a:t>
            </a:r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284050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0"/>
            <a:r>
              <a:rPr lang="en-GB" sz="4800" b="1" i="1" kern="1200" spc="-5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  <a:cs typeface="+mj-cs"/>
              </a:rPr>
              <a:t>Task 2 – reorder markers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rtl="0"/>
            <a:r>
              <a:rPr lang="en-GB" dirty="0"/>
              <a:t>Move the \</a:t>
            </a:r>
            <a:r>
              <a:rPr lang="en-GB" dirty="0" err="1"/>
              <a:t>hm</a:t>
            </a:r>
            <a:r>
              <a:rPr lang="en-GB" dirty="0"/>
              <a:t> marker so that it is directly after the \lx.</a:t>
            </a:r>
          </a:p>
          <a:p>
            <a:pPr lvl="1" rtl="0"/>
            <a:r>
              <a:rPr lang="en-GB" dirty="0"/>
              <a:t>We found the misplaced \</a:t>
            </a:r>
            <a:r>
              <a:rPr lang="en-GB" dirty="0" err="1"/>
              <a:t>hm</a:t>
            </a:r>
            <a:r>
              <a:rPr lang="en-GB" dirty="0"/>
              <a:t> markers in the previous task. </a:t>
            </a:r>
            <a:endParaRPr lang="en-GB" dirty="0" smtClean="0"/>
          </a:p>
          <a:p>
            <a:pPr lvl="1" rtl="0"/>
            <a:r>
              <a:rPr lang="en-GB" dirty="0" smtClean="0"/>
              <a:t>Now </a:t>
            </a:r>
            <a:r>
              <a:rPr lang="en-GB" dirty="0"/>
              <a:t>we need to move the \</a:t>
            </a:r>
            <a:r>
              <a:rPr lang="en-GB" dirty="0" err="1"/>
              <a:t>hm</a:t>
            </a:r>
            <a:r>
              <a:rPr lang="en-GB" dirty="0"/>
              <a:t> to be above it, that is change the order of the markers. </a:t>
            </a:r>
            <a:endParaRPr lang="en-GB" dirty="0" smtClean="0"/>
          </a:p>
          <a:p>
            <a:pPr lvl="1" rtl="0"/>
            <a:r>
              <a:rPr lang="en-GB" dirty="0" smtClean="0"/>
              <a:t>But </a:t>
            </a:r>
            <a:r>
              <a:rPr lang="en-GB" dirty="0"/>
              <a:t>we need to store the text first.</a:t>
            </a:r>
          </a:p>
          <a:p>
            <a:pPr lvl="0" rtl="0"/>
            <a:endParaRPr lang="en-GB" sz="1200" dirty="0" smtClean="0"/>
          </a:p>
          <a:p>
            <a:pPr lvl="0" rtl="0"/>
            <a:r>
              <a:rPr lang="en-GB" sz="2400" dirty="0" smtClean="0"/>
              <a:t>Answer</a:t>
            </a:r>
            <a:r>
              <a:rPr lang="en-GB" sz="2400" dirty="0"/>
              <a:t>: Find: (\\[^l].*\r\n)(\\</a:t>
            </a:r>
            <a:r>
              <a:rPr lang="en-GB" sz="2400" dirty="0" err="1"/>
              <a:t>hm</a:t>
            </a:r>
            <a:r>
              <a:rPr lang="en-GB" sz="2400" dirty="0"/>
              <a:t> .*\r\n)</a:t>
            </a:r>
            <a:br>
              <a:rPr lang="en-GB" sz="2400" dirty="0"/>
            </a:br>
            <a:r>
              <a:rPr lang="en-GB" sz="2400" dirty="0"/>
              <a:t>Replace: \2\1</a:t>
            </a:r>
          </a:p>
        </p:txBody>
      </p:sp>
    </p:spTree>
    <p:extLst>
      <p:ext uri="{BB962C8B-B14F-4D97-AF65-F5344CB8AC3E}">
        <p14:creationId xmlns:p14="http://schemas.microsoft.com/office/powerpoint/2010/main" val="357484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0"/>
            <a:r>
              <a:rPr lang="en-GB" sz="4800" b="1" i="1" kern="1200" spc="-5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  <a:cs typeface="+mj-cs"/>
              </a:rPr>
              <a:t>Task 3 – using 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rtl="0"/>
            <a:r>
              <a:rPr lang="en-GB" dirty="0"/>
              <a:t>Find a new line which doesn't begin with an SFM marker.</a:t>
            </a:r>
          </a:p>
          <a:p>
            <a:pPr lvl="1"/>
            <a:r>
              <a:rPr lang="en-GB" dirty="0"/>
              <a:t>What is a new line? _____ What is NOT? ___</a:t>
            </a:r>
          </a:p>
          <a:p>
            <a:pPr lvl="1"/>
            <a:r>
              <a:rPr lang="en-GB" dirty="0"/>
              <a:t>What does a SFM marker begin with? ___</a:t>
            </a:r>
          </a:p>
          <a:p>
            <a:pPr lvl="0" rtl="0"/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lvl="0" rtl="0"/>
            <a:r>
              <a:rPr lang="en-GB" sz="2400" b="1" dirty="0"/>
              <a:t>Answer</a:t>
            </a:r>
            <a:r>
              <a:rPr lang="en-GB" sz="2400" dirty="0"/>
              <a:t>: \r\n[^\\]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89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1185</TotalTime>
  <Words>594</Words>
  <Application>Microsoft Office PowerPoint</Application>
  <PresentationFormat>On-screen Show (4:3)</PresentationFormat>
  <Paragraphs>113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Andika Compact</vt:lpstr>
      <vt:lpstr>Calibri</vt:lpstr>
      <vt:lpstr>Calibri Light</vt:lpstr>
      <vt:lpstr>Courier New</vt:lpstr>
      <vt:lpstr>Wingdings</vt:lpstr>
      <vt:lpstr>Retrospect</vt:lpstr>
      <vt:lpstr>Regular Expressions</vt:lpstr>
      <vt:lpstr>PowerPoint Presentation</vt:lpstr>
      <vt:lpstr>Examples from last year</vt:lpstr>
      <vt:lpstr>Objectives</vt:lpstr>
      <vt:lpstr>Revise  basic RegEx  alphabet</vt:lpstr>
      <vt:lpstr>RegEx - dictionary tasks</vt:lpstr>
      <vt:lpstr>Task 1 – check ordering of markers</vt:lpstr>
      <vt:lpstr>Task 2 – reorder markers</vt:lpstr>
      <vt:lpstr>Task 3 – using NOT</vt:lpstr>
      <vt:lpstr>Task 4 – convert straight quotes  to curved quotes</vt:lpstr>
      <vt:lpstr>Task 5 – changing markers</vt:lpstr>
      <vt:lpstr>Task 6 - check ordering of markers</vt:lpstr>
      <vt:lpstr>Task 7 – change text</vt:lpstr>
      <vt:lpstr>  </vt:lpstr>
      <vt:lpstr>3. Assignment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Regular Expressions</dc:title>
  <dc:creator>Microsoft account</dc:creator>
  <cp:lastModifiedBy>Microsoft account</cp:lastModifiedBy>
  <cp:revision>28</cp:revision>
  <dcterms:created xsi:type="dcterms:W3CDTF">2015-01-20T08:02:29Z</dcterms:created>
  <dcterms:modified xsi:type="dcterms:W3CDTF">2015-02-16T09:36:15Z</dcterms:modified>
</cp:coreProperties>
</file>