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7" r:id="rId1"/>
  </p:sldMasterIdLst>
  <p:notesMasterIdLst>
    <p:notesMasterId r:id="rId32"/>
  </p:notesMasterIdLst>
  <p:sldIdLst>
    <p:sldId id="256" r:id="rId2"/>
    <p:sldId id="261" r:id="rId3"/>
    <p:sldId id="313" r:id="rId4"/>
    <p:sldId id="315" r:id="rId5"/>
    <p:sldId id="300" r:id="rId6"/>
    <p:sldId id="301" r:id="rId7"/>
    <p:sldId id="302" r:id="rId8"/>
    <p:sldId id="317" r:id="rId9"/>
    <p:sldId id="316" r:id="rId10"/>
    <p:sldId id="318" r:id="rId11"/>
    <p:sldId id="319" r:id="rId12"/>
    <p:sldId id="320" r:id="rId13"/>
    <p:sldId id="303" r:id="rId14"/>
    <p:sldId id="327" r:id="rId15"/>
    <p:sldId id="326" r:id="rId16"/>
    <p:sldId id="304" r:id="rId17"/>
    <p:sldId id="305" r:id="rId18"/>
    <p:sldId id="306" r:id="rId19"/>
    <p:sldId id="322" r:id="rId20"/>
    <p:sldId id="323" r:id="rId21"/>
    <p:sldId id="289" r:id="rId22"/>
    <p:sldId id="307" r:id="rId23"/>
    <p:sldId id="308" r:id="rId24"/>
    <p:sldId id="309" r:id="rId25"/>
    <p:sldId id="310" r:id="rId26"/>
    <p:sldId id="324" r:id="rId27"/>
    <p:sldId id="325" r:id="rId28"/>
    <p:sldId id="321" r:id="rId29"/>
    <p:sldId id="311" r:id="rId30"/>
    <p:sldId id="312" r:id="rId31"/>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29" autoAdjust="0"/>
    <p:restoredTop sz="80392" autoAdjust="0"/>
  </p:normalViewPr>
  <p:slideViewPr>
    <p:cSldViewPr snapToGrid="0">
      <p:cViewPr>
        <p:scale>
          <a:sx n="60" d="100"/>
          <a:sy n="60" d="100"/>
        </p:scale>
        <p:origin x="-798" y="-78"/>
      </p:cViewPr>
      <p:guideLst>
        <p:guide orient="horz" pos="2160"/>
        <p:guide pos="3840"/>
      </p:guideLst>
    </p:cSldViewPr>
  </p:slideViewPr>
  <p:outlineViewPr>
    <p:cViewPr>
      <p:scale>
        <a:sx n="33" d="100"/>
        <a:sy n="33" d="100"/>
      </p:scale>
      <p:origin x="0" y="252"/>
    </p:cViewPr>
  </p:outlineViewPr>
  <p:notesTextViewPr>
    <p:cViewPr>
      <p:scale>
        <a:sx n="1" d="1"/>
        <a:sy n="1" d="1"/>
      </p:scale>
      <p:origin x="0" y="0"/>
    </p:cViewPr>
  </p:notesTextViewPr>
  <p:sorterViewPr>
    <p:cViewPr>
      <p:scale>
        <a:sx n="66" d="100"/>
        <a:sy n="66" d="100"/>
      </p:scale>
      <p:origin x="0" y="0"/>
    </p:cViewPr>
  </p:sorterViewPr>
  <p:notesViewPr>
    <p:cSldViewPr snapToGrid="0">
      <p:cViewPr>
        <p:scale>
          <a:sx n="75" d="100"/>
          <a:sy n="75" d="100"/>
        </p:scale>
        <p:origin x="-1620" y="72"/>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57F212CB-F876-436B-ACE5-91BF43269C51}" type="datetimeFigureOut">
              <a:rPr lang="en-US" smtClean="0"/>
              <a:pPr/>
              <a:t>3/30/2017</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E2DBFFE6-E4BD-4C58-B8C5-A5DE4F4CEBE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2DBFFE6-E4BD-4C58-B8C5-A5DE4F4CEBE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Shape 189"/>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0" name="Shape 190"/>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Shape 195"/>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6" name="Shape 196"/>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4" name="Shape 204"/>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US" dirty="0" smtClean="0"/>
              <a:t>I have used this method for some time</a:t>
            </a:r>
            <a:r>
              <a:rPr lang="en-US" baseline="0" dirty="0" smtClean="0"/>
              <a:t> with a number of projects.</a:t>
            </a:r>
          </a:p>
          <a:p>
            <a:r>
              <a:rPr lang="en-US" baseline="0" dirty="0" smtClean="0"/>
              <a:t>The main reason for doing so is translators not being able to effectively use the word list for themselves. </a:t>
            </a:r>
          </a:p>
          <a:p>
            <a:r>
              <a:rPr lang="en-US" baseline="0" dirty="0" smtClean="0"/>
              <a:t>Much more training is needed, just on the Word List.</a:t>
            </a:r>
            <a:endParaRPr lang="en-US"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US" smtClean="0"/>
              <a:t>Illustrate with CNT</a:t>
            </a:r>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US" dirty="0" smtClean="0"/>
              <a:t>My preference is to use the various Spell check options one by one.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US" dirty="0" err="1" smtClean="0"/>
              <a:t>Yaakani</a:t>
            </a:r>
            <a:r>
              <a:rPr lang="en-US" baseline="0" dirty="0" smtClean="0"/>
              <a:t> and </a:t>
            </a:r>
            <a:r>
              <a:rPr lang="en-US" baseline="0" dirty="0" err="1" smtClean="0"/>
              <a:t>Yakani</a:t>
            </a:r>
            <a:r>
              <a:rPr lang="en-US" baseline="0" dirty="0" smtClean="0"/>
              <a:t>  </a:t>
            </a:r>
          </a:p>
          <a:p>
            <a:r>
              <a:rPr lang="en-US" baseline="0" dirty="0" err="1" smtClean="0"/>
              <a:t>Yaazieli</a:t>
            </a:r>
            <a:r>
              <a:rPr lang="en-US" baseline="0" dirty="0" smtClean="0"/>
              <a:t> and </a:t>
            </a:r>
            <a:r>
              <a:rPr lang="en-US" baseline="0" dirty="0" err="1" smtClean="0"/>
              <a:t>Yazieli</a:t>
            </a:r>
            <a:endParaRPr lang="en-US" baseline="0"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US" baseline="0" dirty="0" smtClean="0"/>
              <a:t>Use </a:t>
            </a:r>
            <a:r>
              <a:rPr lang="en-US" baseline="0" dirty="0" err="1" smtClean="0"/>
              <a:t>Paratext</a:t>
            </a:r>
            <a:r>
              <a:rPr lang="en-US" baseline="0" dirty="0" smtClean="0"/>
              <a:t> 7.6 and CNT project</a:t>
            </a:r>
          </a:p>
          <a:p>
            <a:endParaRPr lang="en-US" baseline="0" dirty="0" smtClean="0"/>
          </a:p>
          <a:p>
            <a:r>
              <a:rPr lang="en-US" baseline="0" dirty="0" smtClean="0"/>
              <a:t>Example 2 in </a:t>
            </a:r>
            <a:r>
              <a:rPr lang="en-US" baseline="0" dirty="0" err="1" smtClean="0"/>
              <a:t>Paratext</a:t>
            </a:r>
            <a:r>
              <a:rPr lang="en-US" baseline="0" dirty="0" smtClean="0"/>
              <a:t> 8</a:t>
            </a:r>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Mourning </a:t>
            </a:r>
            <a:r>
              <a:rPr lang="en-GB" dirty="0" err="1" smtClean="0"/>
              <a:t>shld</a:t>
            </a:r>
            <a:r>
              <a:rPr lang="en-GB" dirty="0" smtClean="0"/>
              <a:t> be morning</a:t>
            </a:r>
          </a:p>
          <a:p>
            <a:endParaRPr lang="en-GB" dirty="0" smtClean="0"/>
          </a:p>
          <a:p>
            <a:r>
              <a:rPr lang="en-GB" dirty="0" smtClean="0"/>
              <a:t>Apostrophe -  should find </a:t>
            </a:r>
            <a:r>
              <a:rPr lang="en-GB" dirty="0" err="1" smtClean="0"/>
              <a:t>isnt</a:t>
            </a:r>
            <a:r>
              <a:rPr lang="en-GB" dirty="0" smtClean="0"/>
              <a:t> and isn’t   </a:t>
            </a:r>
            <a:r>
              <a:rPr lang="en-GB" dirty="0" err="1" smtClean="0"/>
              <a:t>wasnt</a:t>
            </a:r>
            <a:r>
              <a:rPr lang="en-GB" dirty="0" smtClean="0"/>
              <a:t>  and wasn’t</a:t>
            </a:r>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GB" dirty="0" smtClean="0"/>
              <a:t>Big issue for new orthographies, when word breaks are difficult to define, as the language has only recently been written.</a:t>
            </a:r>
          </a:p>
          <a:p>
            <a:endParaRPr lang="en-GB"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Found under checking menu – show them in </a:t>
            </a:r>
            <a:r>
              <a:rPr lang="en-GB" dirty="0" err="1" smtClean="0"/>
              <a:t>Paratext</a:t>
            </a:r>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r>
              <a:rPr lang="en-GB" dirty="0" smtClean="0"/>
              <a:t>You should demonstrate these in </a:t>
            </a:r>
            <a:r>
              <a:rPr lang="en-GB" dirty="0" err="1" smtClean="0"/>
              <a:t>Paratext</a:t>
            </a:r>
            <a:r>
              <a:rPr lang="en-GB"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GB"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GB" dirty="0" smtClean="0"/>
          </a:p>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Found under checking menu – show them in </a:t>
            </a:r>
            <a:r>
              <a:rPr lang="en-GB" dirty="0" err="1" smtClean="0"/>
              <a:t>Paratext</a:t>
            </a:r>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30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2" name="Shape 172"/>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Found under checking menu – show them in </a:t>
            </a:r>
            <a:r>
              <a:rPr lang="en-GB" dirty="0" err="1" smtClean="0"/>
              <a:t>Paratext</a:t>
            </a:r>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Found under checking menu – show them in </a:t>
            </a:r>
            <a:r>
              <a:rPr lang="en-GB" dirty="0" err="1" smtClean="0"/>
              <a:t>Paratext</a:t>
            </a:r>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1" y="3228975"/>
            <a:ext cx="7315200" cy="308610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DBFFE6-E4BD-4C58-B8C5-A5DE4F4CEBE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1" name="Shape 181"/>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2286000" y="514350"/>
            <a:ext cx="4572000" cy="25717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914400" y="3257550"/>
            <a:ext cx="7315200" cy="3086100"/>
          </a:xfrm>
          <a:prstGeom prst="rect">
            <a:avLst/>
          </a:prstGeom>
        </p:spPr>
        <p:txBody>
          <a:bodyPr lIns="91425" tIns="91425" rIns="91425" bIns="91425" anchor="t" anchorCtr="0">
            <a:noAutofit/>
          </a:bodyPr>
          <a:lstStyle/>
          <a:p>
            <a:pPr lvl="0">
              <a:spcBef>
                <a:spcPts val="0"/>
              </a:spcBef>
              <a:buNone/>
            </a:pPr>
            <a:r>
              <a:rPr lang="en-GB" dirty="0" smtClean="0"/>
              <a:t>In my experience,</a:t>
            </a:r>
            <a:r>
              <a:rPr lang="en-GB" baseline="0" dirty="0" smtClean="0"/>
              <a:t> this global checking only happens in final checking. It should be happening from time to time during the project’s ongoing life.</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747391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 xmlns:p14="http://schemas.microsoft.com/office/powerpoint/2010/main" val="3403255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 xmlns:p14="http://schemas.microsoft.com/office/powerpoint/2010/main" val="824255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15600" y="546667"/>
            <a:ext cx="11360800" cy="810400"/>
          </a:xfrm>
          <a:prstGeom prst="rect">
            <a:avLst/>
          </a:prstGeom>
        </p:spPr>
        <p:txBody>
          <a:bodyPr lIns="121897" tIns="121897" rIns="121897" bIns="121897"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body" idx="1"/>
          </p:nvPr>
        </p:nvSpPr>
        <p:spPr>
          <a:xfrm>
            <a:off x="415600" y="1639967"/>
            <a:ext cx="5333200" cy="4452000"/>
          </a:xfrm>
          <a:prstGeom prst="rect">
            <a:avLst/>
          </a:prstGeom>
        </p:spPr>
        <p:txBody>
          <a:bodyPr lIns="121897" tIns="121897" rIns="121897" bIns="121897" anchor="t" anchorCtr="0"/>
          <a:lstStyle>
            <a:lvl1pPr lvl="0">
              <a:spcBef>
                <a:spcPts val="0"/>
              </a:spcBef>
              <a:buSzPct val="100000"/>
              <a:defRPr sz="19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
        <p:nvSpPr>
          <p:cNvPr id="41" name="Shape 41"/>
          <p:cNvSpPr txBox="1">
            <a:spLocks noGrp="1"/>
          </p:cNvSpPr>
          <p:nvPr>
            <p:ph type="body" idx="2"/>
          </p:nvPr>
        </p:nvSpPr>
        <p:spPr>
          <a:xfrm>
            <a:off x="6443200" y="1639967"/>
            <a:ext cx="5333200" cy="4452000"/>
          </a:xfrm>
          <a:prstGeom prst="rect">
            <a:avLst/>
          </a:prstGeom>
        </p:spPr>
        <p:txBody>
          <a:bodyPr lIns="121897" tIns="121897" rIns="121897" bIns="121897" anchor="t" anchorCtr="0"/>
          <a:lstStyle>
            <a:lvl1pPr lvl="0">
              <a:spcBef>
                <a:spcPts val="0"/>
              </a:spcBef>
              <a:buSzPct val="100000"/>
              <a:defRPr sz="19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
        <p:nvSpPr>
          <p:cNvPr id="42" name="Shape 42"/>
          <p:cNvSpPr txBox="1">
            <a:spLocks noGrp="1"/>
          </p:cNvSpPr>
          <p:nvPr>
            <p:ph type="sldNum" idx="12"/>
          </p:nvPr>
        </p:nvSpPr>
        <p:spPr>
          <a:xfrm>
            <a:off x="11280575" y="6201587"/>
            <a:ext cx="731600" cy="524800"/>
          </a:xfrm>
          <a:prstGeom prst="rect">
            <a:avLst/>
          </a:prstGeom>
        </p:spPr>
        <p:txBody>
          <a:bodyPr lIns="121897" tIns="121897" rIns="121897" bIns="121897" anchor="ctr" anchorCtr="0">
            <a:noAutofit/>
          </a:bodyPr>
          <a:lstStyle/>
          <a:p>
            <a:fld id="{00000000-1234-1234-1234-123412341234}" type="slidenum">
              <a:rPr lang="en-GB" smtClean="0">
                <a:solidFill>
                  <a:schemeClr val="dk2"/>
                </a:solidFill>
              </a:rPr>
              <a:pPr/>
              <a:t>‹#›</a:t>
            </a:fld>
            <a:endParaRPr lang="en-GB" dirty="0">
              <a:solidFill>
                <a:schemeClr val="dk2"/>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8"/>
        <p:cNvGrpSpPr/>
        <p:nvPr/>
      </p:nvGrpSpPr>
      <p:grpSpPr>
        <a:xfrm>
          <a:off x="0" y="0"/>
          <a:ext cx="0" cy="0"/>
          <a:chOff x="0" y="0"/>
          <a:chExt cx="0" cy="0"/>
        </a:xfrm>
      </p:grpSpPr>
      <p:grpSp>
        <p:nvGrpSpPr>
          <p:cNvPr id="2" name="Shape 29"/>
          <p:cNvGrpSpPr/>
          <p:nvPr/>
        </p:nvGrpSpPr>
        <p:grpSpPr>
          <a:xfrm>
            <a:off x="0" y="5204893"/>
            <a:ext cx="12192000" cy="1653233"/>
            <a:chOff x="0" y="3903669"/>
            <a:chExt cx="9144000" cy="1239925"/>
          </a:xfrm>
        </p:grpSpPr>
        <p:sp>
          <p:nvSpPr>
            <p:cNvPr id="30" name="Shape 30"/>
            <p:cNvSpPr/>
            <p:nvPr/>
          </p:nvSpPr>
          <p:spPr>
            <a:xfrm>
              <a:off x="8154895" y="3903669"/>
              <a:ext cx="989100" cy="987900"/>
            </a:xfrm>
            <a:prstGeom prst="rtTriangle">
              <a:avLst/>
            </a:prstGeom>
            <a:solidFill>
              <a:schemeClr val="accent5"/>
            </a:solidFill>
            <a:ln>
              <a:noFill/>
            </a:ln>
          </p:spPr>
          <p:txBody>
            <a:bodyPr lIns="91425" tIns="91425" rIns="91425" bIns="91425" anchor="ctr" anchorCtr="0">
              <a:noAutofit/>
            </a:bodyPr>
            <a:lstStyle/>
            <a:p>
              <a:pPr lvl="0">
                <a:spcBef>
                  <a:spcPts val="0"/>
                </a:spcBef>
                <a:buNone/>
              </a:pPr>
              <a:endParaRPr dirty="0"/>
            </a:p>
          </p:txBody>
        </p:sp>
        <p:sp>
          <p:nvSpPr>
            <p:cNvPr id="31" name="Shape 31"/>
            <p:cNvSpPr/>
            <p:nvPr/>
          </p:nvSpPr>
          <p:spPr>
            <a:xfrm flipH="1">
              <a:off x="6181162" y="3903669"/>
              <a:ext cx="989100" cy="987900"/>
            </a:xfrm>
            <a:prstGeom prst="rtTriangle">
              <a:avLst/>
            </a:prstGeom>
            <a:solidFill>
              <a:schemeClr val="accent5"/>
            </a:solidFill>
            <a:ln>
              <a:noFill/>
            </a:ln>
          </p:spPr>
          <p:txBody>
            <a:bodyPr lIns="91425" tIns="91425" rIns="91425" bIns="91425" anchor="ctr" anchorCtr="0">
              <a:noAutofit/>
            </a:bodyPr>
            <a:lstStyle/>
            <a:p>
              <a:pPr lvl="0">
                <a:spcBef>
                  <a:spcPts val="0"/>
                </a:spcBef>
                <a:buNone/>
              </a:pPr>
              <a:endParaRPr dirty="0"/>
            </a:p>
          </p:txBody>
        </p:sp>
        <p:sp>
          <p:nvSpPr>
            <p:cNvPr id="32" name="Shape 32"/>
            <p:cNvSpPr/>
            <p:nvPr/>
          </p:nvSpPr>
          <p:spPr>
            <a:xfrm>
              <a:off x="7170274" y="3903669"/>
              <a:ext cx="989100" cy="987900"/>
            </a:xfrm>
            <a:prstGeom prst="rect">
              <a:avLst/>
            </a:prstGeom>
            <a:solidFill>
              <a:schemeClr val="accent4"/>
            </a:solidFill>
            <a:ln>
              <a:noFill/>
            </a:ln>
          </p:spPr>
          <p:txBody>
            <a:bodyPr lIns="91425" tIns="91425" rIns="91425" bIns="91425" anchor="ctr" anchorCtr="0">
              <a:noAutofit/>
            </a:bodyPr>
            <a:lstStyle/>
            <a:p>
              <a:pPr lvl="0">
                <a:spcBef>
                  <a:spcPts val="0"/>
                </a:spcBef>
                <a:buNone/>
              </a:pPr>
              <a:endParaRPr dirty="0"/>
            </a:p>
          </p:txBody>
        </p:sp>
        <p:sp>
          <p:nvSpPr>
            <p:cNvPr id="33" name="Shape 33"/>
            <p:cNvSpPr/>
            <p:nvPr/>
          </p:nvSpPr>
          <p:spPr>
            <a:xfrm rot="10800000">
              <a:off x="8154757" y="3903682"/>
              <a:ext cx="989100" cy="987900"/>
            </a:xfrm>
            <a:prstGeom prst="rtTriangle">
              <a:avLst/>
            </a:prstGeom>
            <a:solidFill>
              <a:schemeClr val="accent3"/>
            </a:solidFill>
            <a:ln>
              <a:noFill/>
            </a:ln>
          </p:spPr>
          <p:txBody>
            <a:bodyPr lIns="91425" tIns="91425" rIns="91425" bIns="91425" anchor="ctr" anchorCtr="0">
              <a:noAutofit/>
            </a:bodyPr>
            <a:lstStyle/>
            <a:p>
              <a:pPr lvl="0">
                <a:spcBef>
                  <a:spcPts val="0"/>
                </a:spcBef>
                <a:buNone/>
              </a:pPr>
              <a:endParaRPr dirty="0"/>
            </a:p>
          </p:txBody>
        </p:sp>
        <p:sp>
          <p:nvSpPr>
            <p:cNvPr id="34" name="Shape 34"/>
            <p:cNvSpPr/>
            <p:nvPr/>
          </p:nvSpPr>
          <p:spPr>
            <a:xfrm>
              <a:off x="0" y="4891594"/>
              <a:ext cx="9144000" cy="2520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dirty="0"/>
            </a:p>
          </p:txBody>
        </p:sp>
      </p:grpSp>
      <p:sp>
        <p:nvSpPr>
          <p:cNvPr id="35" name="Shape 35"/>
          <p:cNvSpPr txBox="1">
            <a:spLocks noGrp="1"/>
          </p:cNvSpPr>
          <p:nvPr>
            <p:ph type="title"/>
          </p:nvPr>
        </p:nvSpPr>
        <p:spPr>
          <a:xfrm>
            <a:off x="415600" y="546667"/>
            <a:ext cx="11360800" cy="810400"/>
          </a:xfrm>
          <a:prstGeom prst="rect">
            <a:avLst/>
          </a:prstGeom>
        </p:spPr>
        <p:txBody>
          <a:bodyPr lIns="121897" tIns="121897" rIns="121897" bIns="121897"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6" name="Shape 36"/>
          <p:cNvSpPr txBox="1">
            <a:spLocks noGrp="1"/>
          </p:cNvSpPr>
          <p:nvPr>
            <p:ph type="body" idx="1"/>
          </p:nvPr>
        </p:nvSpPr>
        <p:spPr>
          <a:xfrm>
            <a:off x="415600" y="1639833"/>
            <a:ext cx="11360800" cy="4452000"/>
          </a:xfrm>
          <a:prstGeom prst="rect">
            <a:avLst/>
          </a:prstGeom>
        </p:spPr>
        <p:txBody>
          <a:bodyPr lIns="121897" tIns="121897" rIns="121897" bIns="121897"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7" name="Shape 37"/>
          <p:cNvSpPr txBox="1">
            <a:spLocks noGrp="1"/>
          </p:cNvSpPr>
          <p:nvPr>
            <p:ph type="sldNum" idx="12"/>
          </p:nvPr>
        </p:nvSpPr>
        <p:spPr>
          <a:xfrm>
            <a:off x="11280575" y="6201587"/>
            <a:ext cx="731600" cy="524800"/>
          </a:xfrm>
          <a:prstGeom prst="rect">
            <a:avLst/>
          </a:prstGeom>
        </p:spPr>
        <p:txBody>
          <a:bodyPr lIns="121897" tIns="121897" rIns="121897" bIns="121897" anchor="ctr" anchorCtr="0">
            <a:noAutofit/>
          </a:bodyPr>
          <a:lstStyle/>
          <a:p>
            <a:fld id="{00000000-1234-1234-1234-123412341234}"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pPr/>
              <a:t>‹#›</a:t>
            </a:fld>
            <a:endParaRPr lang="en-US" dirty="0"/>
          </a:p>
        </p:txBody>
      </p:sp>
    </p:spTree>
    <p:extLst>
      <p:ext uri="{BB962C8B-B14F-4D97-AF65-F5344CB8AC3E}">
        <p14:creationId xmlns="" xmlns:p14="http://schemas.microsoft.com/office/powerpoint/2010/main" val="3058280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810380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pPr/>
              <a:t>3/30/2017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 xmlns:p14="http://schemas.microsoft.com/office/powerpoint/2010/main" val="584511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pPr/>
              <a:t>3/30/2017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 xmlns:p14="http://schemas.microsoft.com/office/powerpoint/2010/main" val="1765162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pPr/>
              <a:t>3/30/2017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 xmlns:p14="http://schemas.microsoft.com/office/powerpoint/2010/main" val="3364399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pPr/>
              <a:t>3/30/2017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 xmlns:p14="http://schemas.microsoft.com/office/powerpoint/2010/main" val="3719760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smtClean="0"/>
              <a:pPr/>
              <a:t>3/30/2017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 xmlns:p14="http://schemas.microsoft.com/office/powerpoint/2010/main" val="112835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pPr/>
              <a:t>3/30/2017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 xmlns:p14="http://schemas.microsoft.com/office/powerpoint/2010/main" val="127495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pPr/>
              <a:t>3/30/2017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824403229"/>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1941366"/>
            <a:ext cx="10058400" cy="3566160"/>
          </a:xfrm>
        </p:spPr>
        <p:txBody>
          <a:bodyPr/>
          <a:lstStyle/>
          <a:p>
            <a:r>
              <a:rPr lang="en-US" b="1" dirty="0" err="1" smtClean="0"/>
              <a:t>ParaTExt</a:t>
            </a:r>
            <a:r>
              <a:rPr lang="en-US" b="1" dirty="0" smtClean="0"/>
              <a:t>  Spell Checking </a:t>
            </a:r>
            <a:endParaRPr lang="en-US" b="1" dirty="0"/>
          </a:p>
        </p:txBody>
      </p:sp>
      <p:sp>
        <p:nvSpPr>
          <p:cNvPr id="3" name="Subtitle 2"/>
          <p:cNvSpPr>
            <a:spLocks noGrp="1"/>
          </p:cNvSpPr>
          <p:nvPr>
            <p:ph type="subTitle" idx="1"/>
          </p:nvPr>
        </p:nvSpPr>
        <p:spPr>
          <a:xfrm>
            <a:off x="958161" y="2059261"/>
            <a:ext cx="10058400" cy="1143000"/>
          </a:xfrm>
        </p:spPr>
        <p:txBody>
          <a:bodyPr/>
          <a:lstStyle/>
          <a:p>
            <a:r>
              <a:rPr lang="en-US" dirty="0" smtClean="0"/>
              <a:t>THURSDAY MARCH 30, 2017</a:t>
            </a:r>
            <a:endParaRPr lang="en-US" dirty="0"/>
          </a:p>
        </p:txBody>
      </p:sp>
    </p:spTree>
    <p:extLst>
      <p:ext uri="{BB962C8B-B14F-4D97-AF65-F5344CB8AC3E}">
        <p14:creationId xmlns="" xmlns:p14="http://schemas.microsoft.com/office/powerpoint/2010/main" val="12069938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Shape 192"/>
          <p:cNvSpPr txBox="1">
            <a:spLocks noGrp="1"/>
          </p:cNvSpPr>
          <p:nvPr>
            <p:ph type="title" idx="4294967295"/>
          </p:nvPr>
        </p:nvSpPr>
        <p:spPr>
          <a:xfrm>
            <a:off x="0" y="546100"/>
            <a:ext cx="11360150" cy="811213"/>
          </a:xfrm>
          <a:prstGeom prst="rect">
            <a:avLst/>
          </a:prstGeom>
        </p:spPr>
        <p:txBody>
          <a:bodyPr lIns="121897" tIns="121897" rIns="121897" bIns="121897" anchor="t" anchorCtr="0">
            <a:noAutofit/>
          </a:bodyPr>
          <a:lstStyle/>
          <a:p>
            <a:r>
              <a:rPr lang="en-GB" dirty="0"/>
              <a:t>Best Practice? 						</a:t>
            </a:r>
            <a:r>
              <a:rPr lang="en-GB" sz="2400" dirty="0"/>
              <a:t>- depends on who you ask!</a:t>
            </a:r>
          </a:p>
        </p:txBody>
      </p:sp>
      <p:sp>
        <p:nvSpPr>
          <p:cNvPr id="193" name="Shape 193"/>
          <p:cNvSpPr txBox="1">
            <a:spLocks noGrp="1"/>
          </p:cNvSpPr>
          <p:nvPr>
            <p:ph type="body" idx="4294967295"/>
          </p:nvPr>
        </p:nvSpPr>
        <p:spPr>
          <a:xfrm>
            <a:off x="0" y="1671638"/>
            <a:ext cx="11091863" cy="4451350"/>
          </a:xfrm>
          <a:prstGeom prst="rect">
            <a:avLst/>
          </a:prstGeom>
        </p:spPr>
        <p:txBody>
          <a:bodyPr lIns="121897" tIns="121897" rIns="121897" bIns="121897" anchor="t" anchorCtr="0">
            <a:noAutofit/>
          </a:bodyPr>
          <a:lstStyle/>
          <a:p>
            <a:pPr>
              <a:buNone/>
            </a:pPr>
            <a:r>
              <a:rPr lang="en-GB" sz="2800" dirty="0"/>
              <a:t>It is </a:t>
            </a:r>
            <a:r>
              <a:rPr lang="en-GB" sz="2800" u="sng" dirty="0"/>
              <a:t>always</a:t>
            </a:r>
            <a:r>
              <a:rPr lang="en-GB" sz="2800" dirty="0"/>
              <a:t> best to fix spelling mistakes as they happen (while editing in context).</a:t>
            </a:r>
          </a:p>
          <a:p>
            <a:pPr>
              <a:buNone/>
            </a:pPr>
            <a:r>
              <a:rPr lang="en-GB" sz="2800" dirty="0"/>
              <a:t>I agree, but...</a:t>
            </a:r>
          </a:p>
          <a:p>
            <a:pPr>
              <a:buNone/>
            </a:pPr>
            <a:r>
              <a:rPr lang="en-GB" sz="2800" dirty="0"/>
              <a:t>That’s not always practical, or the most time-effective way. It can also distract the translator from the main task at hand (esp. </a:t>
            </a:r>
            <a:r>
              <a:rPr lang="en-GB" sz="2800" dirty="0" err="1"/>
              <a:t>w.r.t</a:t>
            </a:r>
            <a:r>
              <a:rPr lang="en-GB" sz="2800" dirty="0"/>
              <a:t>. naturalness and flow).</a:t>
            </a:r>
          </a:p>
          <a:p>
            <a:pPr>
              <a:buNone/>
            </a:pPr>
            <a:r>
              <a:rPr lang="en-GB" sz="2800" dirty="0"/>
              <a:t>Another issue is that it is all too easy to mark a word as being correct when seen in isolation (even in an appropriate context), but then you later realize that it is actually wrong when you see it in the context of other words </a:t>
            </a:r>
            <a:r>
              <a:rPr lang="en-GB" sz="2800" dirty="0" smtClean="0"/>
              <a:t> which </a:t>
            </a:r>
            <a:r>
              <a:rPr lang="en-GB" sz="2800" dirty="0"/>
              <a:t>look remarkably similar.</a:t>
            </a:r>
          </a:p>
          <a:p>
            <a:pPr>
              <a:buNone/>
            </a:pPr>
            <a:endParaRP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pic>
        <p:nvPicPr>
          <p:cNvPr id="198" name="Shape 198"/>
          <p:cNvPicPr preferRelativeResize="0"/>
          <p:nvPr/>
        </p:nvPicPr>
        <p:blipFill>
          <a:blip r:embed="rId3">
            <a:alphaModFix/>
          </a:blip>
          <a:stretch>
            <a:fillRect/>
          </a:stretch>
        </p:blipFill>
        <p:spPr>
          <a:xfrm>
            <a:off x="1263634" y="186767"/>
            <a:ext cx="9664700" cy="6096000"/>
          </a:xfrm>
          <a:prstGeom prst="rect">
            <a:avLst/>
          </a:prstGeom>
          <a:noFill/>
          <a:ln>
            <a:noFill/>
          </a:ln>
        </p:spPr>
      </p:pic>
      <p:pic>
        <p:nvPicPr>
          <p:cNvPr id="199" name="Shape 199"/>
          <p:cNvPicPr preferRelativeResize="0"/>
          <p:nvPr/>
        </p:nvPicPr>
        <p:blipFill>
          <a:blip r:embed="rId4">
            <a:alphaModFix/>
          </a:blip>
          <a:stretch>
            <a:fillRect/>
          </a:stretch>
        </p:blipFill>
        <p:spPr>
          <a:xfrm>
            <a:off x="1261035" y="188259"/>
            <a:ext cx="9664700" cy="6096000"/>
          </a:xfrm>
          <a:prstGeom prst="rect">
            <a:avLst/>
          </a:prstGeom>
          <a:noFill/>
          <a:ln>
            <a:noFill/>
          </a:ln>
        </p:spPr>
      </p:pic>
      <p:sp>
        <p:nvSpPr>
          <p:cNvPr id="200" name="Shape 200"/>
          <p:cNvSpPr/>
          <p:nvPr/>
        </p:nvSpPr>
        <p:spPr>
          <a:xfrm>
            <a:off x="1090700" y="5827067"/>
            <a:ext cx="4318000" cy="582800"/>
          </a:xfrm>
          <a:prstGeom prst="roundRect">
            <a:avLst>
              <a:gd name="adj" fmla="val 16667"/>
            </a:avLst>
          </a:prstGeom>
          <a:noFill/>
          <a:ln w="28575" cap="flat" cmpd="sng">
            <a:solidFill>
              <a:srgbClr val="FF0000"/>
            </a:solidFill>
            <a:prstDash val="solid"/>
            <a:round/>
            <a:headEnd type="none" w="med" len="med"/>
            <a:tailEnd type="none" w="med" len="med"/>
          </a:ln>
        </p:spPr>
        <p:txBody>
          <a:bodyPr lIns="121897" tIns="121897" rIns="121897" bIns="121897" anchor="ctr" anchorCtr="0">
            <a:noAutofit/>
          </a:bodyPr>
          <a:lstStyle/>
          <a:p>
            <a:endParaRPr dirty="0"/>
          </a:p>
        </p:txBody>
      </p:sp>
      <p:sp>
        <p:nvSpPr>
          <p:cNvPr id="201" name="Shape 201"/>
          <p:cNvSpPr txBox="1"/>
          <p:nvPr/>
        </p:nvSpPr>
        <p:spPr>
          <a:xfrm>
            <a:off x="3198833" y="186767"/>
            <a:ext cx="6693600" cy="911600"/>
          </a:xfrm>
          <a:prstGeom prst="rect">
            <a:avLst/>
          </a:prstGeom>
          <a:noFill/>
          <a:ln>
            <a:noFill/>
          </a:ln>
        </p:spPr>
        <p:txBody>
          <a:bodyPr lIns="121897" tIns="121897" rIns="121897" bIns="121897" anchor="t" anchorCtr="0">
            <a:noAutofit/>
          </a:bodyPr>
          <a:lstStyle/>
          <a:p>
            <a:r>
              <a:rPr lang="en-GB" sz="4000" dirty="0">
                <a:solidFill>
                  <a:srgbClr val="FF0000"/>
                </a:solidFill>
              </a:rPr>
              <a:t>Tools &gt; Wordlist… (</a:t>
            </a:r>
            <a:r>
              <a:rPr lang="en-GB" sz="4000" dirty="0" err="1">
                <a:solidFill>
                  <a:srgbClr val="FF0000"/>
                </a:solidFill>
              </a:rPr>
              <a:t>Ctrl+W</a:t>
            </a:r>
            <a:r>
              <a:rPr lang="en-GB" sz="4000" dirty="0">
                <a:solidFill>
                  <a:srgbClr val="FF0000"/>
                </a:solidFill>
              </a:rPr>
              <a:t>)</a:t>
            </a:r>
          </a:p>
        </p:txBody>
      </p:sp>
      <p:sp>
        <p:nvSpPr>
          <p:cNvPr id="6" name="Title 5"/>
          <p:cNvSpPr>
            <a:spLocks noGrp="1"/>
          </p:cNvSpPr>
          <p:nvPr>
            <p:ph type="title"/>
          </p:nvPr>
        </p:nvSpPr>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9"/>
                                        </p:tgtEl>
                                        <p:attrNameLst>
                                          <p:attrName>style.visibility</p:attrName>
                                        </p:attrNameLst>
                                      </p:cBhvr>
                                      <p:to>
                                        <p:strVal val="visible"/>
                                      </p:to>
                                    </p:set>
                                    <p:animEffect transition="in" filter="fade">
                                      <p:cBhvr>
                                        <p:cTn id="7" dur="2000"/>
                                        <p:tgtEl>
                                          <p:spTgt spid="19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0"/>
                                        </p:tgtEl>
                                        <p:attrNameLst>
                                          <p:attrName>style.visibility</p:attrName>
                                        </p:attrNameLst>
                                      </p:cBhvr>
                                      <p:to>
                                        <p:strVal val="visible"/>
                                      </p:to>
                                    </p:set>
                                    <p:animEffect transition="in" filter="fade">
                                      <p:cBhvr>
                                        <p:cTn id="12" dur="1000"/>
                                        <p:tgtEl>
                                          <p:spTgt spid="2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prstGeom prst="rect">
            <a:avLst/>
          </a:prstGeom>
        </p:spPr>
        <p:txBody>
          <a:bodyPr lIns="121897" tIns="121897" rIns="121897" bIns="121897" anchor="t" anchorCtr="0">
            <a:noAutofit/>
          </a:bodyPr>
          <a:lstStyle/>
          <a:p>
            <a:r>
              <a:rPr lang="en-GB" dirty="0"/>
              <a:t>Strategies (</a:t>
            </a:r>
            <a:r>
              <a:rPr lang="en-GB" b="1" dirty="0"/>
              <a:t>both</a:t>
            </a:r>
            <a:r>
              <a:rPr lang="en-GB" dirty="0"/>
              <a:t> are needed)</a:t>
            </a:r>
          </a:p>
        </p:txBody>
      </p:sp>
      <p:sp>
        <p:nvSpPr>
          <p:cNvPr id="207" name="Shape 207"/>
          <p:cNvSpPr txBox="1">
            <a:spLocks noGrp="1"/>
          </p:cNvSpPr>
          <p:nvPr>
            <p:ph type="body" idx="1"/>
          </p:nvPr>
        </p:nvSpPr>
        <p:spPr>
          <a:xfrm>
            <a:off x="415600" y="1639967"/>
            <a:ext cx="6158400" cy="5021600"/>
          </a:xfrm>
          <a:prstGeom prst="rect">
            <a:avLst/>
          </a:prstGeom>
        </p:spPr>
        <p:txBody>
          <a:bodyPr lIns="121897" tIns="121897" rIns="121897" bIns="121897" anchor="t" anchorCtr="0">
            <a:noAutofit/>
          </a:bodyPr>
          <a:lstStyle/>
          <a:p>
            <a:pPr>
              <a:spcAft>
                <a:spcPts val="1333"/>
              </a:spcAft>
              <a:buNone/>
            </a:pPr>
            <a:r>
              <a:rPr lang="en-GB" sz="2400" dirty="0"/>
              <a:t>Global:</a:t>
            </a:r>
          </a:p>
          <a:p>
            <a:pPr>
              <a:spcAft>
                <a:spcPts val="1333"/>
              </a:spcAft>
              <a:buNone/>
            </a:pPr>
            <a:r>
              <a:rPr lang="en-GB" dirty="0">
                <a:solidFill>
                  <a:srgbClr val="FF0000"/>
                </a:solidFill>
              </a:rPr>
              <a:t>First ensure that the Character Inventory setup is done. </a:t>
            </a:r>
            <a:br>
              <a:rPr lang="en-GB" dirty="0">
                <a:solidFill>
                  <a:srgbClr val="FF0000"/>
                </a:solidFill>
              </a:rPr>
            </a:br>
            <a:r>
              <a:rPr lang="en-GB" dirty="0">
                <a:solidFill>
                  <a:srgbClr val="FF0000"/>
                </a:solidFill>
              </a:rPr>
              <a:t>Then check that you have set the scope (filter books).</a:t>
            </a:r>
          </a:p>
          <a:p>
            <a:pPr>
              <a:spcAft>
                <a:spcPts val="1333"/>
              </a:spcAft>
              <a:buNone/>
            </a:pPr>
            <a:r>
              <a:rPr lang="en-GB" dirty="0">
                <a:solidFill>
                  <a:srgbClr val="FF0000"/>
                </a:solidFill>
              </a:rPr>
              <a:t>Then perform these steps…      </a:t>
            </a:r>
            <a:r>
              <a:rPr lang="en-GB" dirty="0">
                <a:solidFill>
                  <a:srgbClr val="0000FF"/>
                </a:solidFill>
              </a:rPr>
              <a:t>(details will follow)</a:t>
            </a:r>
          </a:p>
          <a:p>
            <a:pPr marL="609585" indent="-457189">
              <a:spcAft>
                <a:spcPts val="1333"/>
              </a:spcAft>
              <a:buAutoNum type="arabicPeriod"/>
            </a:pPr>
            <a:r>
              <a:rPr lang="en-GB" sz="2400" dirty="0" smtClean="0"/>
              <a:t>Find </a:t>
            </a:r>
            <a:r>
              <a:rPr lang="en-GB" sz="2400" dirty="0"/>
              <a:t>Incorrectly Joined or Split Words</a:t>
            </a:r>
          </a:p>
          <a:p>
            <a:pPr marL="609585" indent="-457189">
              <a:spcAft>
                <a:spcPts val="1333"/>
              </a:spcAft>
              <a:buAutoNum type="arabicPeriod"/>
            </a:pPr>
            <a:r>
              <a:rPr lang="en-GB" sz="2400" dirty="0"/>
              <a:t>Find Similar Words</a:t>
            </a:r>
          </a:p>
          <a:p>
            <a:pPr marL="609585" indent="-457189">
              <a:spcAft>
                <a:spcPts val="1333"/>
              </a:spcAft>
              <a:buAutoNum type="arabicPeriod"/>
            </a:pPr>
            <a:r>
              <a:rPr lang="en-GB" sz="2400" dirty="0"/>
              <a:t>All Checks (let </a:t>
            </a:r>
            <a:r>
              <a:rPr lang="en-GB" sz="2400" dirty="0" err="1"/>
              <a:t>Paratext</a:t>
            </a:r>
            <a:r>
              <a:rPr lang="en-GB" sz="2400" dirty="0"/>
              <a:t> highlight </a:t>
            </a:r>
            <a:br>
              <a:rPr lang="en-GB" sz="2400" dirty="0"/>
            </a:br>
            <a:r>
              <a:rPr lang="en-GB" sz="2400" dirty="0"/>
              <a:t>all the suspicious words) </a:t>
            </a:r>
          </a:p>
        </p:txBody>
      </p:sp>
      <p:sp>
        <p:nvSpPr>
          <p:cNvPr id="208" name="Shape 208"/>
          <p:cNvSpPr txBox="1">
            <a:spLocks noGrp="1"/>
          </p:cNvSpPr>
          <p:nvPr>
            <p:ph type="body" idx="2"/>
          </p:nvPr>
        </p:nvSpPr>
        <p:spPr>
          <a:xfrm>
            <a:off x="7088333" y="1639967"/>
            <a:ext cx="6158400" cy="4452000"/>
          </a:xfrm>
          <a:prstGeom prst="rect">
            <a:avLst/>
          </a:prstGeom>
        </p:spPr>
        <p:txBody>
          <a:bodyPr lIns="121897" tIns="121897" rIns="121897" bIns="121897" anchor="t" anchorCtr="0">
            <a:noAutofit/>
          </a:bodyPr>
          <a:lstStyle/>
          <a:p>
            <a:pPr>
              <a:spcAft>
                <a:spcPts val="1333"/>
              </a:spcAft>
              <a:buNone/>
            </a:pPr>
            <a:r>
              <a:rPr lang="en-GB" sz="2400" dirty="0"/>
              <a:t>Local:</a:t>
            </a:r>
          </a:p>
          <a:p>
            <a:pPr>
              <a:spcAft>
                <a:spcPts val="1333"/>
              </a:spcAft>
              <a:buNone/>
            </a:pPr>
            <a:r>
              <a:rPr lang="en-GB" dirty="0">
                <a:solidFill>
                  <a:srgbClr val="FF0000"/>
                </a:solidFill>
              </a:rPr>
              <a:t>Turn on the Display Spelling setting. Then...</a:t>
            </a:r>
          </a:p>
          <a:p>
            <a:pPr marL="609585" indent="-457189">
              <a:spcAft>
                <a:spcPts val="1333"/>
              </a:spcAft>
              <a:buAutoNum type="arabicPeriod"/>
            </a:pPr>
            <a:r>
              <a:rPr lang="en-GB" sz="2400" dirty="0"/>
              <a:t>Right-click on a word to fix.</a:t>
            </a:r>
          </a:p>
        </p:txBody>
      </p:sp>
      <p:pic>
        <p:nvPicPr>
          <p:cNvPr id="209" name="Shape 209"/>
          <p:cNvPicPr preferRelativeResize="0"/>
          <p:nvPr/>
        </p:nvPicPr>
        <p:blipFill>
          <a:blip r:embed="rId3">
            <a:alphaModFix/>
          </a:blip>
          <a:stretch>
            <a:fillRect/>
          </a:stretch>
        </p:blipFill>
        <p:spPr>
          <a:xfrm>
            <a:off x="6762367" y="3296001"/>
            <a:ext cx="5397500" cy="3365500"/>
          </a:xfrm>
          <a:prstGeom prst="rect">
            <a:avLst/>
          </a:prstGeom>
          <a:noFill/>
          <a:ln>
            <a:noFill/>
          </a:ln>
        </p:spPr>
      </p:pic>
      <p:cxnSp>
        <p:nvCxnSpPr>
          <p:cNvPr id="210" name="Shape 210"/>
          <p:cNvCxnSpPr/>
          <p:nvPr/>
        </p:nvCxnSpPr>
        <p:spPr>
          <a:xfrm>
            <a:off x="956233" y="3765167"/>
            <a:ext cx="14800" cy="2570000"/>
          </a:xfrm>
          <a:prstGeom prst="straightConnector1">
            <a:avLst/>
          </a:prstGeom>
          <a:noFill/>
          <a:ln w="38100" cap="flat" cmpd="sng">
            <a:solidFill>
              <a:srgbClr val="38761D"/>
            </a:solidFill>
            <a:prstDash val="dash"/>
            <a:round/>
            <a:headEnd type="none" w="lg" len="lg"/>
            <a:tailEnd type="triangle" w="lg" len="lg"/>
          </a:ln>
        </p:spPr>
      </p:cxnSp>
      <p:cxnSp>
        <p:nvCxnSpPr>
          <p:cNvPr id="211" name="Shape 211"/>
          <p:cNvCxnSpPr/>
          <p:nvPr/>
        </p:nvCxnSpPr>
        <p:spPr>
          <a:xfrm>
            <a:off x="6544233" y="1419400"/>
            <a:ext cx="0" cy="5364000"/>
          </a:xfrm>
          <a:prstGeom prst="straightConnector1">
            <a:avLst/>
          </a:prstGeom>
          <a:noFill/>
          <a:ln w="19050" cap="flat" cmpd="sng">
            <a:solidFill>
              <a:schemeClr val="dk2"/>
            </a:solidFill>
            <a:prstDash val="solid"/>
            <a:round/>
            <a:headEnd type="none" w="lg" len="lg"/>
            <a:tailEnd type="none" w="lg" len="lg"/>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8"/>
                                        </p:tgtEl>
                                        <p:attrNameLst>
                                          <p:attrName>style.visibility</p:attrName>
                                        </p:attrNameLst>
                                      </p:cBhvr>
                                      <p:to>
                                        <p:strVal val="visible"/>
                                      </p:to>
                                    </p:set>
                                    <p:animEffect transition="in" filter="fade">
                                      <p:cBhvr>
                                        <p:cTn id="7" dur="1000"/>
                                        <p:tgtEl>
                                          <p:spTgt spid="20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9"/>
                                        </p:tgtEl>
                                        <p:attrNameLst>
                                          <p:attrName>style.visibility</p:attrName>
                                        </p:attrNameLst>
                                      </p:cBhvr>
                                      <p:to>
                                        <p:strVal val="visible"/>
                                      </p:to>
                                    </p:set>
                                    <p:animEffect transition="in" filter="fade">
                                      <p:cBhvr>
                                        <p:cTn id="12" dur="1000"/>
                                        <p:tgtEl>
                                          <p:spTgt spid="2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Alternative method</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25671" y="1844564"/>
            <a:ext cx="11209282" cy="4020207"/>
          </a:xfrm>
        </p:spPr>
        <p:txBody>
          <a:bodyPr>
            <a:normAutofit/>
          </a:bodyPr>
          <a:lstStyle/>
          <a:p>
            <a:pPr marL="144000" indent="0">
              <a:buClr>
                <a:srgbClr val="FF0000"/>
              </a:buClr>
              <a:buNone/>
            </a:pPr>
            <a:r>
              <a:rPr lang="en-US" sz="4000" dirty="0" smtClean="0"/>
              <a:t>Translators or advisors/consultants </a:t>
            </a:r>
            <a:r>
              <a:rPr lang="en-US" sz="4000" dirty="0" smtClean="0"/>
              <a:t>who DO NOT HAVE editing permissions make SUGGESTED spelling changes in the Word List;</a:t>
            </a:r>
          </a:p>
          <a:p>
            <a:pPr marL="144000" indent="0">
              <a:buClr>
                <a:srgbClr val="FF0000"/>
              </a:buClr>
              <a:buNone/>
            </a:pPr>
            <a:r>
              <a:rPr lang="en-US" sz="4000" dirty="0" smtClean="0"/>
              <a:t>Translator must then review and apply the correction.</a:t>
            </a:r>
          </a:p>
          <a:p>
            <a:pPr marL="144000" indent="0">
              <a:buClr>
                <a:srgbClr val="FF0000"/>
              </a:buClr>
              <a:buNone/>
            </a:pP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What NOT TO DO</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25671" y="1844564"/>
            <a:ext cx="11209282" cy="4020207"/>
          </a:xfrm>
        </p:spPr>
        <p:txBody>
          <a:bodyPr>
            <a:normAutofit/>
          </a:bodyPr>
          <a:lstStyle/>
          <a:p>
            <a:pPr marL="144000" indent="0">
              <a:buClr>
                <a:srgbClr val="FF0000"/>
              </a:buClr>
              <a:buNone/>
            </a:pPr>
            <a:r>
              <a:rPr lang="en-US" sz="4000" dirty="0" smtClean="0"/>
              <a:t>Translators go down the list, in alphabetical order, marking word after word as spelled correctly. </a:t>
            </a:r>
          </a:p>
          <a:p>
            <a:pPr marL="144000" indent="0">
              <a:buClr>
                <a:srgbClr val="FF0000"/>
              </a:buClr>
              <a:buNone/>
            </a:pPr>
            <a:r>
              <a:rPr lang="en-US" sz="4000" dirty="0" smtClean="0"/>
              <a:t>Generally, this results in words that are incorrect being marked as correct. </a:t>
            </a:r>
          </a:p>
          <a:p>
            <a:pPr marL="144000" indent="0">
              <a:buClr>
                <a:srgbClr val="FF0000"/>
              </a:buClr>
              <a:buNone/>
            </a:pPr>
            <a:r>
              <a:rPr lang="en-US" sz="4000" dirty="0" smtClean="0"/>
              <a:t>It is also extremely boring, and so the translator loses concentration quickly. </a:t>
            </a: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2. Check </a:t>
            </a:r>
            <a:r>
              <a:rPr lang="en-US" b="1" dirty="0" err="1" smtClean="0">
                <a:latin typeface="Andika New Basic" pitchFamily="2" charset="0"/>
                <a:cs typeface="Andika New Basic" pitchFamily="2" charset="0"/>
              </a:rPr>
              <a:t>mispelt</a:t>
            </a:r>
            <a:r>
              <a:rPr lang="en-US" b="1" dirty="0" smtClean="0">
                <a:latin typeface="Andika New Basic" pitchFamily="2" charset="0"/>
                <a:cs typeface="Andika New Basic" pitchFamily="2" charset="0"/>
              </a:rPr>
              <a:t> words</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25671" y="1844564"/>
            <a:ext cx="11209282" cy="4020207"/>
          </a:xfrm>
        </p:spPr>
        <p:txBody>
          <a:bodyPr>
            <a:normAutofit/>
          </a:bodyPr>
          <a:lstStyle/>
          <a:p>
            <a:pPr marL="742950" indent="-742950">
              <a:buClr>
                <a:srgbClr val="FF0000"/>
              </a:buClr>
              <a:buFont typeface="+mj-lt"/>
              <a:buAutoNum type="arabicPeriod"/>
            </a:pPr>
            <a:r>
              <a:rPr lang="en-US" sz="4000" dirty="0" smtClean="0"/>
              <a:t>Click in the window of your project, to make it the active window.</a:t>
            </a:r>
          </a:p>
          <a:p>
            <a:pPr marL="742950" indent="-742950">
              <a:buClr>
                <a:srgbClr val="FF0000"/>
              </a:buClr>
              <a:buFont typeface="+mj-lt"/>
              <a:buAutoNum type="arabicPeriod"/>
            </a:pPr>
            <a:r>
              <a:rPr lang="en-US" sz="4000" dirty="0" smtClean="0"/>
              <a:t>From the </a:t>
            </a:r>
            <a:r>
              <a:rPr lang="en-US" sz="4000" b="1" dirty="0" smtClean="0"/>
              <a:t>Tools </a:t>
            </a:r>
            <a:r>
              <a:rPr lang="en-US" sz="4000" dirty="0" smtClean="0"/>
              <a:t>menu, select </a:t>
            </a:r>
            <a:r>
              <a:rPr lang="en-US" sz="4000" b="1" dirty="0" smtClean="0"/>
              <a:t>Wordlist...</a:t>
            </a:r>
          </a:p>
          <a:p>
            <a:pPr marL="742950" indent="-742950">
              <a:buClr>
                <a:srgbClr val="FF0000"/>
              </a:buClr>
              <a:buFont typeface="+mj-lt"/>
              <a:buAutoNum type="arabicPeriod"/>
            </a:pPr>
            <a:r>
              <a:rPr lang="en-US" sz="4000" dirty="0" smtClean="0"/>
              <a:t>From the Wordlist </a:t>
            </a:r>
            <a:r>
              <a:rPr lang="en-US" sz="4000" b="1" dirty="0" smtClean="0"/>
              <a:t>Tools </a:t>
            </a:r>
            <a:r>
              <a:rPr lang="en-US" sz="4000" dirty="0" smtClean="0"/>
              <a:t>menu, select </a:t>
            </a:r>
            <a:r>
              <a:rPr lang="en-US" sz="4000" b="1" dirty="0" smtClean="0"/>
              <a:t>Spell Check…</a:t>
            </a:r>
          </a:p>
          <a:p>
            <a:pPr marL="742950" indent="-742950">
              <a:buClr>
                <a:srgbClr val="FF0000"/>
              </a:buClr>
              <a:buFont typeface="+mj-lt"/>
              <a:buAutoNum type="arabicPeriod"/>
            </a:pPr>
            <a:r>
              <a:rPr lang="en-GB" sz="4000" dirty="0" smtClean="0"/>
              <a:t>Choose Single Character Typos initially</a:t>
            </a: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PRACTICE</a:t>
            </a:r>
            <a:endParaRPr lang="en-US" b="1" dirty="0">
              <a:latin typeface="Andika New Basic" pitchFamily="2" charset="0"/>
              <a:cs typeface="Andika New Basic" pitchFamily="2" charset="0"/>
            </a:endParaRPr>
          </a:p>
        </p:txBody>
      </p:sp>
      <p:sp>
        <p:nvSpPr>
          <p:cNvPr id="5" name="Content Placeholder 2"/>
          <p:cNvSpPr>
            <a:spLocks noGrp="1"/>
          </p:cNvSpPr>
          <p:nvPr>
            <p:ph idx="1"/>
          </p:nvPr>
        </p:nvSpPr>
        <p:spPr>
          <a:xfrm>
            <a:off x="457200" y="1844675"/>
            <a:ext cx="11209338" cy="4019550"/>
          </a:xfrm>
        </p:spPr>
        <p:txBody>
          <a:bodyPr>
            <a:normAutofit/>
          </a:bodyPr>
          <a:lstStyle/>
          <a:p>
            <a:pPr marL="742950" indent="-742950">
              <a:buClr>
                <a:srgbClr val="FF0000"/>
              </a:buClr>
              <a:buFont typeface="+mj-lt"/>
              <a:buAutoNum type="arabicPeriod"/>
            </a:pPr>
            <a:r>
              <a:rPr lang="en-GB" sz="4000" dirty="0" smtClean="0"/>
              <a:t>Working with COPYICAP, approve frequently spelled words.</a:t>
            </a:r>
          </a:p>
          <a:p>
            <a:pPr marL="742950" indent="-742950">
              <a:buClr>
                <a:srgbClr val="FF0000"/>
              </a:buClr>
              <a:buFont typeface="+mj-lt"/>
              <a:buAutoNum type="arabicPeriod"/>
            </a:pPr>
            <a:r>
              <a:rPr lang="en-GB" sz="4000" dirty="0" smtClean="0"/>
              <a:t>Then run Word List, Tools, Spell Check, Single Character Typos</a:t>
            </a:r>
          </a:p>
          <a:p>
            <a:pPr marL="742950" indent="-742950">
              <a:buClr>
                <a:srgbClr val="FF0000"/>
              </a:buClr>
              <a:buFont typeface="+mj-lt"/>
              <a:buAutoNum type="arabicPeriod"/>
            </a:pPr>
            <a:r>
              <a:rPr lang="en-GB" sz="4000" dirty="0" smtClean="0"/>
              <a:t>Tick what is correct, accept </a:t>
            </a:r>
            <a:r>
              <a:rPr lang="en-GB" sz="4000" dirty="0" err="1" smtClean="0"/>
              <a:t>Paratext</a:t>
            </a:r>
            <a:r>
              <a:rPr lang="en-GB" sz="4000" dirty="0" smtClean="0"/>
              <a:t> suggested changes when correct, or click X, make correction</a:t>
            </a:r>
          </a:p>
          <a:p>
            <a:pPr marL="742950" indent="-742950">
              <a:buClr>
                <a:srgbClr val="FF0000"/>
              </a:buClr>
              <a:buFont typeface="+mj-lt"/>
              <a:buAutoNum type="arabicPeriod"/>
            </a:pP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3. Checking similar words</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25671" y="1844564"/>
            <a:ext cx="11209282" cy="4020207"/>
          </a:xfrm>
        </p:spPr>
        <p:txBody>
          <a:bodyPr>
            <a:normAutofit/>
          </a:bodyPr>
          <a:lstStyle/>
          <a:p>
            <a:pPr marL="742950" indent="-742950">
              <a:buClr>
                <a:srgbClr val="FF0000"/>
              </a:buClr>
              <a:buFont typeface="+mj-lt"/>
              <a:buAutoNum type="arabicPeriod"/>
            </a:pPr>
            <a:r>
              <a:rPr lang="en-US" sz="4000" dirty="0" smtClean="0"/>
              <a:t>Click in the window of your project, to make it the active window.</a:t>
            </a:r>
          </a:p>
          <a:p>
            <a:pPr marL="742950" indent="-742950">
              <a:buClr>
                <a:srgbClr val="FF0000"/>
              </a:buClr>
              <a:buFont typeface="+mj-lt"/>
              <a:buAutoNum type="arabicPeriod"/>
            </a:pPr>
            <a:r>
              <a:rPr lang="en-US" sz="4000" dirty="0" smtClean="0"/>
              <a:t>From the </a:t>
            </a:r>
            <a:r>
              <a:rPr lang="en-US" sz="4000" b="1" dirty="0" smtClean="0"/>
              <a:t>Tools </a:t>
            </a:r>
            <a:r>
              <a:rPr lang="en-US" sz="4000" dirty="0" smtClean="0"/>
              <a:t>menu, select </a:t>
            </a:r>
            <a:r>
              <a:rPr lang="en-US" sz="4000" b="1" dirty="0" smtClean="0"/>
              <a:t>Wordlist...</a:t>
            </a:r>
          </a:p>
          <a:p>
            <a:pPr marL="742950" indent="-742950">
              <a:buClr>
                <a:srgbClr val="FF0000"/>
              </a:buClr>
              <a:buFont typeface="+mj-lt"/>
              <a:buAutoNum type="arabicPeriod"/>
            </a:pPr>
            <a:r>
              <a:rPr lang="en-US" sz="4000" dirty="0" smtClean="0"/>
              <a:t>From the Wordlist </a:t>
            </a:r>
            <a:r>
              <a:rPr lang="en-US" sz="4000" b="1" dirty="0" smtClean="0"/>
              <a:t>Tools </a:t>
            </a:r>
            <a:r>
              <a:rPr lang="en-US" sz="4000" dirty="0" smtClean="0"/>
              <a:t>menu, select </a:t>
            </a:r>
            <a:r>
              <a:rPr lang="en-US" sz="4000" b="1" dirty="0" smtClean="0"/>
              <a:t>Find Similar Words…</a:t>
            </a:r>
          </a:p>
          <a:p>
            <a:pPr marL="742950" indent="-742950">
              <a:buClr>
                <a:srgbClr val="FF0000"/>
              </a:buClr>
              <a:buNone/>
            </a:pP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3. Checking similar words</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25671" y="1844564"/>
            <a:ext cx="11209282" cy="4020207"/>
          </a:xfrm>
        </p:spPr>
        <p:txBody>
          <a:bodyPr>
            <a:normAutofit lnSpcReduction="10000"/>
          </a:bodyPr>
          <a:lstStyle/>
          <a:p>
            <a:r>
              <a:rPr lang="en-US" sz="4000" dirty="0" smtClean="0"/>
              <a:t>The first box is for letters that sound alike, where translators may be using one or the other to spell the same word. </a:t>
            </a:r>
          </a:p>
          <a:p>
            <a:r>
              <a:rPr lang="en-US" sz="4000" dirty="0" smtClean="0"/>
              <a:t>For example, “s” and “z”, or l and r (in many Bantu languages)</a:t>
            </a:r>
          </a:p>
          <a:p>
            <a:pPr>
              <a:buNone/>
            </a:pPr>
            <a:r>
              <a:rPr lang="en-GB" sz="4000" b="1" dirty="0" smtClean="0"/>
              <a:t>DEMONSTRATE   </a:t>
            </a:r>
            <a:r>
              <a:rPr lang="en-GB" sz="4000" dirty="0" smtClean="0"/>
              <a:t>long and short vowels in OT of </a:t>
            </a:r>
            <a:r>
              <a:rPr lang="en-GB" sz="4000" dirty="0" err="1" smtClean="0"/>
              <a:t>zzHABNJM</a:t>
            </a: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3. Checking similar words</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25671" y="1844564"/>
            <a:ext cx="11209282" cy="4020207"/>
          </a:xfrm>
        </p:spPr>
        <p:txBody>
          <a:bodyPr>
            <a:normAutofit/>
          </a:bodyPr>
          <a:lstStyle/>
          <a:p>
            <a:r>
              <a:rPr lang="en-US" sz="4000" dirty="0" smtClean="0"/>
              <a:t>Need to use your knowledge of the language, so as to know what should be put in as similar sounds.</a:t>
            </a:r>
          </a:p>
          <a:p>
            <a:r>
              <a:rPr lang="en-US" sz="4000" dirty="0" smtClean="0"/>
              <a:t>Example – </a:t>
            </a:r>
            <a:r>
              <a:rPr lang="en-US" sz="4000" dirty="0" err="1" smtClean="0"/>
              <a:t>Chonyi</a:t>
            </a:r>
            <a:r>
              <a:rPr lang="en-US" sz="4000" dirty="0" smtClean="0"/>
              <a:t> (CNT) -  the underlined v and the ordinary v.  OR   </a:t>
            </a:r>
            <a:r>
              <a:rPr lang="en-US" sz="4000" dirty="0" err="1" smtClean="0"/>
              <a:t>ng</a:t>
            </a:r>
            <a:r>
              <a:rPr lang="en-US" sz="4000" dirty="0" smtClean="0"/>
              <a:t>’/</a:t>
            </a:r>
            <a:r>
              <a:rPr lang="en-US" sz="4000" dirty="0" err="1" smtClean="0"/>
              <a:t>ng’m</a:t>
            </a:r>
            <a:r>
              <a:rPr lang="en-US" sz="4000" dirty="0" smtClean="0"/>
              <a:t>/</a:t>
            </a:r>
            <a:r>
              <a:rPr lang="en-US" sz="4000" dirty="0" err="1" smtClean="0"/>
              <a:t>ng</a:t>
            </a:r>
            <a:endParaRPr lang="en-US" sz="4000" dirty="0" smtClean="0"/>
          </a:p>
          <a:p>
            <a:r>
              <a:rPr lang="en-US" sz="4000" dirty="0" smtClean="0"/>
              <a:t>Example 2 -  COPYDIGO -  á and a,  ó  and o</a:t>
            </a:r>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Spell-Checking  Overview</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599091" y="2144110"/>
            <a:ext cx="11209282" cy="3724984"/>
          </a:xfrm>
        </p:spPr>
        <p:txBody>
          <a:bodyPr>
            <a:normAutofit/>
          </a:bodyPr>
          <a:lstStyle/>
          <a:p>
            <a:pPr>
              <a:buFont typeface="Wingdings" pitchFamily="2" charset="2"/>
              <a:buChar char="v"/>
            </a:pPr>
            <a:r>
              <a:rPr lang="en-US" sz="3600" dirty="0" smtClean="0">
                <a:latin typeface="Andika New Basic" pitchFamily="2" charset="0"/>
                <a:cs typeface="Andika New Basic" pitchFamily="2" charset="0"/>
              </a:rPr>
              <a:t> </a:t>
            </a:r>
            <a:r>
              <a:rPr lang="en-GB" sz="3600" dirty="0" smtClean="0">
                <a:latin typeface="Andika New Basic" pitchFamily="2" charset="0"/>
                <a:cs typeface="Andika New Basic" pitchFamily="2" charset="0"/>
              </a:rPr>
              <a:t>The Word List is the primary method for spell checking your translation</a:t>
            </a:r>
            <a:endParaRPr lang="en-US" sz="3600" dirty="0" smtClean="0">
              <a:latin typeface="Andika New Basic" pitchFamily="2" charset="0"/>
              <a:cs typeface="Andika New Basic" pitchFamily="2" charset="0"/>
            </a:endParaRPr>
          </a:p>
          <a:p>
            <a:pPr>
              <a:buFont typeface="Wingdings" pitchFamily="2" charset="2"/>
              <a:buChar char="v"/>
            </a:pPr>
            <a:r>
              <a:rPr lang="en-US" sz="3600" dirty="0" smtClean="0">
                <a:latin typeface="Andika New Basic" pitchFamily="2" charset="0"/>
                <a:cs typeface="Andika New Basic" pitchFamily="2" charset="0"/>
              </a:rPr>
              <a:t>for much more detail, read the Spell-Checking Manual</a:t>
            </a:r>
            <a:r>
              <a:rPr lang="en-GB" sz="3600" dirty="0" smtClean="0">
                <a:latin typeface="Andika New Basic" pitchFamily="2" charset="0"/>
                <a:cs typeface="Andika New Basic" pitchFamily="2" charset="0"/>
              </a:rPr>
              <a:t> </a:t>
            </a:r>
          </a:p>
          <a:p>
            <a:pPr>
              <a:buFont typeface="Wingdings" pitchFamily="2" charset="2"/>
              <a:buChar char="v"/>
            </a:pPr>
            <a:r>
              <a:rPr lang="en-GB" sz="3600" dirty="0" smtClean="0">
                <a:latin typeface="Andika New Basic" pitchFamily="2" charset="0"/>
                <a:cs typeface="Andika New Basic" pitchFamily="2" charset="0"/>
              </a:rPr>
              <a:t> This is not something to tackle in final checking – but all through the project</a:t>
            </a:r>
          </a:p>
          <a:p>
            <a:pPr>
              <a:buFont typeface="Wingdings" pitchFamily="2" charset="2"/>
              <a:buChar char="v"/>
            </a:pPr>
            <a:endParaRPr lang="en-GB" sz="3600" dirty="0" smtClean="0">
              <a:latin typeface="Andika New Basic" pitchFamily="2" charset="0"/>
              <a:cs typeface="Andika New Basic" pitchFamily="2" charset="0"/>
            </a:endParaRPr>
          </a:p>
          <a:p>
            <a:pPr>
              <a:buFont typeface="Wingdings" pitchFamily="2" charset="2"/>
              <a:buChar char="v"/>
            </a:pPr>
            <a:endParaRPr lang="en-US" sz="28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3. Use of Ignore Diacritics</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25671" y="1844564"/>
            <a:ext cx="11209282" cy="4020207"/>
          </a:xfrm>
        </p:spPr>
        <p:txBody>
          <a:bodyPr>
            <a:normAutofit/>
          </a:bodyPr>
          <a:lstStyle/>
          <a:p>
            <a:r>
              <a:rPr lang="en-US" sz="4000" dirty="0" smtClean="0"/>
              <a:t>Particularly productive in a complicated </a:t>
            </a:r>
            <a:r>
              <a:rPr lang="en-US" sz="4000" dirty="0" err="1" smtClean="0"/>
              <a:t>Nilotic</a:t>
            </a:r>
            <a:r>
              <a:rPr lang="en-US" sz="4000" dirty="0" smtClean="0"/>
              <a:t> language like </a:t>
            </a:r>
            <a:r>
              <a:rPr lang="en-US" sz="4000" dirty="0" err="1" smtClean="0"/>
              <a:t>Aringa</a:t>
            </a:r>
            <a:r>
              <a:rPr lang="en-US" sz="4000" dirty="0" smtClean="0"/>
              <a:t> (</a:t>
            </a:r>
            <a:r>
              <a:rPr lang="en-US" sz="4000" dirty="0" err="1" smtClean="0"/>
              <a:t>Paratext</a:t>
            </a:r>
            <a:r>
              <a:rPr lang="en-US" sz="4000" dirty="0" smtClean="0"/>
              <a:t> 7.6)</a:t>
            </a:r>
          </a:p>
          <a:p>
            <a:r>
              <a:rPr lang="en-US" sz="4000" dirty="0" smtClean="0"/>
              <a:t>See the word for God – </a:t>
            </a:r>
            <a:r>
              <a:rPr lang="en-US" sz="4000" dirty="0" err="1" smtClean="0"/>
              <a:t>adro</a:t>
            </a:r>
            <a:r>
              <a:rPr lang="sw-KE" sz="4000" smtClean="0"/>
              <a:t>ŋa, capitalized, uncapitalized, etc.</a:t>
            </a: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t>Similar Words - PRACTICE</a:t>
            </a:r>
            <a:endParaRPr lang="en-US" b="1" dirty="0"/>
          </a:p>
        </p:txBody>
      </p:sp>
      <p:sp>
        <p:nvSpPr>
          <p:cNvPr id="3" name="Content Placeholder 2"/>
          <p:cNvSpPr>
            <a:spLocks noGrp="1"/>
          </p:cNvSpPr>
          <p:nvPr>
            <p:ph idx="1"/>
          </p:nvPr>
        </p:nvSpPr>
        <p:spPr>
          <a:xfrm>
            <a:off x="1097280" y="2144110"/>
            <a:ext cx="10058400" cy="3724984"/>
          </a:xfrm>
        </p:spPr>
        <p:txBody>
          <a:bodyPr>
            <a:normAutofit/>
          </a:bodyPr>
          <a:lstStyle/>
          <a:p>
            <a:pPr>
              <a:buFont typeface="Wingdings" pitchFamily="2" charset="2"/>
              <a:buChar char="v"/>
            </a:pPr>
            <a:r>
              <a:rPr lang="en-GB" sz="3600" dirty="0" smtClean="0"/>
              <a:t> Make your active window EPP2, then produce a word list  </a:t>
            </a:r>
          </a:p>
          <a:p>
            <a:pPr>
              <a:buFont typeface="Wingdings" pitchFamily="2" charset="2"/>
              <a:buChar char="v"/>
            </a:pPr>
            <a:r>
              <a:rPr lang="en-GB" sz="3600" dirty="0" smtClean="0"/>
              <a:t>Use the letters o/</a:t>
            </a:r>
            <a:r>
              <a:rPr lang="en-GB" sz="3600" dirty="0" err="1" smtClean="0"/>
              <a:t>ou</a:t>
            </a:r>
            <a:r>
              <a:rPr lang="en-GB" sz="3600" dirty="0" smtClean="0"/>
              <a:t> in Tools, </a:t>
            </a:r>
            <a:r>
              <a:rPr lang="en-GB" sz="3600" b="1" dirty="0" smtClean="0"/>
              <a:t>Find Similar Words</a:t>
            </a:r>
            <a:r>
              <a:rPr lang="en-GB" sz="3600" dirty="0" smtClean="0"/>
              <a:t> in Word List</a:t>
            </a:r>
          </a:p>
          <a:p>
            <a:pPr>
              <a:buFont typeface="Wingdings" pitchFamily="2" charset="2"/>
              <a:buChar char="v"/>
            </a:pPr>
            <a:r>
              <a:rPr lang="en-GB" sz="3600" dirty="0" smtClean="0"/>
              <a:t>  Then enter the apostrophe into Letters to Ignore, and see if there are any errors. Correct them.</a:t>
            </a:r>
          </a:p>
          <a:p>
            <a:endParaRPr lang="en-US" sz="28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GB" b="1" dirty="0" smtClean="0">
                <a:latin typeface="Andika New Basic" pitchFamily="2" charset="0"/>
                <a:cs typeface="Andika New Basic" pitchFamily="2" charset="0"/>
              </a:rPr>
              <a:t>Incorrect Word breaks</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25671" y="1844564"/>
            <a:ext cx="11209282" cy="4020207"/>
          </a:xfrm>
        </p:spPr>
        <p:txBody>
          <a:bodyPr>
            <a:normAutofit/>
          </a:bodyPr>
          <a:lstStyle/>
          <a:p>
            <a:pPr>
              <a:buFont typeface="Arial" pitchFamily="34" charset="0"/>
              <a:buChar char="•"/>
            </a:pPr>
            <a:r>
              <a:rPr lang="en-US" sz="4000" dirty="0" smtClean="0"/>
              <a:t>  Wordlist, Tools, Incorrectly Joined or Split Words</a:t>
            </a:r>
          </a:p>
          <a:p>
            <a:pPr>
              <a:buFont typeface="Arial" pitchFamily="34" charset="0"/>
              <a:buChar char="•"/>
            </a:pPr>
            <a:r>
              <a:rPr lang="en-US" sz="4000" b="1" dirty="0" smtClean="0"/>
              <a:t>  </a:t>
            </a:r>
            <a:r>
              <a:rPr lang="en-GB" sz="4000" b="1" dirty="0" smtClean="0"/>
              <a:t>DEMONSTRATE   </a:t>
            </a:r>
            <a:r>
              <a:rPr lang="en-GB" sz="4000" dirty="0" smtClean="0"/>
              <a:t>with </a:t>
            </a:r>
            <a:r>
              <a:rPr lang="en-GB" sz="4000" b="1" dirty="0" smtClean="0"/>
              <a:t> </a:t>
            </a:r>
            <a:r>
              <a:rPr lang="en-GB" sz="4000" b="1" dirty="0" err="1" smtClean="0"/>
              <a:t>zzHABNJM</a:t>
            </a:r>
            <a:endParaRPr lang="en-GB" sz="4000" dirty="0" smtClean="0"/>
          </a:p>
          <a:p>
            <a:pPr>
              <a:buFont typeface="Arial" pitchFamily="34" charset="0"/>
              <a:buChar char="•"/>
            </a:pPr>
            <a:r>
              <a:rPr lang="en-GB" sz="4000" dirty="0" smtClean="0"/>
              <a:t>  </a:t>
            </a:r>
            <a:r>
              <a:rPr lang="en-GB" sz="4000" b="1" dirty="0" smtClean="0"/>
              <a:t>PRACTICE</a:t>
            </a:r>
            <a:r>
              <a:rPr lang="en-GB" sz="4000" dirty="0" smtClean="0"/>
              <a:t>  -  run this same check on COPYICAP, then click on Show All Combinations</a:t>
            </a: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3044" y="362607"/>
            <a:ext cx="10058400" cy="1324303"/>
          </a:xfrm>
        </p:spPr>
        <p:txBody>
          <a:bodyPr>
            <a:normAutofit fontScale="90000"/>
          </a:bodyPr>
          <a:lstStyle/>
          <a:p>
            <a:pPr algn="ctr"/>
            <a:r>
              <a:rPr lang="en-US" b="1" dirty="0" smtClean="0">
                <a:latin typeface="Andika New Basic" pitchFamily="2" charset="0"/>
                <a:cs typeface="Andika New Basic" pitchFamily="2" charset="0"/>
              </a:rPr>
              <a:t>Spell-Checking – in Text Window (Local Checking)</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599091" y="2144110"/>
            <a:ext cx="11209282" cy="3724984"/>
          </a:xfrm>
        </p:spPr>
        <p:txBody>
          <a:bodyPr>
            <a:normAutofit/>
          </a:bodyPr>
          <a:lstStyle/>
          <a:p>
            <a:pPr>
              <a:buFont typeface="Wingdings" pitchFamily="2" charset="2"/>
              <a:buChar char="v"/>
            </a:pPr>
            <a:r>
              <a:rPr lang="en-US" sz="3600" dirty="0" smtClean="0">
                <a:latin typeface="Andika New Basic" pitchFamily="2" charset="0"/>
                <a:cs typeface="Andika New Basic" pitchFamily="2" charset="0"/>
              </a:rPr>
              <a:t>for more detail, read the Spell-Checking Manual</a:t>
            </a:r>
            <a:r>
              <a:rPr lang="en-GB" sz="3600" dirty="0" smtClean="0">
                <a:latin typeface="Andika New Basic" pitchFamily="2" charset="0"/>
                <a:cs typeface="Andika New Basic" pitchFamily="2" charset="0"/>
              </a:rPr>
              <a:t> </a:t>
            </a:r>
          </a:p>
          <a:p>
            <a:pPr>
              <a:buFont typeface="Wingdings" pitchFamily="2" charset="2"/>
              <a:buChar char="v"/>
            </a:pPr>
            <a:r>
              <a:rPr lang="en-GB" sz="3600" dirty="0" smtClean="0">
                <a:latin typeface="Andika New Basic" pitchFamily="2" charset="0"/>
                <a:cs typeface="Andika New Basic" pitchFamily="2" charset="0"/>
              </a:rPr>
              <a:t> PRACTICE  click on Checking, Display Spelling (COPYICAP)</a:t>
            </a:r>
            <a:endParaRPr lang="en-US" sz="3600" dirty="0" smtClean="0">
              <a:latin typeface="Andika New Basic" pitchFamily="2" charset="0"/>
              <a:cs typeface="Andika New Basic" pitchFamily="2" charset="0"/>
            </a:endParaRPr>
          </a:p>
          <a:p>
            <a:pPr>
              <a:buFont typeface="Wingdings" pitchFamily="2" charset="2"/>
              <a:buChar char="v"/>
            </a:pPr>
            <a:r>
              <a:rPr lang="en-GB" sz="2800" dirty="0" smtClean="0"/>
              <a:t>  </a:t>
            </a:r>
            <a:r>
              <a:rPr lang="en-US" sz="2800" dirty="0" smtClean="0"/>
              <a:t>Words which are incorrect or which are considered suspicious will have a </a:t>
            </a:r>
            <a:r>
              <a:rPr lang="en-US" sz="2800" b="1" dirty="0" smtClean="0"/>
              <a:t>wavy red underline</a:t>
            </a:r>
            <a:r>
              <a:rPr lang="en-US" sz="2800" dirty="0" smtClean="0"/>
              <a:t>. </a:t>
            </a:r>
            <a:br>
              <a:rPr lang="en-US" sz="2800" dirty="0" smtClean="0"/>
            </a:br>
            <a:r>
              <a:rPr lang="en-US" sz="2800" dirty="0" smtClean="0"/>
              <a:t>Words for which </a:t>
            </a:r>
            <a:r>
              <a:rPr lang="en-US" sz="2800" dirty="0" err="1" smtClean="0"/>
              <a:t>Paratext</a:t>
            </a:r>
            <a:r>
              <a:rPr lang="en-US" sz="2800" dirty="0" smtClean="0"/>
              <a:t> does not have enough information to consider correct, incorrect, or suspicious will have a </a:t>
            </a:r>
            <a:r>
              <a:rPr lang="en-US" sz="2800" b="1" dirty="0" smtClean="0"/>
              <a:t>wavy grey underline</a:t>
            </a:r>
            <a:r>
              <a:rPr lang="en-US" sz="2800" dirty="0" smtClean="0"/>
              <a:t>.</a:t>
            </a:r>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GB" b="1" dirty="0" smtClean="0">
                <a:latin typeface="Andika New Basic" pitchFamily="2" charset="0"/>
                <a:cs typeface="Andika New Basic" pitchFamily="2" charset="0"/>
              </a:rPr>
              <a:t>Overview of Word List</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331078" y="2033750"/>
            <a:ext cx="11209282" cy="4020207"/>
          </a:xfrm>
        </p:spPr>
        <p:txBody>
          <a:bodyPr>
            <a:normAutofit/>
          </a:bodyPr>
          <a:lstStyle/>
          <a:p>
            <a:pPr>
              <a:buFont typeface="Arial" pitchFamily="34" charset="0"/>
              <a:buChar char="•"/>
            </a:pPr>
            <a:r>
              <a:rPr lang="en-GB" sz="4000" b="1" dirty="0" smtClean="0"/>
              <a:t>  Explain </a:t>
            </a:r>
            <a:r>
              <a:rPr lang="en-GB" sz="4000" dirty="0" smtClean="0"/>
              <a:t>various menu items – File, Edit, View, Tools</a:t>
            </a:r>
          </a:p>
          <a:p>
            <a:pPr>
              <a:buFont typeface="Arial" pitchFamily="34" charset="0"/>
              <a:buChar char="•"/>
            </a:pPr>
            <a:r>
              <a:rPr lang="en-GB" sz="4000" dirty="0" smtClean="0"/>
              <a:t>  Filters – All Words, Unknown, Incorrect and Unknown</a:t>
            </a:r>
          </a:p>
          <a:p>
            <a:pPr>
              <a:buFont typeface="Arial" pitchFamily="34" charset="0"/>
              <a:buChar char="•"/>
            </a:pPr>
            <a:r>
              <a:rPr lang="en-GB" sz="4000" dirty="0" smtClean="0"/>
              <a:t>   Range filter (Bible, NT, OT, Gospels, Current Book, etc)</a:t>
            </a:r>
          </a:p>
          <a:p>
            <a:pPr>
              <a:buFont typeface="Arial" pitchFamily="34" charset="0"/>
              <a:buChar char="•"/>
            </a:pPr>
            <a:r>
              <a:rPr lang="en-GB" sz="4000" dirty="0" smtClean="0"/>
              <a:t>   Extreme right – filter for any string</a:t>
            </a:r>
            <a:endParaRPr lang="en-US"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GB" b="1" dirty="0" smtClean="0">
                <a:latin typeface="Andika New Basic" pitchFamily="2" charset="0"/>
                <a:cs typeface="Andika New Basic" pitchFamily="2" charset="0"/>
              </a:rPr>
              <a:t>PRACTICE – setting Range Filter</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331078" y="2033750"/>
            <a:ext cx="11209282" cy="4020207"/>
          </a:xfrm>
        </p:spPr>
        <p:txBody>
          <a:bodyPr>
            <a:normAutofit/>
          </a:bodyPr>
          <a:lstStyle/>
          <a:p>
            <a:pPr>
              <a:buFont typeface="Arial" pitchFamily="34" charset="0"/>
              <a:buChar char="•"/>
            </a:pPr>
            <a:r>
              <a:rPr lang="en-GB" sz="4000" b="1" dirty="0" smtClean="0"/>
              <a:t>  DEMONSTRATE  </a:t>
            </a:r>
            <a:r>
              <a:rPr lang="en-GB" sz="4000" dirty="0" smtClean="0"/>
              <a:t>Make a filter for </a:t>
            </a:r>
            <a:r>
              <a:rPr lang="en-GB" sz="4000" dirty="0" err="1" smtClean="0"/>
              <a:t>Johannine</a:t>
            </a:r>
            <a:r>
              <a:rPr lang="en-GB" sz="4000" dirty="0" smtClean="0"/>
              <a:t> material in COPYICAP</a:t>
            </a:r>
            <a:br>
              <a:rPr lang="en-GB" sz="4000" dirty="0" smtClean="0"/>
            </a:br>
            <a:endParaRPr lang="en-GB" sz="4000" b="1" dirty="0" smtClean="0"/>
          </a:p>
          <a:p>
            <a:pPr>
              <a:buFont typeface="Arial" pitchFamily="34" charset="0"/>
              <a:buChar char="•"/>
            </a:pPr>
            <a:r>
              <a:rPr lang="en-GB" sz="4000" b="1" dirty="0" smtClean="0"/>
              <a:t>  PRACTICE  </a:t>
            </a:r>
            <a:r>
              <a:rPr lang="en-GB" sz="4000" dirty="0" smtClean="0"/>
              <a:t>In COPYICAP, make a filter for the Gospels</a:t>
            </a:r>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GB" b="1" dirty="0" smtClean="0">
                <a:latin typeface="Andika New Basic" pitchFamily="2" charset="0"/>
                <a:cs typeface="Andika New Basic" pitchFamily="2" charset="0"/>
              </a:rPr>
              <a:t>Capitalization</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331078" y="2033750"/>
            <a:ext cx="11209282" cy="4020207"/>
          </a:xfrm>
        </p:spPr>
        <p:txBody>
          <a:bodyPr>
            <a:normAutofit fontScale="92500" lnSpcReduction="20000"/>
          </a:bodyPr>
          <a:lstStyle/>
          <a:p>
            <a:pPr>
              <a:buFont typeface="Arial" pitchFamily="34" charset="0"/>
              <a:buChar char="•"/>
            </a:pPr>
            <a:r>
              <a:rPr lang="en-GB" sz="4000" b="1" dirty="0" smtClean="0"/>
              <a:t>  </a:t>
            </a:r>
            <a:r>
              <a:rPr lang="en-GB" sz="4000" b="1" dirty="0" smtClean="0"/>
              <a:t>DEMONSTRATE  </a:t>
            </a:r>
            <a:r>
              <a:rPr lang="en-GB" sz="4000" dirty="0" smtClean="0"/>
              <a:t>with </a:t>
            </a:r>
            <a:r>
              <a:rPr lang="en-GB" sz="4000" dirty="0" err="1" smtClean="0"/>
              <a:t>Hema</a:t>
            </a:r>
            <a:r>
              <a:rPr lang="en-GB" sz="4000" dirty="0" smtClean="0"/>
              <a:t> </a:t>
            </a:r>
            <a:r>
              <a:rPr lang="en-GB" sz="4000" dirty="0" err="1" smtClean="0"/>
              <a:t>ra</a:t>
            </a:r>
            <a:r>
              <a:rPr lang="en-GB" sz="4000" dirty="0" smtClean="0"/>
              <a:t> </a:t>
            </a:r>
            <a:r>
              <a:rPr lang="en-GB" sz="4000" dirty="0" err="1" smtClean="0"/>
              <a:t>Mkpwutano</a:t>
            </a:r>
            <a:r>
              <a:rPr lang="en-GB" sz="4000" dirty="0" smtClean="0"/>
              <a:t> (Tent of Meeting) in COPYDIGO   </a:t>
            </a:r>
          </a:p>
          <a:p>
            <a:pPr>
              <a:buFont typeface="Arial" pitchFamily="34" charset="0"/>
              <a:buChar char="•"/>
            </a:pPr>
            <a:r>
              <a:rPr lang="en-GB" sz="4000" dirty="0" smtClean="0"/>
              <a:t> </a:t>
            </a:r>
            <a:r>
              <a:rPr lang="en-GB" sz="4000" dirty="0" smtClean="0"/>
              <a:t> Use of search for phrase, Match Case </a:t>
            </a:r>
            <a:r>
              <a:rPr lang="en-GB" sz="4000" dirty="0" err="1" smtClean="0"/>
              <a:t>unticked</a:t>
            </a:r>
            <a:r>
              <a:rPr lang="en-GB" sz="4000" dirty="0" smtClean="0"/>
              <a:t>, then remove from list capitalized phrase, to assess situation</a:t>
            </a:r>
          </a:p>
          <a:p>
            <a:pPr>
              <a:buFont typeface="Arial" pitchFamily="34" charset="0"/>
              <a:buChar char="•"/>
            </a:pPr>
            <a:r>
              <a:rPr lang="en-GB" sz="4000" dirty="0" smtClean="0"/>
              <a:t> </a:t>
            </a:r>
            <a:r>
              <a:rPr lang="en-GB" sz="4000" dirty="0" smtClean="0"/>
              <a:t> Translators should be aware that capitalizing any word or phrase means they have to check for consistency.</a:t>
            </a:r>
          </a:p>
          <a:p>
            <a:pPr>
              <a:buFont typeface="Arial" pitchFamily="34" charset="0"/>
              <a:buChar char="•"/>
            </a:pPr>
            <a:r>
              <a:rPr lang="en-GB" sz="4000" dirty="0" smtClean="0"/>
              <a:t>  Use Tools, Missing Capitals in Word List</a:t>
            </a:r>
            <a:r>
              <a:rPr lang="en-GB" sz="4000" dirty="0" smtClean="0"/>
              <a:t/>
            </a:r>
            <a:br>
              <a:rPr lang="en-GB" sz="4000" dirty="0" smtClean="0"/>
            </a:br>
            <a:endParaRPr lang="en-GB" sz="4000" dirty="0" smtClean="0"/>
          </a:p>
          <a:p>
            <a:pPr>
              <a:buFont typeface="Arial" pitchFamily="34" charset="0"/>
              <a:buChar char="•"/>
            </a:pPr>
            <a:endParaRPr lang="en-GB" sz="4000" b="1"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GB" b="1" dirty="0" smtClean="0">
                <a:latin typeface="Andika New Basic" pitchFamily="2" charset="0"/>
                <a:cs typeface="Andika New Basic" pitchFamily="2" charset="0"/>
              </a:rPr>
              <a:t>PRACTICE</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331078" y="2033750"/>
            <a:ext cx="11209282" cy="4020207"/>
          </a:xfrm>
        </p:spPr>
        <p:txBody>
          <a:bodyPr>
            <a:normAutofit/>
          </a:bodyPr>
          <a:lstStyle/>
          <a:p>
            <a:pPr>
              <a:buFont typeface="Arial" pitchFamily="34" charset="0"/>
              <a:buChar char="•"/>
            </a:pPr>
            <a:r>
              <a:rPr lang="en-GB" sz="4000" b="1" dirty="0" smtClean="0"/>
              <a:t>  </a:t>
            </a:r>
            <a:r>
              <a:rPr lang="en-GB" sz="4000" b="1" dirty="0" smtClean="0"/>
              <a:t>USING COPYICAP</a:t>
            </a:r>
            <a:r>
              <a:rPr lang="en-GB" sz="4000" b="1" dirty="0" smtClean="0"/>
              <a:t>  </a:t>
            </a:r>
            <a:r>
              <a:rPr lang="en-GB" sz="4000" dirty="0" smtClean="0"/>
              <a:t>Bring up the </a:t>
            </a:r>
            <a:r>
              <a:rPr lang="en-GB" sz="4000" dirty="0" err="1" smtClean="0"/>
              <a:t>WordList</a:t>
            </a:r>
            <a:r>
              <a:rPr lang="en-GB" sz="4000" dirty="0" smtClean="0"/>
              <a:t>, then run the check, Tools, </a:t>
            </a:r>
            <a:r>
              <a:rPr lang="en-GB" sz="4000" dirty="0" err="1" smtClean="0"/>
              <a:t>SpellCheck</a:t>
            </a:r>
            <a:r>
              <a:rPr lang="en-GB" sz="4000" dirty="0" smtClean="0"/>
              <a:t>, then choose Missing Capitals.</a:t>
            </a:r>
            <a:r>
              <a:rPr lang="en-GB" sz="4000" b="1" dirty="0" smtClean="0"/>
              <a:t>  </a:t>
            </a:r>
            <a:endParaRPr lang="en-GB" sz="40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GB" b="1" dirty="0" smtClean="0">
                <a:latin typeface="Andika New Basic" pitchFamily="2" charset="0"/>
                <a:cs typeface="Andika New Basic" pitchFamily="2" charset="0"/>
              </a:rPr>
              <a:t>Plan and Word List</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331078" y="2033750"/>
            <a:ext cx="11209282" cy="4020207"/>
          </a:xfrm>
        </p:spPr>
        <p:txBody>
          <a:bodyPr>
            <a:normAutofit/>
          </a:bodyPr>
          <a:lstStyle/>
          <a:p>
            <a:pPr>
              <a:buFont typeface="Arial" pitchFamily="34" charset="0"/>
              <a:buChar char="•"/>
            </a:pPr>
            <a:r>
              <a:rPr lang="en-GB" sz="4000" b="1" dirty="0" smtClean="0"/>
              <a:t>  </a:t>
            </a:r>
            <a:r>
              <a:rPr lang="en-GB" sz="4000" dirty="0" smtClean="0"/>
              <a:t>Show LT17 – Plan – Checks – </a:t>
            </a:r>
          </a:p>
          <a:p>
            <a:pPr>
              <a:buFont typeface="Arial" pitchFamily="34" charset="0"/>
              <a:buChar char="•"/>
            </a:pPr>
            <a:r>
              <a:rPr lang="en-GB" sz="4000" dirty="0" smtClean="0"/>
              <a:t>  currently Spell Check at Stage 3. Preparing for the Con. Check</a:t>
            </a:r>
          </a:p>
          <a:p>
            <a:pPr>
              <a:buFont typeface="Arial" pitchFamily="34" charset="0"/>
              <a:buChar char="•"/>
            </a:pPr>
            <a:r>
              <a:rPr lang="en-GB" sz="4000" dirty="0" smtClean="0"/>
              <a:t>  Should be in Stage 2.  Team Checking</a:t>
            </a:r>
          </a:p>
          <a:p>
            <a:pPr>
              <a:buFont typeface="Arial" pitchFamily="34" charset="0"/>
              <a:buChar char="•"/>
            </a:pPr>
            <a:r>
              <a:rPr lang="en-GB" sz="4000" dirty="0" smtClean="0"/>
              <a:t>  A reminder of the close relationship between Plan and various Checks (Spell Check, Basic Checks)  </a:t>
            </a:r>
            <a:endParaRPr lang="en-US" sz="4000" b="1"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GB" b="1" dirty="0" smtClean="0">
                <a:latin typeface="Andika New Basic" pitchFamily="2" charset="0"/>
                <a:cs typeface="Andika New Basic" pitchFamily="2" charset="0"/>
              </a:rPr>
              <a:t>Relationship of WL with Names</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331078" y="2033750"/>
            <a:ext cx="11209282" cy="4020207"/>
          </a:xfrm>
        </p:spPr>
        <p:txBody>
          <a:bodyPr>
            <a:normAutofit fontScale="92500" lnSpcReduction="10000"/>
          </a:bodyPr>
          <a:lstStyle/>
          <a:p>
            <a:pPr>
              <a:buFont typeface="Arial" pitchFamily="34" charset="0"/>
              <a:buChar char="•"/>
            </a:pPr>
            <a:r>
              <a:rPr lang="en-GB" sz="4000" b="1" dirty="0" smtClean="0"/>
              <a:t>  </a:t>
            </a:r>
            <a:r>
              <a:rPr lang="en-GB" sz="4000" dirty="0" smtClean="0"/>
              <a:t>Possible to mark all Names in Bibl Terms list as correctly spelled, </a:t>
            </a:r>
            <a:r>
              <a:rPr lang="en-GB" sz="4000" b="1" dirty="0" smtClean="0"/>
              <a:t>once they are correct </a:t>
            </a:r>
            <a:r>
              <a:rPr lang="en-GB" sz="4000" dirty="0" smtClean="0"/>
              <a:t>(use </a:t>
            </a:r>
            <a:r>
              <a:rPr lang="en-GB" sz="4000" dirty="0" err="1" smtClean="0"/>
              <a:t>zzHABNJM</a:t>
            </a:r>
            <a:r>
              <a:rPr lang="en-GB" sz="4000" dirty="0" smtClean="0"/>
              <a:t>)</a:t>
            </a:r>
          </a:p>
          <a:p>
            <a:pPr>
              <a:buFont typeface="Arial" pitchFamily="34" charset="0"/>
              <a:buChar char="•"/>
            </a:pPr>
            <a:r>
              <a:rPr lang="en-GB" sz="4000" dirty="0" smtClean="0"/>
              <a:t>  Tools, Biblical Terms, use filter Names</a:t>
            </a:r>
          </a:p>
          <a:p>
            <a:pPr>
              <a:buFont typeface="Arial" pitchFamily="34" charset="0"/>
              <a:buChar char="•"/>
            </a:pPr>
            <a:r>
              <a:rPr lang="en-GB" sz="4000" dirty="0" smtClean="0"/>
              <a:t>  In Bibl Terms, Tools, </a:t>
            </a:r>
            <a:r>
              <a:rPr lang="en-GB" sz="4000" b="1" dirty="0" smtClean="0"/>
              <a:t>Mark Renderings as Correctly Spelled</a:t>
            </a:r>
          </a:p>
          <a:p>
            <a:pPr>
              <a:buFont typeface="Arial" pitchFamily="34" charset="0"/>
              <a:buChar char="•"/>
            </a:pPr>
            <a:r>
              <a:rPr lang="en-GB" sz="4000" b="1" dirty="0" smtClean="0"/>
              <a:t>  </a:t>
            </a:r>
            <a:r>
              <a:rPr lang="en-GB" sz="4000" dirty="0" smtClean="0"/>
              <a:t>All these words now marked in </a:t>
            </a:r>
            <a:r>
              <a:rPr lang="en-GB" sz="4000" dirty="0" err="1" smtClean="0"/>
              <a:t>WordList</a:t>
            </a:r>
            <a:r>
              <a:rPr lang="en-GB" sz="4000" dirty="0" smtClean="0"/>
              <a:t> as correctly spelled</a:t>
            </a:r>
            <a:endParaRPr lang="en-US" sz="4000" b="1"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Andika New Basic" pitchFamily="2" charset="0"/>
                <a:cs typeface="Andika New Basic" pitchFamily="2" charset="0"/>
              </a:rPr>
              <a:t>Why is spelling important?</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p:txBody>
          <a:bodyPr>
            <a:normAutofit fontScale="92500"/>
          </a:bodyPr>
          <a:lstStyle/>
          <a:p>
            <a:pPr>
              <a:buFont typeface="Wingdings" pitchFamily="2" charset="2"/>
              <a:buChar char="v"/>
            </a:pPr>
            <a:r>
              <a:rPr lang="en-US" sz="3600" dirty="0" smtClean="0">
                <a:latin typeface="Andika New Basic" pitchFamily="2" charset="0"/>
                <a:cs typeface="Andika New Basic" pitchFamily="2" charset="0"/>
              </a:rPr>
              <a:t> What do you think?</a:t>
            </a:r>
          </a:p>
          <a:p>
            <a:pPr>
              <a:buFont typeface="Wingdings" pitchFamily="2" charset="2"/>
              <a:buChar char="v"/>
            </a:pPr>
            <a:r>
              <a:rPr lang="en-GB" sz="3600" dirty="0" smtClean="0">
                <a:latin typeface="Andika New Basic" pitchFamily="2" charset="0"/>
                <a:cs typeface="Andika New Basic" pitchFamily="2" charset="0"/>
              </a:rPr>
              <a:t> Spelling mistakes and variation diminish peoples’ confidence in the other aspects of your translation.</a:t>
            </a:r>
          </a:p>
          <a:p>
            <a:pPr>
              <a:buFont typeface="Wingdings" pitchFamily="2" charset="2"/>
              <a:buChar char="v"/>
            </a:pPr>
            <a:r>
              <a:rPr lang="en-GB" sz="3600" dirty="0" smtClean="0">
                <a:latin typeface="Andika New Basic" pitchFamily="2" charset="0"/>
                <a:cs typeface="Andika New Basic" pitchFamily="2" charset="0"/>
              </a:rPr>
              <a:t>  Translations in  LWCs generally have few spelling mistakes</a:t>
            </a:r>
          </a:p>
          <a:p>
            <a:pPr>
              <a:buFont typeface="Wingdings" pitchFamily="2" charset="2"/>
              <a:buChar char="v"/>
            </a:pPr>
            <a:r>
              <a:rPr lang="en-GB" sz="3600" dirty="0" smtClean="0">
                <a:latin typeface="Andika New Basic" pitchFamily="2" charset="0"/>
                <a:cs typeface="Andika New Basic" pitchFamily="2" charset="0"/>
              </a:rPr>
              <a:t>  People should be drawn to the message, not the mistakes.</a:t>
            </a:r>
          </a:p>
          <a:p>
            <a:pPr>
              <a:buFont typeface="Wingdings" pitchFamily="2" charset="2"/>
              <a:buChar char="v"/>
            </a:pPr>
            <a:endParaRPr lang="en-US" sz="2800"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GB" b="1" dirty="0" smtClean="0">
                <a:latin typeface="Andika New Basic" pitchFamily="2" charset="0"/>
                <a:cs typeface="Andika New Basic" pitchFamily="2" charset="0"/>
              </a:rPr>
              <a:t>Any questions  ?</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331078" y="2033750"/>
            <a:ext cx="11209282" cy="4020207"/>
          </a:xfrm>
        </p:spPr>
        <p:txBody>
          <a:bodyPr>
            <a:normAutofit/>
          </a:bodyPr>
          <a:lstStyle/>
          <a:p>
            <a:pPr>
              <a:buNone/>
            </a:pPr>
            <a:endParaRPr lang="en-US" sz="4000" b="1" dirty="0" smtClean="0"/>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txBox="1">
            <a:spLocks noGrp="1"/>
          </p:cNvSpPr>
          <p:nvPr>
            <p:ph type="title"/>
          </p:nvPr>
        </p:nvSpPr>
        <p:spPr>
          <a:prstGeom prst="rect">
            <a:avLst/>
          </a:prstGeom>
        </p:spPr>
        <p:txBody>
          <a:bodyPr lIns="121897" tIns="121897" rIns="121897" bIns="121897" anchor="t" anchorCtr="0">
            <a:noAutofit/>
          </a:bodyPr>
          <a:lstStyle/>
          <a:p>
            <a:r>
              <a:rPr lang="en-GB" dirty="0"/>
              <a:t>Setting Permissions to edit Spelling Status:</a:t>
            </a:r>
          </a:p>
        </p:txBody>
      </p:sp>
      <p:sp>
        <p:nvSpPr>
          <p:cNvPr id="175" name="Shape 175"/>
          <p:cNvSpPr txBox="1">
            <a:spLocks noGrp="1"/>
          </p:cNvSpPr>
          <p:nvPr>
            <p:ph type="body" idx="1"/>
          </p:nvPr>
        </p:nvSpPr>
        <p:spPr>
          <a:prstGeom prst="rect">
            <a:avLst/>
          </a:prstGeom>
        </p:spPr>
        <p:txBody>
          <a:bodyPr lIns="121897" tIns="121897" rIns="121897" bIns="121897" anchor="t" anchorCtr="0">
            <a:noAutofit/>
          </a:bodyPr>
          <a:lstStyle/>
          <a:p>
            <a:pPr>
              <a:buNone/>
            </a:pPr>
            <a:endParaRPr dirty="0"/>
          </a:p>
        </p:txBody>
      </p:sp>
      <p:sp>
        <p:nvSpPr>
          <p:cNvPr id="176" name="Shape 176"/>
          <p:cNvSpPr txBox="1">
            <a:spLocks noGrp="1"/>
          </p:cNvSpPr>
          <p:nvPr>
            <p:ph type="body" idx="2"/>
          </p:nvPr>
        </p:nvSpPr>
        <p:spPr>
          <a:prstGeom prst="rect">
            <a:avLst/>
          </a:prstGeom>
        </p:spPr>
        <p:txBody>
          <a:bodyPr lIns="121897" tIns="121897" rIns="121897" bIns="121897" anchor="t" anchorCtr="0">
            <a:noAutofit/>
          </a:bodyPr>
          <a:lstStyle/>
          <a:p>
            <a:pPr>
              <a:buNone/>
            </a:pPr>
            <a:endParaRPr dirty="0"/>
          </a:p>
        </p:txBody>
      </p:sp>
      <p:pic>
        <p:nvPicPr>
          <p:cNvPr id="177" name="Shape 177"/>
          <p:cNvPicPr preferRelativeResize="0"/>
          <p:nvPr/>
        </p:nvPicPr>
        <p:blipFill>
          <a:blip r:embed="rId3">
            <a:alphaModFix/>
          </a:blip>
          <a:stretch>
            <a:fillRect/>
          </a:stretch>
        </p:blipFill>
        <p:spPr>
          <a:xfrm>
            <a:off x="277901" y="1458267"/>
            <a:ext cx="6845300" cy="5334000"/>
          </a:xfrm>
          <a:prstGeom prst="rect">
            <a:avLst/>
          </a:prstGeom>
          <a:noFill/>
          <a:ln>
            <a:noFill/>
          </a:ln>
        </p:spPr>
      </p:pic>
      <p:pic>
        <p:nvPicPr>
          <p:cNvPr id="178" name="Shape 178"/>
          <p:cNvPicPr preferRelativeResize="0"/>
          <p:nvPr/>
        </p:nvPicPr>
        <p:blipFill>
          <a:blip r:embed="rId4">
            <a:alphaModFix/>
          </a:blip>
          <a:stretch>
            <a:fillRect/>
          </a:stretch>
        </p:blipFill>
        <p:spPr>
          <a:xfrm>
            <a:off x="6000367" y="2519100"/>
            <a:ext cx="5854700" cy="3835400"/>
          </a:xfrm>
          <a:prstGeom prst="rect">
            <a:avLst/>
          </a:prstGeom>
          <a:noFill/>
          <a:ln w="9525" cap="flat" cmpd="sng">
            <a:solidFill>
              <a:srgbClr val="000000"/>
            </a:solidFill>
            <a:prstDash val="solid"/>
            <a:round/>
            <a:headEnd type="none" w="med" len="med"/>
            <a:tailEnd type="none" w="med" len="me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Accessing Word List </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599091" y="1734207"/>
            <a:ext cx="11209282" cy="4162095"/>
          </a:xfrm>
        </p:spPr>
        <p:txBody>
          <a:bodyPr>
            <a:normAutofit/>
          </a:bodyPr>
          <a:lstStyle/>
          <a:p>
            <a:pPr>
              <a:buFont typeface="Wingdings" pitchFamily="2" charset="2"/>
              <a:buChar char="v"/>
            </a:pPr>
            <a:r>
              <a:rPr lang="en-GB" sz="4800" dirty="0" smtClean="0">
                <a:latin typeface="Andika New Basic" pitchFamily="2" charset="0"/>
                <a:cs typeface="Andika New Basic" pitchFamily="2" charset="0"/>
              </a:rPr>
              <a:t>   </a:t>
            </a:r>
            <a:r>
              <a:rPr lang="en-GB" sz="4000" dirty="0" smtClean="0">
                <a:latin typeface="Andika New Basic" pitchFamily="2" charset="0"/>
                <a:cs typeface="Andika New Basic" pitchFamily="2" charset="0"/>
              </a:rPr>
              <a:t>3 ways to access </a:t>
            </a:r>
            <a:r>
              <a:rPr lang="en-GB" sz="4800" dirty="0" smtClean="0">
                <a:latin typeface="Andika New Basic" pitchFamily="2" charset="0"/>
                <a:cs typeface="Andika New Basic" pitchFamily="2" charset="0"/>
              </a:rPr>
              <a:t>– </a:t>
            </a:r>
          </a:p>
          <a:p>
            <a:pPr lvl="2">
              <a:buFont typeface="Wingdings" pitchFamily="2" charset="2"/>
              <a:buChar char="v"/>
            </a:pPr>
            <a:r>
              <a:rPr lang="en-GB" sz="4000" dirty="0" smtClean="0">
                <a:latin typeface="Andika New Basic" pitchFamily="2" charset="0"/>
                <a:cs typeface="Andika New Basic" pitchFamily="2" charset="0"/>
              </a:rPr>
              <a:t> Tools, </a:t>
            </a:r>
            <a:r>
              <a:rPr lang="en-GB" sz="4000" dirty="0" err="1" smtClean="0">
                <a:latin typeface="Andika New Basic" pitchFamily="2" charset="0"/>
                <a:cs typeface="Andika New Basic" pitchFamily="2" charset="0"/>
              </a:rPr>
              <a:t>WordList</a:t>
            </a:r>
            <a:r>
              <a:rPr lang="en-GB" sz="4000" dirty="0" smtClean="0">
                <a:latin typeface="Andika New Basic" pitchFamily="2" charset="0"/>
                <a:cs typeface="Andika New Basic" pitchFamily="2" charset="0"/>
              </a:rPr>
              <a:t> </a:t>
            </a:r>
          </a:p>
          <a:p>
            <a:pPr lvl="2">
              <a:buFont typeface="Wingdings" pitchFamily="2" charset="2"/>
              <a:buChar char="v"/>
            </a:pPr>
            <a:r>
              <a:rPr lang="en-GB" sz="4000" dirty="0" smtClean="0">
                <a:latin typeface="Andika New Basic" pitchFamily="2" charset="0"/>
                <a:cs typeface="Andika New Basic" pitchFamily="2" charset="0"/>
              </a:rPr>
              <a:t> Control-W hotkey</a:t>
            </a:r>
          </a:p>
          <a:p>
            <a:pPr lvl="2">
              <a:buFont typeface="Wingdings" pitchFamily="2" charset="2"/>
              <a:buChar char="v"/>
            </a:pPr>
            <a:r>
              <a:rPr lang="en-GB" sz="4000" dirty="0" smtClean="0">
                <a:latin typeface="Andika New Basic" pitchFamily="2" charset="0"/>
                <a:cs typeface="Andika New Basic" pitchFamily="2" charset="0"/>
              </a:rPr>
              <a:t> right mouse click on word in your project, Wordlist</a:t>
            </a:r>
            <a:r>
              <a:rPr lang="en-GB" sz="4400" dirty="0" smtClean="0"/>
              <a:t>  - takes you directly to that word in the Wordlist</a:t>
            </a:r>
            <a:r>
              <a:rPr lang="en-US" sz="5400" dirty="0" smtClean="0"/>
              <a:t>  </a:t>
            </a:r>
          </a:p>
          <a:p>
            <a:pPr>
              <a:buNone/>
            </a:pPr>
            <a:endParaRPr lang="en-US" sz="4000" dirty="0" smtClean="0">
              <a:latin typeface="Andika New Basic" pitchFamily="2" charset="0"/>
              <a:cs typeface="Andika New Basic" pitchFamily="2" charset="0"/>
            </a:endParaRPr>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Word List Overview</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599091" y="2144110"/>
            <a:ext cx="11209282" cy="2869324"/>
          </a:xfrm>
        </p:spPr>
        <p:txBody>
          <a:bodyPr>
            <a:normAutofit fontScale="92500" lnSpcReduction="20000"/>
          </a:bodyPr>
          <a:lstStyle/>
          <a:p>
            <a:r>
              <a:rPr lang="en-GB" sz="3600" dirty="0" smtClean="0">
                <a:latin typeface="Andika New Basic" pitchFamily="2" charset="0"/>
                <a:cs typeface="Andika New Basic" pitchFamily="2" charset="0"/>
              </a:rPr>
              <a:t>   </a:t>
            </a:r>
            <a:r>
              <a:rPr lang="en-US" sz="3600" b="1" dirty="0" smtClean="0"/>
              <a:t>What should be done, and in what order?</a:t>
            </a:r>
          </a:p>
          <a:p>
            <a:r>
              <a:rPr lang="en-US" sz="3600" dirty="0" smtClean="0"/>
              <a:t>Open the Wordlist and do the following:</a:t>
            </a:r>
          </a:p>
          <a:p>
            <a:r>
              <a:rPr lang="en-US" sz="3600" dirty="0" smtClean="0"/>
              <a:t>1. Approve spelling of frequent words</a:t>
            </a:r>
          </a:p>
          <a:p>
            <a:r>
              <a:rPr lang="en-US" sz="3600" dirty="0" smtClean="0"/>
              <a:t>2. Check the words </a:t>
            </a:r>
            <a:r>
              <a:rPr lang="en-US" sz="3600" dirty="0" err="1" smtClean="0"/>
              <a:t>Paratext</a:t>
            </a:r>
            <a:r>
              <a:rPr lang="en-US" sz="3600" dirty="0" smtClean="0"/>
              <a:t> thinks are wrong</a:t>
            </a:r>
          </a:p>
          <a:p>
            <a:r>
              <a:rPr lang="en-US" sz="3600" dirty="0" smtClean="0"/>
              <a:t>3. Check similarly spelled words</a:t>
            </a:r>
            <a:r>
              <a:rPr lang="en-US" sz="4000" dirty="0" smtClean="0"/>
              <a:t>  </a:t>
            </a:r>
          </a:p>
          <a:p>
            <a:pPr>
              <a:buNone/>
            </a:pPr>
            <a:endParaRPr lang="en-US" sz="4000" dirty="0" smtClean="0">
              <a:latin typeface="Andika New Basic" pitchFamily="2" charset="0"/>
              <a:cs typeface="Andika New Basic" pitchFamily="2" charset="0"/>
            </a:endParaRPr>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32749"/>
          </a:xfrm>
        </p:spPr>
        <p:txBody>
          <a:bodyPr>
            <a:normAutofit/>
          </a:bodyPr>
          <a:lstStyle/>
          <a:p>
            <a:pPr algn="ctr"/>
            <a:r>
              <a:rPr lang="en-US" b="1" dirty="0" smtClean="0">
                <a:latin typeface="Andika New Basic" pitchFamily="2" charset="0"/>
                <a:cs typeface="Andika New Basic" pitchFamily="2" charset="0"/>
              </a:rPr>
              <a:t>1. Approve frequent words</a:t>
            </a:r>
            <a:endParaRPr lang="en-US" b="1" dirty="0">
              <a:latin typeface="Andika New Basic" pitchFamily="2" charset="0"/>
              <a:cs typeface="Andika New Basic" pitchFamily="2" charset="0"/>
            </a:endParaRPr>
          </a:p>
        </p:txBody>
      </p:sp>
      <p:sp>
        <p:nvSpPr>
          <p:cNvPr id="3" name="Content Placeholder 2"/>
          <p:cNvSpPr>
            <a:spLocks noGrp="1"/>
          </p:cNvSpPr>
          <p:nvPr>
            <p:ph idx="1"/>
          </p:nvPr>
        </p:nvSpPr>
        <p:spPr>
          <a:xfrm>
            <a:off x="457202" y="1844564"/>
            <a:ext cx="11209282" cy="4020207"/>
          </a:xfrm>
        </p:spPr>
        <p:txBody>
          <a:bodyPr>
            <a:normAutofit fontScale="85000" lnSpcReduction="20000"/>
          </a:bodyPr>
          <a:lstStyle/>
          <a:p>
            <a:pPr marL="742950" indent="-742950">
              <a:buClr>
                <a:srgbClr val="FF0000"/>
              </a:buClr>
              <a:buFont typeface="+mj-lt"/>
              <a:buAutoNum type="arabicPeriod"/>
            </a:pPr>
            <a:r>
              <a:rPr lang="en-US" sz="4000" dirty="0" smtClean="0"/>
              <a:t>Click in the window of your project, to make it the active window.</a:t>
            </a:r>
          </a:p>
          <a:p>
            <a:pPr marL="742950" indent="-742950">
              <a:buClr>
                <a:srgbClr val="FF0000"/>
              </a:buClr>
              <a:buFont typeface="+mj-lt"/>
              <a:buAutoNum type="arabicPeriod"/>
            </a:pPr>
            <a:r>
              <a:rPr lang="en-US" sz="4000" dirty="0" smtClean="0"/>
              <a:t>From the </a:t>
            </a:r>
            <a:r>
              <a:rPr lang="en-US" sz="4000" b="1" dirty="0" smtClean="0"/>
              <a:t>Tools </a:t>
            </a:r>
            <a:r>
              <a:rPr lang="en-US" sz="4000" dirty="0" smtClean="0"/>
              <a:t>menu, select </a:t>
            </a:r>
            <a:r>
              <a:rPr lang="en-US" sz="4000" b="1" dirty="0" smtClean="0"/>
              <a:t>Wordlist...</a:t>
            </a:r>
          </a:p>
          <a:p>
            <a:pPr marL="742950" indent="-742950">
              <a:buClr>
                <a:srgbClr val="FF0000"/>
              </a:buClr>
              <a:buFont typeface="+mj-lt"/>
              <a:buAutoNum type="arabicPeriod"/>
            </a:pPr>
            <a:r>
              <a:rPr lang="en-US" sz="4000" dirty="0" smtClean="0"/>
              <a:t>From the Wordlist </a:t>
            </a:r>
            <a:r>
              <a:rPr lang="en-US" sz="4000" b="1" dirty="0" smtClean="0"/>
              <a:t>Tools </a:t>
            </a:r>
            <a:r>
              <a:rPr lang="en-US" sz="4000" dirty="0" smtClean="0"/>
              <a:t>menu select </a:t>
            </a:r>
            <a:r>
              <a:rPr lang="en-US" sz="4000" b="1" dirty="0" smtClean="0"/>
              <a:t>Approve Spelling of Common Words...</a:t>
            </a:r>
          </a:p>
          <a:p>
            <a:r>
              <a:rPr lang="en-US" sz="4000" dirty="0" smtClean="0"/>
              <a:t>Adjust the number of occurrences that must be present. The spelling status for any word with that amount of occurrences (and more) will be marked as correct. </a:t>
            </a:r>
            <a:r>
              <a:rPr lang="en-US" sz="4000" dirty="0" err="1" smtClean="0"/>
              <a:t>Paratext</a:t>
            </a:r>
            <a:r>
              <a:rPr lang="en-US" sz="4000" dirty="0" smtClean="0"/>
              <a:t> will alert you to the number of word status changes made by this procedure.</a:t>
            </a:r>
            <a:endParaRPr lang="en-US" sz="4000" dirty="0" smtClean="0">
              <a:latin typeface="Andika New Basic" pitchFamily="2" charset="0"/>
              <a:cs typeface="Andika New Basic" pitchFamily="2" charset="0"/>
            </a:endParaRPr>
          </a:p>
        </p:txBody>
      </p:sp>
    </p:spTree>
    <p:extLst>
      <p:ext uri="{BB962C8B-B14F-4D97-AF65-F5344CB8AC3E}">
        <p14:creationId xmlns="" xmlns:p14="http://schemas.microsoft.com/office/powerpoint/2010/main" val="23016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prstGeom prst="rect">
            <a:avLst/>
          </a:prstGeom>
        </p:spPr>
        <p:txBody>
          <a:bodyPr lIns="121897" tIns="121897" rIns="121897" bIns="121897" anchor="t" anchorCtr="0">
            <a:noAutofit/>
          </a:bodyPr>
          <a:lstStyle/>
          <a:p>
            <a:pPr algn="ctr"/>
            <a:r>
              <a:rPr lang="en-GB" dirty="0"/>
              <a:t>Global -</a:t>
            </a:r>
            <a:r>
              <a:rPr lang="en-GB" dirty="0" err="1"/>
              <a:t>vs</a:t>
            </a:r>
            <a:r>
              <a:rPr lang="en-GB" dirty="0"/>
              <a:t>- </a:t>
            </a:r>
            <a:r>
              <a:rPr lang="en-GB" dirty="0" smtClean="0"/>
              <a:t>Local Checking</a:t>
            </a:r>
            <a:endParaRPr lang="en-GB" dirty="0"/>
          </a:p>
        </p:txBody>
      </p:sp>
      <p:sp>
        <p:nvSpPr>
          <p:cNvPr id="184" name="Shape 184"/>
          <p:cNvSpPr txBox="1">
            <a:spLocks noGrp="1"/>
          </p:cNvSpPr>
          <p:nvPr>
            <p:ph type="body" idx="1"/>
          </p:nvPr>
        </p:nvSpPr>
        <p:spPr>
          <a:prstGeom prst="rect">
            <a:avLst/>
          </a:prstGeom>
        </p:spPr>
        <p:txBody>
          <a:bodyPr lIns="121897" tIns="121897" rIns="121897" bIns="121897" anchor="t" anchorCtr="0">
            <a:noAutofit/>
          </a:bodyPr>
          <a:lstStyle/>
          <a:p>
            <a:pPr marL="609585" indent="-440256">
              <a:spcAft>
                <a:spcPts val="1333"/>
              </a:spcAft>
            </a:pPr>
            <a:r>
              <a:rPr lang="en-GB" sz="2100" dirty="0"/>
              <a:t>Takes a significant amount of time</a:t>
            </a:r>
          </a:p>
          <a:p>
            <a:pPr marL="609585" indent="-440256">
              <a:spcAft>
                <a:spcPts val="1333"/>
              </a:spcAft>
            </a:pPr>
            <a:r>
              <a:rPr lang="en-GB" sz="2100" dirty="0"/>
              <a:t>Extremely efficient (massive impact) </a:t>
            </a:r>
          </a:p>
          <a:p>
            <a:pPr marL="609585" indent="-440256">
              <a:spcAft>
                <a:spcPts val="1333"/>
              </a:spcAft>
            </a:pPr>
            <a:r>
              <a:rPr lang="en-GB" sz="2100" dirty="0"/>
              <a:t>Risky if done hurriedly</a:t>
            </a:r>
          </a:p>
          <a:p>
            <a:pPr marL="609585" indent="-440256">
              <a:spcAft>
                <a:spcPts val="1333"/>
              </a:spcAft>
            </a:pPr>
            <a:r>
              <a:rPr lang="en-GB" sz="2100" dirty="0"/>
              <a:t>Need above-average skill to do it well</a:t>
            </a:r>
          </a:p>
          <a:p>
            <a:pPr marL="609585" indent="-440256">
              <a:spcAft>
                <a:spcPts val="1333"/>
              </a:spcAft>
            </a:pPr>
            <a:r>
              <a:rPr lang="en-GB" sz="2100" dirty="0"/>
              <a:t>Not done very often (once per book)</a:t>
            </a:r>
          </a:p>
          <a:p>
            <a:pPr marL="609585" indent="-440256">
              <a:spcAft>
                <a:spcPts val="1333"/>
              </a:spcAft>
            </a:pPr>
            <a:r>
              <a:rPr lang="en-GB" sz="2100" dirty="0"/>
              <a:t>Batch processing mode</a:t>
            </a:r>
          </a:p>
        </p:txBody>
      </p:sp>
      <p:sp>
        <p:nvSpPr>
          <p:cNvPr id="185" name="Shape 185"/>
          <p:cNvSpPr txBox="1">
            <a:spLocks noGrp="1"/>
          </p:cNvSpPr>
          <p:nvPr>
            <p:ph type="body" idx="2"/>
          </p:nvPr>
        </p:nvSpPr>
        <p:spPr>
          <a:xfrm>
            <a:off x="5961533" y="1639967"/>
            <a:ext cx="5814800" cy="4452000"/>
          </a:xfrm>
          <a:prstGeom prst="rect">
            <a:avLst/>
          </a:prstGeom>
        </p:spPr>
        <p:txBody>
          <a:bodyPr lIns="121897" tIns="121897" rIns="121897" bIns="121897" anchor="t" anchorCtr="0">
            <a:noAutofit/>
          </a:bodyPr>
          <a:lstStyle/>
          <a:p>
            <a:pPr marL="609585" indent="-440256">
              <a:spcAft>
                <a:spcPts val="1333"/>
              </a:spcAft>
            </a:pPr>
            <a:r>
              <a:rPr lang="en-GB" sz="2100" dirty="0"/>
              <a:t>Quick to fix mistakes in context</a:t>
            </a:r>
          </a:p>
          <a:p>
            <a:pPr marL="609585" indent="-440256">
              <a:spcAft>
                <a:spcPts val="1333"/>
              </a:spcAft>
            </a:pPr>
            <a:r>
              <a:rPr lang="en-GB" sz="2100" dirty="0"/>
              <a:t>Not as efficient (inconsistent impact)</a:t>
            </a:r>
          </a:p>
          <a:p>
            <a:pPr marL="609585" indent="-440256">
              <a:spcAft>
                <a:spcPts val="1333"/>
              </a:spcAft>
            </a:pPr>
            <a:r>
              <a:rPr lang="en-GB" sz="2100" dirty="0"/>
              <a:t>Lower risk (local scope)</a:t>
            </a:r>
          </a:p>
          <a:p>
            <a:pPr marL="609585" indent="-440256">
              <a:spcAft>
                <a:spcPts val="1333"/>
              </a:spcAft>
            </a:pPr>
            <a:r>
              <a:rPr lang="en-GB" sz="2100" dirty="0"/>
              <a:t>Can easily be done by anyone</a:t>
            </a:r>
          </a:p>
          <a:p>
            <a:pPr marL="609585" indent="-440256">
              <a:spcAft>
                <a:spcPts val="1333"/>
              </a:spcAft>
            </a:pPr>
            <a:r>
              <a:rPr lang="en-GB" sz="2100" dirty="0"/>
              <a:t>Tends to be done multiple times a day</a:t>
            </a:r>
          </a:p>
          <a:p>
            <a:pPr marL="609585" indent="-440256">
              <a:spcAft>
                <a:spcPts val="1333"/>
              </a:spcAft>
            </a:pPr>
            <a:r>
              <a:rPr lang="en-GB" sz="2100" dirty="0"/>
              <a:t>Real-time maintenance </a:t>
            </a:r>
            <a:r>
              <a:rPr lang="en-GB" sz="2100" dirty="0" err="1" smtClean="0"/>
              <a:t>modeS</a:t>
            </a:r>
            <a:endParaRPr lang="en-GB" sz="2100" dirty="0"/>
          </a:p>
        </p:txBody>
      </p:sp>
      <p:cxnSp>
        <p:nvCxnSpPr>
          <p:cNvPr id="186" name="Shape 186"/>
          <p:cNvCxnSpPr/>
          <p:nvPr/>
        </p:nvCxnSpPr>
        <p:spPr>
          <a:xfrm flipH="1">
            <a:off x="1030733" y="1045867"/>
            <a:ext cx="3152800" cy="717200"/>
          </a:xfrm>
          <a:prstGeom prst="straightConnector1">
            <a:avLst/>
          </a:prstGeom>
          <a:noFill/>
          <a:ln w="9525" cap="flat" cmpd="sng">
            <a:solidFill>
              <a:schemeClr val="dk2"/>
            </a:solidFill>
            <a:prstDash val="solid"/>
            <a:round/>
            <a:headEnd type="none" w="lg" len="lg"/>
            <a:tailEnd type="triangle" w="lg" len="lg"/>
          </a:ln>
        </p:spPr>
      </p:cxnSp>
      <p:cxnSp>
        <p:nvCxnSpPr>
          <p:cNvPr id="187" name="Shape 187"/>
          <p:cNvCxnSpPr/>
          <p:nvPr/>
        </p:nvCxnSpPr>
        <p:spPr>
          <a:xfrm flipH="1">
            <a:off x="6409700" y="1225167"/>
            <a:ext cx="373600" cy="582800"/>
          </a:xfrm>
          <a:prstGeom prst="straightConnector1">
            <a:avLst/>
          </a:prstGeom>
          <a:noFill/>
          <a:ln w="9525" cap="flat" cmpd="sng">
            <a:solidFill>
              <a:schemeClr val="dk2"/>
            </a:solidFill>
            <a:prstDash val="solid"/>
            <a:round/>
            <a:headEnd type="none" w="lg" len="lg"/>
            <a:tailEnd type="triangle" w="lg" len="lg"/>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6"/>
                                        </p:tgtEl>
                                        <p:attrNameLst>
                                          <p:attrName>style.visibility</p:attrName>
                                        </p:attrNameLst>
                                      </p:cBhvr>
                                      <p:to>
                                        <p:strVal val="visible"/>
                                      </p:to>
                                    </p:set>
                                    <p:animEffect transition="in" filter="fade">
                                      <p:cBhvr>
                                        <p:cTn id="7" dur="600"/>
                                        <p:tgtEl>
                                          <p:spTgt spid="186"/>
                                        </p:tgtEl>
                                      </p:cBhvr>
                                    </p:animEffect>
                                  </p:childTnLst>
                                </p:cTn>
                              </p:par>
                            </p:childTnLst>
                          </p:cTn>
                        </p:par>
                        <p:par>
                          <p:cTn id="8" fill="hold">
                            <p:stCondLst>
                              <p:cond delay="600"/>
                            </p:stCondLst>
                            <p:childTnLst>
                              <p:par>
                                <p:cTn id="9" presetID="10" presetClass="entr" presetSubtype="0" fill="hold" nodeType="afterEffect">
                                  <p:stCondLst>
                                    <p:cond delay="0"/>
                                  </p:stCondLst>
                                  <p:childTnLst>
                                    <p:set>
                                      <p:cBhvr>
                                        <p:cTn id="10" dur="1" fill="hold">
                                          <p:stCondLst>
                                            <p:cond delay="0"/>
                                          </p:stCondLst>
                                        </p:cTn>
                                        <p:tgtEl>
                                          <p:spTgt spid="184">
                                            <p:txEl>
                                              <p:pRg st="0" end="0"/>
                                            </p:txEl>
                                          </p:spTgt>
                                        </p:tgtEl>
                                        <p:attrNameLst>
                                          <p:attrName>style.visibility</p:attrName>
                                        </p:attrNameLst>
                                      </p:cBhvr>
                                      <p:to>
                                        <p:strVal val="visible"/>
                                      </p:to>
                                    </p:set>
                                    <p:animEffect transition="in" filter="fade">
                                      <p:cBhvr>
                                        <p:cTn id="11" dur="2000"/>
                                        <p:tgtEl>
                                          <p:spTgt spid="184">
                                            <p:txEl>
                                              <p:pRg st="0" end="0"/>
                                            </p:txEl>
                                          </p:spTgt>
                                        </p:tgtEl>
                                      </p:cBhvr>
                                    </p:animEffect>
                                  </p:childTnLst>
                                </p:cTn>
                              </p:par>
                            </p:childTnLst>
                          </p:cTn>
                        </p:par>
                        <p:par>
                          <p:cTn id="12" fill="hold">
                            <p:stCondLst>
                              <p:cond delay="2600"/>
                            </p:stCondLst>
                            <p:childTnLst>
                              <p:par>
                                <p:cTn id="13" presetID="10" presetClass="entr" presetSubtype="0" fill="hold" nodeType="afterEffect">
                                  <p:stCondLst>
                                    <p:cond delay="0"/>
                                  </p:stCondLst>
                                  <p:childTnLst>
                                    <p:set>
                                      <p:cBhvr>
                                        <p:cTn id="14" dur="1" fill="hold">
                                          <p:stCondLst>
                                            <p:cond delay="0"/>
                                          </p:stCondLst>
                                        </p:cTn>
                                        <p:tgtEl>
                                          <p:spTgt spid="184">
                                            <p:txEl>
                                              <p:pRg st="1" end="1"/>
                                            </p:txEl>
                                          </p:spTgt>
                                        </p:tgtEl>
                                        <p:attrNameLst>
                                          <p:attrName>style.visibility</p:attrName>
                                        </p:attrNameLst>
                                      </p:cBhvr>
                                      <p:to>
                                        <p:strVal val="visible"/>
                                      </p:to>
                                    </p:set>
                                    <p:animEffect transition="in" filter="fade">
                                      <p:cBhvr>
                                        <p:cTn id="15" dur="2000"/>
                                        <p:tgtEl>
                                          <p:spTgt spid="184">
                                            <p:txEl>
                                              <p:pRg st="1" end="1"/>
                                            </p:txEl>
                                          </p:spTgt>
                                        </p:tgtEl>
                                      </p:cBhvr>
                                    </p:animEffect>
                                  </p:childTnLst>
                                </p:cTn>
                              </p:par>
                            </p:childTnLst>
                          </p:cTn>
                        </p:par>
                        <p:par>
                          <p:cTn id="16" fill="hold">
                            <p:stCondLst>
                              <p:cond delay="4600"/>
                            </p:stCondLst>
                            <p:childTnLst>
                              <p:par>
                                <p:cTn id="17" presetID="10" presetClass="entr" presetSubtype="0" fill="hold" nodeType="afterEffect">
                                  <p:stCondLst>
                                    <p:cond delay="0"/>
                                  </p:stCondLst>
                                  <p:childTnLst>
                                    <p:set>
                                      <p:cBhvr>
                                        <p:cTn id="18" dur="1" fill="hold">
                                          <p:stCondLst>
                                            <p:cond delay="0"/>
                                          </p:stCondLst>
                                        </p:cTn>
                                        <p:tgtEl>
                                          <p:spTgt spid="184">
                                            <p:txEl>
                                              <p:pRg st="2" end="2"/>
                                            </p:txEl>
                                          </p:spTgt>
                                        </p:tgtEl>
                                        <p:attrNameLst>
                                          <p:attrName>style.visibility</p:attrName>
                                        </p:attrNameLst>
                                      </p:cBhvr>
                                      <p:to>
                                        <p:strVal val="visible"/>
                                      </p:to>
                                    </p:set>
                                    <p:animEffect transition="in" filter="fade">
                                      <p:cBhvr>
                                        <p:cTn id="19" dur="2000"/>
                                        <p:tgtEl>
                                          <p:spTgt spid="184">
                                            <p:txEl>
                                              <p:pRg st="2" end="2"/>
                                            </p:txEl>
                                          </p:spTgt>
                                        </p:tgtEl>
                                      </p:cBhvr>
                                    </p:animEffect>
                                  </p:childTnLst>
                                </p:cTn>
                              </p:par>
                            </p:childTnLst>
                          </p:cTn>
                        </p:par>
                        <p:par>
                          <p:cTn id="20" fill="hold">
                            <p:stCondLst>
                              <p:cond delay="6600"/>
                            </p:stCondLst>
                            <p:childTnLst>
                              <p:par>
                                <p:cTn id="21" presetID="10" presetClass="entr" presetSubtype="0" fill="hold" nodeType="afterEffect">
                                  <p:stCondLst>
                                    <p:cond delay="0"/>
                                  </p:stCondLst>
                                  <p:childTnLst>
                                    <p:set>
                                      <p:cBhvr>
                                        <p:cTn id="22" dur="1" fill="hold">
                                          <p:stCondLst>
                                            <p:cond delay="0"/>
                                          </p:stCondLst>
                                        </p:cTn>
                                        <p:tgtEl>
                                          <p:spTgt spid="184">
                                            <p:txEl>
                                              <p:pRg st="3" end="3"/>
                                            </p:txEl>
                                          </p:spTgt>
                                        </p:tgtEl>
                                        <p:attrNameLst>
                                          <p:attrName>style.visibility</p:attrName>
                                        </p:attrNameLst>
                                      </p:cBhvr>
                                      <p:to>
                                        <p:strVal val="visible"/>
                                      </p:to>
                                    </p:set>
                                    <p:animEffect transition="in" filter="fade">
                                      <p:cBhvr>
                                        <p:cTn id="23" dur="2000"/>
                                        <p:tgtEl>
                                          <p:spTgt spid="184">
                                            <p:txEl>
                                              <p:pRg st="3" end="3"/>
                                            </p:txEl>
                                          </p:spTgt>
                                        </p:tgtEl>
                                      </p:cBhvr>
                                    </p:animEffect>
                                  </p:childTnLst>
                                </p:cTn>
                              </p:par>
                            </p:childTnLst>
                          </p:cTn>
                        </p:par>
                        <p:par>
                          <p:cTn id="24" fill="hold">
                            <p:stCondLst>
                              <p:cond delay="8600"/>
                            </p:stCondLst>
                            <p:childTnLst>
                              <p:par>
                                <p:cTn id="25" presetID="10" presetClass="entr" presetSubtype="0" fill="hold" nodeType="afterEffect">
                                  <p:stCondLst>
                                    <p:cond delay="0"/>
                                  </p:stCondLst>
                                  <p:childTnLst>
                                    <p:set>
                                      <p:cBhvr>
                                        <p:cTn id="26" dur="1" fill="hold">
                                          <p:stCondLst>
                                            <p:cond delay="0"/>
                                          </p:stCondLst>
                                        </p:cTn>
                                        <p:tgtEl>
                                          <p:spTgt spid="184">
                                            <p:txEl>
                                              <p:pRg st="4" end="4"/>
                                            </p:txEl>
                                          </p:spTgt>
                                        </p:tgtEl>
                                        <p:attrNameLst>
                                          <p:attrName>style.visibility</p:attrName>
                                        </p:attrNameLst>
                                      </p:cBhvr>
                                      <p:to>
                                        <p:strVal val="visible"/>
                                      </p:to>
                                    </p:set>
                                    <p:animEffect transition="in" filter="fade">
                                      <p:cBhvr>
                                        <p:cTn id="27" dur="2000"/>
                                        <p:tgtEl>
                                          <p:spTgt spid="184">
                                            <p:txEl>
                                              <p:pRg st="4" end="4"/>
                                            </p:txEl>
                                          </p:spTgt>
                                        </p:tgtEl>
                                      </p:cBhvr>
                                    </p:animEffect>
                                  </p:childTnLst>
                                </p:cTn>
                              </p:par>
                            </p:childTnLst>
                          </p:cTn>
                        </p:par>
                        <p:par>
                          <p:cTn id="28" fill="hold">
                            <p:stCondLst>
                              <p:cond delay="10600"/>
                            </p:stCondLst>
                            <p:childTnLst>
                              <p:par>
                                <p:cTn id="29" presetID="10" presetClass="entr" presetSubtype="0" fill="hold" nodeType="afterEffect">
                                  <p:stCondLst>
                                    <p:cond delay="0"/>
                                  </p:stCondLst>
                                  <p:childTnLst>
                                    <p:set>
                                      <p:cBhvr>
                                        <p:cTn id="30" dur="1" fill="hold">
                                          <p:stCondLst>
                                            <p:cond delay="0"/>
                                          </p:stCondLst>
                                        </p:cTn>
                                        <p:tgtEl>
                                          <p:spTgt spid="184">
                                            <p:txEl>
                                              <p:pRg st="5" end="5"/>
                                            </p:txEl>
                                          </p:spTgt>
                                        </p:tgtEl>
                                        <p:attrNameLst>
                                          <p:attrName>style.visibility</p:attrName>
                                        </p:attrNameLst>
                                      </p:cBhvr>
                                      <p:to>
                                        <p:strVal val="visible"/>
                                      </p:to>
                                    </p:set>
                                    <p:animEffect transition="in" filter="fade">
                                      <p:cBhvr>
                                        <p:cTn id="31" dur="2000"/>
                                        <p:tgtEl>
                                          <p:spTgt spid="184">
                                            <p:txEl>
                                              <p:pRg st="5" end="5"/>
                                            </p:txEl>
                                          </p:spTgt>
                                        </p:tgtEl>
                                      </p:cBhvr>
                                    </p:animEffect>
                                  </p:childTnLst>
                                </p:cTn>
                              </p:par>
                            </p:childTnLst>
                          </p:cTn>
                        </p:par>
                        <p:par>
                          <p:cTn id="32" fill="hold">
                            <p:stCondLst>
                              <p:cond delay="12600"/>
                            </p:stCondLst>
                            <p:childTnLst>
                              <p:par>
                                <p:cTn id="33" presetID="10" presetClass="entr" presetSubtype="0" fill="hold" nodeType="afterEffect">
                                  <p:stCondLst>
                                    <p:cond delay="0"/>
                                  </p:stCondLst>
                                  <p:childTnLst>
                                    <p:set>
                                      <p:cBhvr>
                                        <p:cTn id="34" dur="1" fill="hold">
                                          <p:stCondLst>
                                            <p:cond delay="0"/>
                                          </p:stCondLst>
                                        </p:cTn>
                                        <p:tgtEl>
                                          <p:spTgt spid="187"/>
                                        </p:tgtEl>
                                        <p:attrNameLst>
                                          <p:attrName>style.visibility</p:attrName>
                                        </p:attrNameLst>
                                      </p:cBhvr>
                                      <p:to>
                                        <p:strVal val="visible"/>
                                      </p:to>
                                    </p:set>
                                    <p:animEffect transition="in" filter="fade">
                                      <p:cBhvr>
                                        <p:cTn id="35" dur="300"/>
                                        <p:tgtEl>
                                          <p:spTgt spid="187"/>
                                        </p:tgtEl>
                                      </p:cBhvr>
                                    </p:animEffect>
                                  </p:childTnLst>
                                </p:cTn>
                              </p:par>
                            </p:childTnLst>
                          </p:cTn>
                        </p:par>
                        <p:par>
                          <p:cTn id="36" fill="hold">
                            <p:stCondLst>
                              <p:cond delay="12900"/>
                            </p:stCondLst>
                            <p:childTnLst>
                              <p:par>
                                <p:cTn id="37" presetID="10" presetClass="entr" presetSubtype="0" fill="hold" nodeType="afterEffect">
                                  <p:stCondLst>
                                    <p:cond delay="0"/>
                                  </p:stCondLst>
                                  <p:childTnLst>
                                    <p:set>
                                      <p:cBhvr>
                                        <p:cTn id="38" dur="1" fill="hold">
                                          <p:stCondLst>
                                            <p:cond delay="0"/>
                                          </p:stCondLst>
                                        </p:cTn>
                                        <p:tgtEl>
                                          <p:spTgt spid="185">
                                            <p:txEl>
                                              <p:pRg st="0" end="0"/>
                                            </p:txEl>
                                          </p:spTgt>
                                        </p:tgtEl>
                                        <p:attrNameLst>
                                          <p:attrName>style.visibility</p:attrName>
                                        </p:attrNameLst>
                                      </p:cBhvr>
                                      <p:to>
                                        <p:strVal val="visible"/>
                                      </p:to>
                                    </p:set>
                                    <p:animEffect transition="in" filter="fade">
                                      <p:cBhvr>
                                        <p:cTn id="39" dur="2000"/>
                                        <p:tgtEl>
                                          <p:spTgt spid="185">
                                            <p:txEl>
                                              <p:pRg st="0" end="0"/>
                                            </p:txEl>
                                          </p:spTgt>
                                        </p:tgtEl>
                                      </p:cBhvr>
                                    </p:animEffect>
                                  </p:childTnLst>
                                </p:cTn>
                              </p:par>
                            </p:childTnLst>
                          </p:cTn>
                        </p:par>
                        <p:par>
                          <p:cTn id="40" fill="hold">
                            <p:stCondLst>
                              <p:cond delay="14900"/>
                            </p:stCondLst>
                            <p:childTnLst>
                              <p:par>
                                <p:cTn id="41" presetID="10" presetClass="entr" presetSubtype="0" fill="hold" nodeType="afterEffect">
                                  <p:stCondLst>
                                    <p:cond delay="0"/>
                                  </p:stCondLst>
                                  <p:childTnLst>
                                    <p:set>
                                      <p:cBhvr>
                                        <p:cTn id="42" dur="1" fill="hold">
                                          <p:stCondLst>
                                            <p:cond delay="0"/>
                                          </p:stCondLst>
                                        </p:cTn>
                                        <p:tgtEl>
                                          <p:spTgt spid="185">
                                            <p:txEl>
                                              <p:pRg st="1" end="1"/>
                                            </p:txEl>
                                          </p:spTgt>
                                        </p:tgtEl>
                                        <p:attrNameLst>
                                          <p:attrName>style.visibility</p:attrName>
                                        </p:attrNameLst>
                                      </p:cBhvr>
                                      <p:to>
                                        <p:strVal val="visible"/>
                                      </p:to>
                                    </p:set>
                                    <p:animEffect transition="in" filter="fade">
                                      <p:cBhvr>
                                        <p:cTn id="43" dur="2000"/>
                                        <p:tgtEl>
                                          <p:spTgt spid="185">
                                            <p:txEl>
                                              <p:pRg st="1" end="1"/>
                                            </p:txEl>
                                          </p:spTgt>
                                        </p:tgtEl>
                                      </p:cBhvr>
                                    </p:animEffect>
                                  </p:childTnLst>
                                </p:cTn>
                              </p:par>
                            </p:childTnLst>
                          </p:cTn>
                        </p:par>
                        <p:par>
                          <p:cTn id="44" fill="hold">
                            <p:stCondLst>
                              <p:cond delay="16900"/>
                            </p:stCondLst>
                            <p:childTnLst>
                              <p:par>
                                <p:cTn id="45" presetID="10" presetClass="entr" presetSubtype="0" fill="hold" nodeType="afterEffect">
                                  <p:stCondLst>
                                    <p:cond delay="0"/>
                                  </p:stCondLst>
                                  <p:childTnLst>
                                    <p:set>
                                      <p:cBhvr>
                                        <p:cTn id="46" dur="1" fill="hold">
                                          <p:stCondLst>
                                            <p:cond delay="0"/>
                                          </p:stCondLst>
                                        </p:cTn>
                                        <p:tgtEl>
                                          <p:spTgt spid="185">
                                            <p:txEl>
                                              <p:pRg st="2" end="2"/>
                                            </p:txEl>
                                          </p:spTgt>
                                        </p:tgtEl>
                                        <p:attrNameLst>
                                          <p:attrName>style.visibility</p:attrName>
                                        </p:attrNameLst>
                                      </p:cBhvr>
                                      <p:to>
                                        <p:strVal val="visible"/>
                                      </p:to>
                                    </p:set>
                                    <p:animEffect transition="in" filter="fade">
                                      <p:cBhvr>
                                        <p:cTn id="47" dur="2000"/>
                                        <p:tgtEl>
                                          <p:spTgt spid="185">
                                            <p:txEl>
                                              <p:pRg st="2" end="2"/>
                                            </p:txEl>
                                          </p:spTgt>
                                        </p:tgtEl>
                                      </p:cBhvr>
                                    </p:animEffect>
                                  </p:childTnLst>
                                </p:cTn>
                              </p:par>
                            </p:childTnLst>
                          </p:cTn>
                        </p:par>
                        <p:par>
                          <p:cTn id="48" fill="hold">
                            <p:stCondLst>
                              <p:cond delay="18900"/>
                            </p:stCondLst>
                            <p:childTnLst>
                              <p:par>
                                <p:cTn id="49" presetID="10" presetClass="entr" presetSubtype="0" fill="hold" nodeType="afterEffect">
                                  <p:stCondLst>
                                    <p:cond delay="0"/>
                                  </p:stCondLst>
                                  <p:childTnLst>
                                    <p:set>
                                      <p:cBhvr>
                                        <p:cTn id="50" dur="1" fill="hold">
                                          <p:stCondLst>
                                            <p:cond delay="0"/>
                                          </p:stCondLst>
                                        </p:cTn>
                                        <p:tgtEl>
                                          <p:spTgt spid="185">
                                            <p:txEl>
                                              <p:pRg st="3" end="3"/>
                                            </p:txEl>
                                          </p:spTgt>
                                        </p:tgtEl>
                                        <p:attrNameLst>
                                          <p:attrName>style.visibility</p:attrName>
                                        </p:attrNameLst>
                                      </p:cBhvr>
                                      <p:to>
                                        <p:strVal val="visible"/>
                                      </p:to>
                                    </p:set>
                                    <p:animEffect transition="in" filter="fade">
                                      <p:cBhvr>
                                        <p:cTn id="51" dur="2000"/>
                                        <p:tgtEl>
                                          <p:spTgt spid="185">
                                            <p:txEl>
                                              <p:pRg st="3" end="3"/>
                                            </p:txEl>
                                          </p:spTgt>
                                        </p:tgtEl>
                                      </p:cBhvr>
                                    </p:animEffect>
                                  </p:childTnLst>
                                </p:cTn>
                              </p:par>
                            </p:childTnLst>
                          </p:cTn>
                        </p:par>
                        <p:par>
                          <p:cTn id="52" fill="hold">
                            <p:stCondLst>
                              <p:cond delay="20900"/>
                            </p:stCondLst>
                            <p:childTnLst>
                              <p:par>
                                <p:cTn id="53" presetID="10" presetClass="entr" presetSubtype="0" fill="hold" nodeType="afterEffect">
                                  <p:stCondLst>
                                    <p:cond delay="0"/>
                                  </p:stCondLst>
                                  <p:childTnLst>
                                    <p:set>
                                      <p:cBhvr>
                                        <p:cTn id="54" dur="1" fill="hold">
                                          <p:stCondLst>
                                            <p:cond delay="0"/>
                                          </p:stCondLst>
                                        </p:cTn>
                                        <p:tgtEl>
                                          <p:spTgt spid="185">
                                            <p:txEl>
                                              <p:pRg st="4" end="4"/>
                                            </p:txEl>
                                          </p:spTgt>
                                        </p:tgtEl>
                                        <p:attrNameLst>
                                          <p:attrName>style.visibility</p:attrName>
                                        </p:attrNameLst>
                                      </p:cBhvr>
                                      <p:to>
                                        <p:strVal val="visible"/>
                                      </p:to>
                                    </p:set>
                                    <p:animEffect transition="in" filter="fade">
                                      <p:cBhvr>
                                        <p:cTn id="55" dur="2000"/>
                                        <p:tgtEl>
                                          <p:spTgt spid="185">
                                            <p:txEl>
                                              <p:pRg st="4" end="4"/>
                                            </p:txEl>
                                          </p:spTgt>
                                        </p:tgtEl>
                                      </p:cBhvr>
                                    </p:animEffect>
                                  </p:childTnLst>
                                </p:cTn>
                              </p:par>
                            </p:childTnLst>
                          </p:cTn>
                        </p:par>
                        <p:par>
                          <p:cTn id="56" fill="hold">
                            <p:stCondLst>
                              <p:cond delay="22900"/>
                            </p:stCondLst>
                            <p:childTnLst>
                              <p:par>
                                <p:cTn id="57" presetID="10" presetClass="entr" presetSubtype="0" fill="hold" nodeType="afterEffect">
                                  <p:stCondLst>
                                    <p:cond delay="0"/>
                                  </p:stCondLst>
                                  <p:childTnLst>
                                    <p:set>
                                      <p:cBhvr>
                                        <p:cTn id="58" dur="1" fill="hold">
                                          <p:stCondLst>
                                            <p:cond delay="0"/>
                                          </p:stCondLst>
                                        </p:cTn>
                                        <p:tgtEl>
                                          <p:spTgt spid="185">
                                            <p:txEl>
                                              <p:pRg st="5" end="5"/>
                                            </p:txEl>
                                          </p:spTgt>
                                        </p:tgtEl>
                                        <p:attrNameLst>
                                          <p:attrName>style.visibility</p:attrName>
                                        </p:attrNameLst>
                                      </p:cBhvr>
                                      <p:to>
                                        <p:strVal val="visible"/>
                                      </p:to>
                                    </p:set>
                                    <p:animEffect transition="in" filter="fade">
                                      <p:cBhvr>
                                        <p:cTn id="59" dur="2000"/>
                                        <p:tgtEl>
                                          <p:spTgt spid="18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Shape 167"/>
        <p:cNvGrpSpPr/>
        <p:nvPr/>
      </p:nvGrpSpPr>
      <p:grpSpPr>
        <a:xfrm>
          <a:off x="0" y="0"/>
          <a:ext cx="0" cy="0"/>
          <a:chOff x="0" y="0"/>
          <a:chExt cx="0" cy="0"/>
        </a:xfrm>
      </p:grpSpPr>
      <p:sp>
        <p:nvSpPr>
          <p:cNvPr id="168" name="Shape 168"/>
          <p:cNvSpPr txBox="1">
            <a:spLocks noGrp="1"/>
          </p:cNvSpPr>
          <p:nvPr>
            <p:ph type="title"/>
          </p:nvPr>
        </p:nvSpPr>
        <p:spPr>
          <a:prstGeom prst="rect">
            <a:avLst/>
          </a:prstGeom>
        </p:spPr>
        <p:txBody>
          <a:bodyPr lIns="121897" tIns="121897" rIns="121897" bIns="121897" anchor="t" anchorCtr="0">
            <a:noAutofit/>
          </a:bodyPr>
          <a:lstStyle/>
          <a:p>
            <a:r>
              <a:rPr lang="en-GB" sz="4400" dirty="0"/>
              <a:t>Pre-requisites for effective global spell-checking</a:t>
            </a:r>
          </a:p>
        </p:txBody>
      </p:sp>
      <p:sp>
        <p:nvSpPr>
          <p:cNvPr id="169" name="Shape 169"/>
          <p:cNvSpPr txBox="1">
            <a:spLocks noGrp="1"/>
          </p:cNvSpPr>
          <p:nvPr>
            <p:ph type="body" idx="4294967295"/>
          </p:nvPr>
        </p:nvSpPr>
        <p:spPr>
          <a:xfrm>
            <a:off x="488731" y="2080830"/>
            <a:ext cx="11360150" cy="4115019"/>
          </a:xfrm>
          <a:prstGeom prst="rect">
            <a:avLst/>
          </a:prstGeom>
        </p:spPr>
        <p:txBody>
          <a:bodyPr lIns="121897" tIns="121897" rIns="121897" bIns="121897" anchor="t" anchorCtr="0">
            <a:noAutofit/>
          </a:bodyPr>
          <a:lstStyle/>
          <a:p>
            <a:pPr marL="609585" indent="-304792">
              <a:spcAft>
                <a:spcPts val="1333"/>
              </a:spcAft>
              <a:buAutoNum type="arabicPeriod"/>
            </a:pPr>
            <a:r>
              <a:rPr lang="en-GB" sz="2800" dirty="0"/>
              <a:t>Character inventory has been set up </a:t>
            </a:r>
            <a:r>
              <a:rPr lang="en-GB" sz="2800" dirty="0" smtClean="0"/>
              <a:t>correctly</a:t>
            </a:r>
          </a:p>
          <a:p>
            <a:pPr marL="609585" indent="-304792">
              <a:spcAft>
                <a:spcPts val="1333"/>
              </a:spcAft>
              <a:buAutoNum type="arabicPeriod"/>
            </a:pPr>
            <a:r>
              <a:rPr lang="en-GB" sz="2800" dirty="0" smtClean="0"/>
              <a:t>Have </a:t>
            </a:r>
            <a:r>
              <a:rPr lang="en-GB" sz="2800" dirty="0"/>
              <a:t>the authoritative copy of the project (s/r to collect latest text)</a:t>
            </a:r>
          </a:p>
          <a:p>
            <a:pPr marL="609585" indent="-304792">
              <a:spcAft>
                <a:spcPts val="1333"/>
              </a:spcAft>
              <a:buAutoNum type="arabicPeriod"/>
            </a:pPr>
            <a:r>
              <a:rPr lang="en-GB" sz="2800" dirty="0"/>
              <a:t>Ideally others stop working while global spell-checking is in progress</a:t>
            </a:r>
          </a:p>
          <a:p>
            <a:pPr marL="609585" indent="-304792">
              <a:spcAft>
                <a:spcPts val="1333"/>
              </a:spcAft>
              <a:buAutoNum type="arabicPeriod"/>
            </a:pPr>
            <a:r>
              <a:rPr lang="en-GB" sz="2800" dirty="0"/>
              <a:t>Permission to edit ALL the books that are being checked &amp; fixed </a:t>
            </a:r>
          </a:p>
          <a:p>
            <a:pPr marL="609585" indent="-304792">
              <a:spcAft>
                <a:spcPts val="1333"/>
              </a:spcAft>
              <a:buAutoNum type="arabicPeriod"/>
            </a:pPr>
            <a:r>
              <a:rPr lang="en-GB" sz="2800" dirty="0"/>
              <a:t>Permission to edit the Spelling Status of words </a:t>
            </a:r>
            <a:r>
              <a:rPr lang="en-GB" sz="2800" dirty="0">
                <a:solidFill>
                  <a:srgbClr val="FF0000"/>
                </a:solidFill>
              </a:rPr>
              <a:t>(this is NEW!)</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1838</TotalTime>
  <Words>1523</Words>
  <Application>Microsoft Office PowerPoint</Application>
  <PresentationFormat>Custom</PresentationFormat>
  <Paragraphs>178</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Retrospect</vt:lpstr>
      <vt:lpstr>ParaTExt  Spell Checking </vt:lpstr>
      <vt:lpstr>Spell-Checking  Overview</vt:lpstr>
      <vt:lpstr>Why is spelling important?</vt:lpstr>
      <vt:lpstr>Setting Permissions to edit Spelling Status:</vt:lpstr>
      <vt:lpstr>Accessing Word List </vt:lpstr>
      <vt:lpstr>Word List Overview</vt:lpstr>
      <vt:lpstr>1. Approve frequent words</vt:lpstr>
      <vt:lpstr>Global -vs- Local Checking</vt:lpstr>
      <vt:lpstr>Pre-requisites for effective global spell-checking</vt:lpstr>
      <vt:lpstr>Best Practice?       - depends on who you ask!</vt:lpstr>
      <vt:lpstr>Slide 11</vt:lpstr>
      <vt:lpstr>Strategies (both are needed)</vt:lpstr>
      <vt:lpstr>Alternative method</vt:lpstr>
      <vt:lpstr>What NOT TO DO</vt:lpstr>
      <vt:lpstr>2. Check mispelt words</vt:lpstr>
      <vt:lpstr>PRACTICE</vt:lpstr>
      <vt:lpstr>3. Checking similar words</vt:lpstr>
      <vt:lpstr>3. Checking similar words</vt:lpstr>
      <vt:lpstr>3. Checking similar words</vt:lpstr>
      <vt:lpstr>3. Use of Ignore Diacritics</vt:lpstr>
      <vt:lpstr>Similar Words - PRACTICE</vt:lpstr>
      <vt:lpstr>Incorrect Word breaks</vt:lpstr>
      <vt:lpstr>Spell-Checking – in Text Window (Local Checking)</vt:lpstr>
      <vt:lpstr>Overview of Word List</vt:lpstr>
      <vt:lpstr>PRACTICE – setting Range Filter</vt:lpstr>
      <vt:lpstr>Capitalization</vt:lpstr>
      <vt:lpstr>PRACTICE</vt:lpstr>
      <vt:lpstr>Plan and Word List</vt:lpstr>
      <vt:lpstr>Relationship of WL with Names</vt:lpstr>
      <vt:lpstr>Any questions  ?</vt:lpstr>
    </vt:vector>
  </TitlesOfParts>
  <Company>SIL International Lic #56</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ParaTExt Interlinearizer</dc:title>
  <dc:creator>ShrumJ</dc:creator>
  <cp:lastModifiedBy>John Macaulay</cp:lastModifiedBy>
  <cp:revision>233</cp:revision>
  <dcterms:created xsi:type="dcterms:W3CDTF">2015-10-15T01:40:03Z</dcterms:created>
  <dcterms:modified xsi:type="dcterms:W3CDTF">2017-03-30T05:13:19Z</dcterms:modified>
</cp:coreProperties>
</file>