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1" r:id="rId4"/>
    <p:sldId id="262" r:id="rId5"/>
    <p:sldId id="263" r:id="rId6"/>
    <p:sldId id="264" r:id="rId7"/>
    <p:sldId id="260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559" autoAdjust="0"/>
    <p:restoredTop sz="81305" autoAdjust="0"/>
  </p:normalViewPr>
  <p:slideViewPr>
    <p:cSldViewPr snapToGrid="0" showGuides="1">
      <p:cViewPr varScale="1">
        <p:scale>
          <a:sx n="58" d="100"/>
          <a:sy n="58" d="100"/>
        </p:scale>
        <p:origin x="342" y="66"/>
      </p:cViewPr>
      <p:guideLst>
        <p:guide orient="horz" pos="2160"/>
        <p:guide pos="3840"/>
      </p:guideLst>
    </p:cSldViewPr>
  </p:slideViewPr>
  <p:outlineViewPr>
    <p:cViewPr>
      <p:scale>
        <a:sx n="25" d="100"/>
        <a:sy n="25" d="100"/>
      </p:scale>
      <p:origin x="0" y="-34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8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BD3832-0FFA-4630-B1DC-63E6A39422F2}" type="datetimeFigureOut">
              <a:rPr lang="en-AU" smtClean="0"/>
              <a:t>6/10/2016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5E7842-F56A-40D2-B484-759A07AEBA8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05936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I’m excited to share with you this afternoon</a:t>
            </a:r>
            <a:r>
              <a:rPr lang="en-US" baseline="0" dirty="0" smtClean="0"/>
              <a:t> the great improvements that have been made in version 8 to the Parallel Passages check. Firstly, how many people have actually used the tool. Not just demonstrated it but used it. You see I have demonstrated it for over 10 years now and I have used it with two teams. One with and earlier version (probably 7.3) and one this year with 7.6. wow what a difference!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E7842-F56A-40D2-B484-759A07AEBA8A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791346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I started demonstrating ParaTExt</a:t>
            </a:r>
            <a:r>
              <a:rPr lang="en-US" baseline="0" dirty="0" smtClean="0"/>
              <a:t> 6 – the task was so much simpler.</a:t>
            </a:r>
          </a:p>
          <a:p>
            <a:r>
              <a:rPr lang="en-US" baseline="0" dirty="0" smtClean="0"/>
              <a:t>132 parallel passages.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E7842-F56A-40D2-B484-759A07AEBA8A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099394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Lost in a sea of passages!</a:t>
            </a:r>
          </a:p>
          <a:p>
            <a:r>
              <a:rPr lang="en-US" dirty="0" smtClean="0"/>
              <a:t>If</a:t>
            </a:r>
            <a:r>
              <a:rPr lang="en-US" baseline="0" dirty="0" smtClean="0"/>
              <a:t> double-clicked you missed one, but which one?</a:t>
            </a:r>
          </a:p>
          <a:p>
            <a:r>
              <a:rPr lang="en-US" baseline="0" dirty="0" smtClean="0"/>
              <a:t>If you didn’t write down where you were, had no idea.</a:t>
            </a:r>
          </a:p>
          <a:p>
            <a:r>
              <a:rPr lang="en-US" baseline="0" dirty="0" smtClean="0"/>
              <a:t>Have you done all 132 passages?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E7842-F56A-40D2-B484-759A07AEBA8A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711147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 what are we going to do this afternoon</a:t>
            </a:r>
          </a:p>
          <a:p>
            <a:r>
              <a:rPr lang="en-US" dirty="0" smtClean="0"/>
              <a:t>We will</a:t>
            </a:r>
            <a:r>
              <a:rPr lang="en-US" baseline="0" dirty="0" smtClean="0"/>
              <a:t> focus on the Parallel passages tool …</a:t>
            </a:r>
          </a:p>
          <a:p>
            <a:r>
              <a:rPr lang="en-US" baseline="0" dirty="0" smtClean="0"/>
              <a:t>But we will also cover viewing the passage while we translate. Not always a good idea …</a:t>
            </a:r>
          </a:p>
          <a:p>
            <a:r>
              <a:rPr lang="en-US" baseline="0" dirty="0" smtClean="0"/>
              <a:t>Finally we will make sure that the parallel passage tool is on your plan.</a:t>
            </a:r>
          </a:p>
          <a:p>
            <a:r>
              <a:rPr lang="en-US" baseline="0" dirty="0" smtClean="0"/>
              <a:t>Open you </a:t>
            </a:r>
            <a:r>
              <a:rPr lang="en-US" baseline="0" dirty="0" err="1" smtClean="0"/>
              <a:t>eHO</a:t>
            </a:r>
            <a:r>
              <a:rPr lang="en-US" baseline="0" dirty="0" smtClean="0"/>
              <a:t> and Paratext 8 and let’s get started. Firstly, I will demonstrate for you and then get you to do some learning tasks.</a:t>
            </a:r>
          </a:p>
          <a:p>
            <a:r>
              <a:rPr lang="en-US" baseline="0" dirty="0" smtClean="0"/>
              <a:t>You will want to load Paratext and put the </a:t>
            </a:r>
            <a:r>
              <a:rPr lang="en-US" baseline="0" dirty="0" err="1" smtClean="0"/>
              <a:t>eHO</a:t>
            </a:r>
            <a:r>
              <a:rPr lang="en-US" baseline="0" dirty="0" smtClean="0"/>
              <a:t> in a narrow window to the side so you can follow what we are doing.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E7842-F56A-40D2-B484-759A07AEBA8A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627824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E7842-F56A-40D2-B484-759A07AEBA8A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75447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06-Oct-16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06-Oct-16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06-Oct-16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06-Oct-16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06-Oct-16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06-Oct-16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06-Oct-16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06-Oct-16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444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33929"/>
            <a:ext cx="8596668" cy="4407434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06-Oct-16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t="4677" r="66995" b="7202"/>
          <a:stretch/>
        </p:blipFill>
        <p:spPr bwMode="auto">
          <a:xfrm>
            <a:off x="10568066" y="5246557"/>
            <a:ext cx="1573967" cy="155897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06-Oct-16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06-Oct-16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06-Oct-16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06-Oct-16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06-Oct-16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06-Oct-16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06-Oct-16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06-Oct-16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8070886" cy="1646302"/>
          </a:xfrm>
        </p:spPr>
        <p:txBody>
          <a:bodyPr/>
          <a:lstStyle/>
          <a:p>
            <a:pPr algn="l"/>
            <a:r>
              <a:rPr lang="en-US" sz="4800" dirty="0" smtClean="0"/>
              <a:t>Comparing &amp; contrasting</a:t>
            </a:r>
            <a:br>
              <a:rPr lang="en-US" sz="4800" dirty="0" smtClean="0"/>
            </a:br>
            <a:r>
              <a:rPr lang="en-US" sz="4800" dirty="0" smtClean="0"/>
              <a:t>Parallel texts </a:t>
            </a:r>
            <a:endParaRPr lang="en-AU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 smtClean="0"/>
              <a:t>ParaTExt 8</a:t>
            </a:r>
          </a:p>
        </p:txBody>
      </p:sp>
      <p:pic>
        <p:nvPicPr>
          <p:cNvPr id="4" name="Picture 3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208"/>
          <a:stretch/>
        </p:blipFill>
        <p:spPr bwMode="auto">
          <a:xfrm>
            <a:off x="6835963" y="3934247"/>
            <a:ext cx="1796593" cy="176912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98977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1000s</a:t>
            </a:r>
            <a:r>
              <a:rPr lang="en-US" baseline="0" dirty="0" smtClean="0"/>
              <a:t> of parallel texts in NT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What</a:t>
            </a:r>
            <a:r>
              <a:rPr lang="en-US" baseline="0" dirty="0" smtClean="0"/>
              <a:t> are </a:t>
            </a:r>
            <a:r>
              <a:rPr lang="en-US" dirty="0" smtClean="0"/>
              <a:t>Parallel texts?</a:t>
            </a:r>
          </a:p>
          <a:p>
            <a:pPr lvl="1"/>
            <a:r>
              <a:rPr lang="en-US" dirty="0" smtClean="0"/>
              <a:t>Same event told by different</a:t>
            </a:r>
            <a:r>
              <a:rPr lang="en-US" baseline="0" dirty="0" smtClean="0"/>
              <a:t> people</a:t>
            </a:r>
          </a:p>
          <a:p>
            <a:pPr lvl="1"/>
            <a:r>
              <a:rPr lang="en-US" baseline="0" dirty="0" smtClean="0"/>
              <a:t>A quote from the OT</a:t>
            </a:r>
          </a:p>
          <a:p>
            <a:pPr lvl="1"/>
            <a:r>
              <a:rPr lang="en-US" baseline="0" dirty="0" smtClean="0"/>
              <a:t>A quote from another book NT</a:t>
            </a:r>
          </a:p>
          <a:p>
            <a:pPr lvl="0"/>
            <a:r>
              <a:rPr lang="en-US" dirty="0" smtClean="0"/>
              <a:t>Why are we comparing and contrasting them?</a:t>
            </a:r>
          </a:p>
          <a:p>
            <a:pPr lvl="1"/>
            <a:r>
              <a:rPr lang="en-US" dirty="0" smtClean="0"/>
              <a:t>Make</a:t>
            </a:r>
            <a:r>
              <a:rPr lang="en-US" baseline="0" dirty="0" smtClean="0"/>
              <a:t> them t</a:t>
            </a:r>
            <a:r>
              <a:rPr lang="en-US" dirty="0" smtClean="0"/>
              <a:t>he same when they are the same in the source text</a:t>
            </a:r>
          </a:p>
          <a:p>
            <a:pPr lvl="1"/>
            <a:r>
              <a:rPr lang="en-US" dirty="0" smtClean="0"/>
              <a:t>Keep the </a:t>
            </a:r>
            <a:r>
              <a:rPr lang="en-US" dirty="0" smtClean="0"/>
              <a:t>differences (most of the time)</a:t>
            </a:r>
            <a:endParaRPr lang="en-US" dirty="0" smtClean="0"/>
          </a:p>
          <a:p>
            <a:pPr lvl="1"/>
            <a:r>
              <a:rPr lang="en-US" dirty="0" smtClean="0"/>
              <a:t>Wisdom to know the difference!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94387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ParaTExt 6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Limited set of 132 parallel passages (Synoptic</a:t>
            </a:r>
            <a:r>
              <a:rPr lang="en-US" baseline="0" dirty="0" smtClean="0"/>
              <a:t> Gospels</a:t>
            </a:r>
            <a:r>
              <a:rPr lang="en-US" dirty="0" smtClean="0"/>
              <a:t>)</a:t>
            </a: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1383" y="113161"/>
            <a:ext cx="6387396" cy="502439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97" y="1569234"/>
            <a:ext cx="6449967" cy="5073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669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ParaTExt 7 – verse by verse!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Broaden out – stepped through one at a time</a:t>
            </a:r>
          </a:p>
          <a:p>
            <a:r>
              <a:rPr lang="en-US" dirty="0" smtClean="0"/>
              <a:t>How do you find them</a:t>
            </a:r>
          </a:p>
          <a:p>
            <a:r>
              <a:rPr lang="en-US" dirty="0" smtClean="0"/>
              <a:t>What if you double-clicked and missed one!</a:t>
            </a:r>
          </a:p>
          <a:p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780" y="1457097"/>
            <a:ext cx="10372725" cy="696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17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ParaTExt 8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33929"/>
            <a:ext cx="2670300" cy="4407434"/>
          </a:xfrm>
        </p:spPr>
        <p:txBody>
          <a:bodyPr>
            <a:normAutofit/>
          </a:bodyPr>
          <a:lstStyle/>
          <a:p>
            <a:r>
              <a:rPr lang="en-US" dirty="0" smtClean="0"/>
              <a:t>Thousands, but …</a:t>
            </a:r>
          </a:p>
          <a:p>
            <a:r>
              <a:rPr lang="en-US" dirty="0" smtClean="0"/>
              <a:t>List to keep track</a:t>
            </a:r>
          </a:p>
          <a:p>
            <a:r>
              <a:rPr lang="en-US" dirty="0" smtClean="0"/>
              <a:t>Filters (</a:t>
            </a:r>
            <a:r>
              <a:rPr lang="en-US" dirty="0" err="1" smtClean="0"/>
              <a:t>inc</a:t>
            </a:r>
            <a:r>
              <a:rPr lang="en-US" dirty="0" smtClean="0"/>
              <a:t> </a:t>
            </a:r>
            <a:r>
              <a:rPr lang="en-US" dirty="0" err="1" smtClean="0"/>
              <a:t>Synoptics</a:t>
            </a:r>
            <a:endParaRPr lang="en-US" dirty="0" smtClean="0"/>
          </a:p>
          <a:p>
            <a:r>
              <a:rPr lang="en-US" dirty="0" smtClean="0"/>
              <a:t>Shows</a:t>
            </a:r>
            <a:r>
              <a:rPr lang="en-US" baseline="0" dirty="0" smtClean="0"/>
              <a:t> if changed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5336" y="1140971"/>
            <a:ext cx="8320314" cy="5147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124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ParaTExt 8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633929"/>
            <a:ext cx="10515600" cy="3800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22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Use the Parallel passages tool </a:t>
            </a:r>
            <a:r>
              <a:rPr lang="en-US" dirty="0" smtClean="0"/>
              <a:t>to compare and contrast texts</a:t>
            </a:r>
            <a:endParaRPr lang="en-US" b="1" dirty="0" smtClean="0"/>
          </a:p>
          <a:p>
            <a:pPr lvl="1"/>
            <a:r>
              <a:rPr lang="en-US" dirty="0" smtClean="0"/>
              <a:t>Interpret the green shading in the texts and yellow</a:t>
            </a:r>
            <a:r>
              <a:rPr lang="en-US" baseline="0" dirty="0" smtClean="0"/>
              <a:t> in source text</a:t>
            </a:r>
          </a:p>
          <a:p>
            <a:pPr lvl="1"/>
            <a:r>
              <a:rPr lang="en-US" baseline="0" dirty="0" smtClean="0"/>
              <a:t>Edit the text to make any corrections</a:t>
            </a:r>
          </a:p>
          <a:p>
            <a:pPr lvl="1"/>
            <a:r>
              <a:rPr lang="en-US" baseline="0" dirty="0" smtClean="0"/>
              <a:t>Keep track of the passages that have been already checked</a:t>
            </a:r>
          </a:p>
          <a:p>
            <a:pPr lvl="1"/>
            <a:r>
              <a:rPr lang="en-US" baseline="0" dirty="0" smtClean="0"/>
              <a:t>Identify any changes made after marking complete</a:t>
            </a:r>
          </a:p>
          <a:p>
            <a:r>
              <a:rPr lang="en-US" b="1" baseline="0" dirty="0" smtClean="0"/>
              <a:t>View a parallel passage while translating </a:t>
            </a:r>
            <a:r>
              <a:rPr lang="en-US" baseline="0" dirty="0" smtClean="0"/>
              <a:t>(if appropriate)</a:t>
            </a:r>
          </a:p>
          <a:p>
            <a:r>
              <a:rPr lang="en-US" baseline="0" dirty="0" smtClean="0"/>
              <a:t>Make sure Parallel Passages check is in your plan.</a:t>
            </a:r>
          </a:p>
        </p:txBody>
      </p:sp>
    </p:spTree>
    <p:extLst>
      <p:ext uri="{BB962C8B-B14F-4D97-AF65-F5344CB8AC3E}">
        <p14:creationId xmlns:p14="http://schemas.microsoft.com/office/powerpoint/2010/main" val="3727894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2774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1600</TotalTime>
  <Words>445</Words>
  <Application>Microsoft Office PowerPoint</Application>
  <PresentationFormat>Widescreen</PresentationFormat>
  <Paragraphs>49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Trebuchet MS</vt:lpstr>
      <vt:lpstr>Wingdings 3</vt:lpstr>
      <vt:lpstr>Facet</vt:lpstr>
      <vt:lpstr>Comparing &amp; contrasting Parallel texts </vt:lpstr>
      <vt:lpstr>1000s of parallel texts in NT</vt:lpstr>
      <vt:lpstr>ParaTExt 6</vt:lpstr>
      <vt:lpstr>ParaTExt 7 – verse by verse!</vt:lpstr>
      <vt:lpstr>ParaTExt 8</vt:lpstr>
      <vt:lpstr>ParaTExt 8</vt:lpstr>
      <vt:lpstr>Objectives</vt:lpstr>
      <vt:lpstr>PowerPoint Presentation</vt:lpstr>
    </vt:vector>
  </TitlesOfParts>
  <Company>SIl Chad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Comparing &amp; contrasting Parallel texts</dc:title>
  <dc:creator>jjpdq82@yahoo.com.au</dc:creator>
  <cp:lastModifiedBy>jjpdq82@yahoo.com.au</cp:lastModifiedBy>
  <cp:revision>15</cp:revision>
  <dcterms:created xsi:type="dcterms:W3CDTF">2016-10-03T20:40:23Z</dcterms:created>
  <dcterms:modified xsi:type="dcterms:W3CDTF">2016-10-07T15:34:20Z</dcterms:modified>
</cp:coreProperties>
</file>