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84" r:id="rId3"/>
    <p:sldId id="290" r:id="rId4"/>
    <p:sldId id="288" r:id="rId5"/>
    <p:sldId id="285" r:id="rId6"/>
    <p:sldId id="2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D4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48" d="100"/>
          <a:sy n="48" d="100"/>
        </p:scale>
        <p:origin x="54" y="90"/>
      </p:cViewPr>
      <p:guideLst>
        <p:guide orient="horz" pos="11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C3740-138C-4ACA-B73A-B645F73B3CC1}" type="datetimeFigureOut">
              <a:rPr lang="en-US" smtClean="0"/>
              <a:t>18-Apr-18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6D429-010E-487C-87CF-5E0B59AC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there</a:t>
            </a:r>
            <a:r>
              <a:rPr lang="en-US" baseline="0" dirty="0" smtClean="0"/>
              <a:t> is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7.5 server and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8.0 server</a:t>
            </a:r>
          </a:p>
          <a:p>
            <a:r>
              <a:rPr lang="en-US" baseline="0" dirty="0" smtClean="0"/>
              <a:t>Kent &amp; Doug </a:t>
            </a:r>
            <a:r>
              <a:rPr lang="en-US" baseline="0" dirty="0" err="1" smtClean="0"/>
              <a:t>Higby</a:t>
            </a:r>
            <a:r>
              <a:rPr lang="en-US" baseline="0" dirty="0" smtClean="0"/>
              <a:t> probably get a request from Cameroon every so often when I am in search of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license for someone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63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57251" y="3228975"/>
            <a:ext cx="7315200" cy="3086100"/>
          </a:xfrm>
        </p:spPr>
        <p:txBody>
          <a:bodyPr>
            <a:normAutofit/>
          </a:bodyPr>
          <a:lstStyle/>
          <a:p>
            <a:r>
              <a:rPr lang="en-GB" dirty="0" smtClean="0"/>
              <a:t>You should demonstrate these in </a:t>
            </a:r>
            <a:r>
              <a:rPr lang="en-GB" dirty="0" err="1" smtClean="0"/>
              <a:t>Paratext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FFE6-E4BD-4C58-B8C5-A5DE4F4CEBE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93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57251" y="3228975"/>
            <a:ext cx="7315200" cy="3086100"/>
          </a:xfrm>
        </p:spPr>
        <p:txBody>
          <a:bodyPr>
            <a:normAutofit/>
          </a:bodyPr>
          <a:lstStyle/>
          <a:p>
            <a:r>
              <a:rPr lang="en-GB" dirty="0" smtClean="0"/>
              <a:t>You should demonstrate these in </a:t>
            </a:r>
            <a:r>
              <a:rPr lang="en-GB" dirty="0" err="1" smtClean="0"/>
              <a:t>Paratext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FFE6-E4BD-4C58-B8C5-A5DE4F4CEBE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3247" y="320675"/>
            <a:ext cx="956665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5"/>
            <a:ext cx="9566651" cy="4351338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Trebuchet MS" panose="020B0603020202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Trebuchet MS" panose="020B0603020202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4pPr>
            <a:lvl5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18-Apr-18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6648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6697" y="6336913"/>
            <a:ext cx="2743200" cy="365125"/>
          </a:xfrm>
        </p:spPr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 l="-2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8627" y="154370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6557" y="4267200"/>
            <a:ext cx="9144000" cy="90139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18-Apr-18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8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6A0-F6E0-4693-8A7E-9A38475F7B11}" type="datetimeFigureOut">
              <a:rPr lang="en-US" smtClean="0"/>
              <a:t>18-Apr-18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7532B-1D83-4D46-A403-3CA29F30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7950" y="1953109"/>
            <a:ext cx="8533007" cy="2009291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Back translations</a:t>
            </a:r>
            <a:endParaRPr lang="en-US" sz="4800" b="1" dirty="0">
              <a:latin typeface="+mn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47950" y="4340709"/>
            <a:ext cx="8533005" cy="1655762"/>
          </a:xfrm>
        </p:spPr>
        <p:txBody>
          <a:bodyPr>
            <a:normAutofit/>
          </a:bodyPr>
          <a:lstStyle/>
          <a:p>
            <a:pPr algn="l"/>
            <a:r>
              <a:rPr lang="fr-FR" sz="3200" dirty="0" err="1">
                <a:solidFill>
                  <a:srgbClr val="B8D432"/>
                </a:solidFill>
              </a:rPr>
              <a:t>What</a:t>
            </a:r>
            <a:r>
              <a:rPr lang="fr-FR" sz="3200" dirty="0">
                <a:solidFill>
                  <a:srgbClr val="B8D432"/>
                </a:solidFill>
              </a:rPr>
              <a:t> </a:t>
            </a:r>
            <a:r>
              <a:rPr lang="fr-FR" sz="3200" dirty="0" err="1" smtClean="0">
                <a:solidFill>
                  <a:srgbClr val="B8D432"/>
                </a:solidFill>
              </a:rPr>
              <a:t>does</a:t>
            </a:r>
            <a:r>
              <a:rPr lang="fr-FR" sz="3200" dirty="0" smtClean="0">
                <a:solidFill>
                  <a:srgbClr val="B8D432"/>
                </a:solidFill>
              </a:rPr>
              <a:t> </a:t>
            </a:r>
            <a:r>
              <a:rPr lang="fr-FR" sz="3200" dirty="0" err="1" smtClean="0">
                <a:solidFill>
                  <a:srgbClr val="B8D432"/>
                </a:solidFill>
              </a:rPr>
              <a:t>it</a:t>
            </a:r>
            <a:r>
              <a:rPr lang="fr-FR" sz="3200" dirty="0" smtClean="0">
                <a:solidFill>
                  <a:srgbClr val="B8D432"/>
                </a:solidFill>
              </a:rPr>
              <a:t> </a:t>
            </a:r>
            <a:r>
              <a:rPr lang="fr-FR" sz="3200" dirty="0" err="1" smtClean="0">
                <a:solidFill>
                  <a:srgbClr val="B8D432"/>
                </a:solidFill>
              </a:rPr>
              <a:t>mean</a:t>
            </a:r>
            <a:r>
              <a:rPr lang="fr-FR" sz="3200" dirty="0" smtClean="0">
                <a:solidFill>
                  <a:srgbClr val="B8D432"/>
                </a:solidFill>
              </a:rPr>
              <a:t>?</a:t>
            </a:r>
            <a:endParaRPr lang="en-AU" sz="3200" dirty="0">
              <a:solidFill>
                <a:srgbClr val="B8D432"/>
              </a:solidFill>
            </a:endParaRPr>
          </a:p>
          <a:p>
            <a:pPr algn="l"/>
            <a:r>
              <a:rPr lang="fr-FR" sz="3200" dirty="0" err="1" smtClean="0">
                <a:solidFill>
                  <a:srgbClr val="B8D432"/>
                </a:solidFill>
              </a:rPr>
              <a:t>What</a:t>
            </a:r>
            <a:r>
              <a:rPr lang="fr-FR" sz="3200" dirty="0" smtClean="0">
                <a:solidFill>
                  <a:srgbClr val="B8D432"/>
                </a:solidFill>
              </a:rPr>
              <a:t> </a:t>
            </a:r>
            <a:r>
              <a:rPr lang="fr-FR" sz="3200" dirty="0" err="1" smtClean="0">
                <a:solidFill>
                  <a:srgbClr val="B8D432"/>
                </a:solidFill>
              </a:rPr>
              <a:t>does</a:t>
            </a:r>
            <a:r>
              <a:rPr lang="fr-FR" sz="3200" dirty="0" smtClean="0">
                <a:solidFill>
                  <a:srgbClr val="B8D432"/>
                </a:solidFill>
              </a:rPr>
              <a:t> </a:t>
            </a:r>
            <a:r>
              <a:rPr lang="fr-FR" sz="3200" dirty="0" err="1" smtClean="0">
                <a:solidFill>
                  <a:srgbClr val="B8D432"/>
                </a:solidFill>
              </a:rPr>
              <a:t>it</a:t>
            </a:r>
            <a:r>
              <a:rPr lang="fr-FR" sz="3200" dirty="0" smtClean="0">
                <a:solidFill>
                  <a:srgbClr val="B8D432"/>
                </a:solidFill>
              </a:rPr>
              <a:t> </a:t>
            </a:r>
            <a:r>
              <a:rPr lang="fr-FR" sz="3200" dirty="0" err="1" smtClean="0">
                <a:solidFill>
                  <a:srgbClr val="B8D432"/>
                </a:solidFill>
              </a:rPr>
              <a:t>actually</a:t>
            </a:r>
            <a:r>
              <a:rPr lang="fr-FR" sz="3200" dirty="0" smtClean="0">
                <a:solidFill>
                  <a:srgbClr val="B8D432"/>
                </a:solidFill>
              </a:rPr>
              <a:t> </a:t>
            </a:r>
            <a:r>
              <a:rPr lang="fr-FR" sz="3200" dirty="0" err="1" smtClean="0">
                <a:solidFill>
                  <a:srgbClr val="B8D432"/>
                </a:solidFill>
              </a:rPr>
              <a:t>say</a:t>
            </a:r>
            <a:r>
              <a:rPr lang="fr-FR" sz="3200" dirty="0" smtClean="0">
                <a:solidFill>
                  <a:srgbClr val="B8D432"/>
                </a:solidFill>
              </a:rPr>
              <a:t>?</a:t>
            </a:r>
            <a:endParaRPr lang="fr-FR" sz="3200" dirty="0" smtClean="0">
              <a:solidFill>
                <a:srgbClr val="B8D4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Back translations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AU" sz="3200" dirty="0" smtClean="0"/>
              <a:t>Why do we do back translations?</a:t>
            </a:r>
          </a:p>
          <a:p>
            <a:pPr lvl="1"/>
            <a:r>
              <a:rPr lang="fr-FR" sz="2800" dirty="0" smtClean="0"/>
              <a:t>Consultants </a:t>
            </a:r>
            <a:r>
              <a:rPr lang="fr-FR" sz="2800" dirty="0" err="1" smtClean="0"/>
              <a:t>want</a:t>
            </a:r>
            <a:r>
              <a:rPr lang="fr-FR" sz="2800" dirty="0" smtClean="0"/>
              <a:t> to </a:t>
            </a:r>
            <a:r>
              <a:rPr lang="fr-FR" sz="2800" dirty="0" err="1" smtClean="0"/>
              <a:t>give</a:t>
            </a:r>
            <a:r>
              <a:rPr lang="fr-FR" sz="2800" dirty="0" smtClean="0"/>
              <a:t> constructive feedback</a:t>
            </a:r>
          </a:p>
          <a:p>
            <a:pPr lvl="1"/>
            <a:r>
              <a:rPr lang="fr-FR" sz="2800" dirty="0" smtClean="0"/>
              <a:t>So </a:t>
            </a:r>
            <a:r>
              <a:rPr lang="fr-FR" sz="2800" dirty="0" err="1" smtClean="0"/>
              <a:t>need</a:t>
            </a:r>
            <a:r>
              <a:rPr lang="fr-FR" sz="2800" dirty="0" smtClean="0"/>
              <a:t> to translate </a:t>
            </a:r>
            <a:r>
              <a:rPr lang="fr-FR" sz="2800" dirty="0" err="1" smtClean="0"/>
              <a:t>it</a:t>
            </a:r>
            <a:r>
              <a:rPr lang="fr-FR" sz="2800" dirty="0" smtClean="0"/>
              <a:t> back </a:t>
            </a:r>
            <a:r>
              <a:rPr lang="fr-FR" sz="2800" dirty="0" err="1" smtClean="0"/>
              <a:t>into</a:t>
            </a:r>
            <a:r>
              <a:rPr lang="fr-FR" sz="2800" dirty="0" smtClean="0"/>
              <a:t> the </a:t>
            </a:r>
            <a:r>
              <a:rPr lang="fr-FR" sz="2800" dirty="0" err="1" smtClean="0"/>
              <a:t>consultant’s</a:t>
            </a:r>
            <a:r>
              <a:rPr lang="fr-FR" sz="2800" dirty="0" smtClean="0"/>
              <a:t> </a:t>
            </a:r>
            <a:r>
              <a:rPr lang="fr-FR" sz="2800" dirty="0" err="1" smtClean="0"/>
              <a:t>language</a:t>
            </a:r>
            <a:endParaRPr lang="en-AU" sz="2800" dirty="0" smtClean="0"/>
          </a:p>
          <a:p>
            <a:pPr lvl="0"/>
            <a:r>
              <a:rPr lang="en-AU" sz="3200" dirty="0" smtClean="0"/>
              <a:t>Two types of back translations</a:t>
            </a:r>
          </a:p>
          <a:p>
            <a:pPr lvl="1"/>
            <a:r>
              <a:rPr lang="en-AU" sz="2800" dirty="0" smtClean="0"/>
              <a:t>Free translation </a:t>
            </a:r>
          </a:p>
          <a:p>
            <a:pPr lvl="2"/>
            <a:r>
              <a:rPr lang="en-AU" sz="2400" dirty="0" smtClean="0">
                <a:solidFill>
                  <a:srgbClr val="B8D432"/>
                </a:solidFill>
              </a:rPr>
              <a:t>What does it mean?</a:t>
            </a:r>
          </a:p>
          <a:p>
            <a:pPr lvl="1"/>
            <a:r>
              <a:rPr lang="en-AU" sz="2800" dirty="0" smtClean="0"/>
              <a:t>Literal, word for word translation</a:t>
            </a:r>
          </a:p>
          <a:p>
            <a:pPr lvl="2"/>
            <a:r>
              <a:rPr lang="en-AU" sz="2400" dirty="0" smtClean="0">
                <a:solidFill>
                  <a:srgbClr val="B8D432"/>
                </a:solidFill>
              </a:rPr>
              <a:t>What does it actually say?</a:t>
            </a:r>
          </a:p>
        </p:txBody>
      </p:sp>
    </p:spTree>
    <p:extLst>
      <p:ext uri="{BB962C8B-B14F-4D97-AF65-F5344CB8AC3E}">
        <p14:creationId xmlns:p14="http://schemas.microsoft.com/office/powerpoint/2010/main" val="49220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Outcomes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AU" sz="2800" dirty="0"/>
              <a:t>Create a back translation project (based on the translation </a:t>
            </a:r>
            <a:r>
              <a:rPr lang="en-AU" sz="2800" dirty="0" smtClean="0"/>
              <a:t>project)</a:t>
            </a:r>
            <a:endParaRPr lang="en-AU" sz="2800" dirty="0"/>
          </a:p>
          <a:p>
            <a:pPr lvl="1"/>
            <a:r>
              <a:rPr lang="en-AU" sz="2400" dirty="0" smtClean="0"/>
              <a:t>Draft </a:t>
            </a:r>
            <a:r>
              <a:rPr lang="en-AU" sz="2400" dirty="0"/>
              <a:t>a free translation of several </a:t>
            </a:r>
            <a:r>
              <a:rPr lang="en-AU" sz="2400" dirty="0" smtClean="0"/>
              <a:t>verses</a:t>
            </a:r>
            <a:endParaRPr lang="en-AU" sz="2400" dirty="0"/>
          </a:p>
          <a:p>
            <a:pPr lvl="1"/>
            <a:r>
              <a:rPr lang="en-AU" sz="2400" dirty="0"/>
              <a:t>Set the status of the verses as </a:t>
            </a:r>
            <a:r>
              <a:rPr lang="en-AU" sz="2400" dirty="0" smtClean="0"/>
              <a:t>complete</a:t>
            </a:r>
          </a:p>
          <a:p>
            <a:pPr lvl="1"/>
            <a:r>
              <a:rPr lang="fr-FR" sz="2400" dirty="0" smtClean="0"/>
              <a:t>Check for issues </a:t>
            </a:r>
            <a:r>
              <a:rPr lang="fr-FR" sz="2400" dirty="0" err="1" smtClean="0"/>
              <a:t>using</a:t>
            </a:r>
            <a:r>
              <a:rPr lang="fr-FR" sz="2400" dirty="0" smtClean="0"/>
              <a:t> the </a:t>
            </a:r>
            <a:r>
              <a:rPr lang="fr-FR" sz="2400" dirty="0" err="1" smtClean="0"/>
              <a:t>project</a:t>
            </a:r>
            <a:r>
              <a:rPr lang="fr-FR" sz="2400" dirty="0" smtClean="0"/>
              <a:t> plan</a:t>
            </a:r>
            <a:endParaRPr lang="en-AU" sz="2400" dirty="0"/>
          </a:p>
          <a:p>
            <a:pPr lvl="0"/>
            <a:r>
              <a:rPr lang="en-AU" sz="2800" dirty="0" err="1" smtClean="0"/>
              <a:t>Interlinearize</a:t>
            </a:r>
            <a:r>
              <a:rPr lang="en-AU" sz="2800" dirty="0" smtClean="0"/>
              <a:t> the translation project</a:t>
            </a:r>
            <a:endParaRPr lang="en-AU" sz="2800" dirty="0"/>
          </a:p>
          <a:p>
            <a:pPr lvl="1"/>
            <a:r>
              <a:rPr lang="en-AU" sz="2400" dirty="0" smtClean="0"/>
              <a:t>Setup the </a:t>
            </a:r>
            <a:r>
              <a:rPr lang="en-AU" sz="2400" dirty="0" err="1" smtClean="0"/>
              <a:t>interlineariser</a:t>
            </a:r>
            <a:endParaRPr lang="en-AU" sz="2400" dirty="0" smtClean="0"/>
          </a:p>
          <a:p>
            <a:pPr lvl="1"/>
            <a:r>
              <a:rPr lang="en-AU" sz="2400" dirty="0" smtClean="0"/>
              <a:t>Correct the glosses as necessary</a:t>
            </a:r>
          </a:p>
          <a:p>
            <a:pPr lvl="1"/>
            <a:r>
              <a:rPr lang="en-AU" sz="2400" dirty="0" smtClean="0"/>
              <a:t>Approve </a:t>
            </a:r>
            <a:r>
              <a:rPr lang="en-AU" sz="2400" dirty="0"/>
              <a:t>glosses and accept </a:t>
            </a:r>
            <a:r>
              <a:rPr lang="en-AU" sz="2400" dirty="0" smtClean="0"/>
              <a:t>guesses</a:t>
            </a:r>
            <a:endParaRPr lang="en-A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7703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68957" y="522136"/>
            <a:ext cx="356029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sz="4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48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ncomes</a:t>
            </a:r>
            <a:r>
              <a:rPr lang="fr-FR" sz="4800" b="1" dirty="0" smtClean="0">
                <a:solidFill>
                  <a:srgbClr val="FFFF00"/>
                </a:solidFill>
              </a:rPr>
              <a:t>?</a:t>
            </a:r>
            <a:endParaRPr lang="en-A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39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Demonstration/Learning tasks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FFFF00"/>
              </a:buClr>
              <a:buNone/>
            </a:pPr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</a:t>
            </a:r>
            <a:r>
              <a:rPr lang="fr-FR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tasks</a:t>
            </a:r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1-4</a:t>
            </a:r>
            <a:endParaRPr lang="en-A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FFFF00"/>
              </a:buClr>
              <a:buNone/>
            </a:pPr>
            <a:r>
              <a:rPr lang="en-A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PT8 Back translation Learning </a:t>
            </a:r>
            <a:r>
              <a:rPr lang="en-AU" sz="3200" i="1" dirty="0">
                <a:latin typeface="Arial" panose="020B0604020202020204" pitchFamily="34" charset="0"/>
                <a:cs typeface="Arial" panose="020B0604020202020204" pitchFamily="34" charset="0"/>
              </a:rPr>
              <a:t>Tasks </a:t>
            </a:r>
            <a:r>
              <a:rPr lang="en-A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eHO.docx</a:t>
            </a:r>
            <a:endParaRPr lang="en-US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4853471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sz="2800" dirty="0" smtClean="0">
                <a:solidFill>
                  <a:srgbClr val="B8D432"/>
                </a:solidFill>
              </a:rPr>
              <a:t>What does it mean?</a:t>
            </a:r>
            <a:endParaRPr lang="en-AU" sz="2800" dirty="0">
              <a:solidFill>
                <a:srgbClr val="B8D432"/>
              </a:solidFill>
            </a:endParaRPr>
          </a:p>
          <a:p>
            <a:pPr lvl="0"/>
            <a:r>
              <a:rPr lang="en-AU" sz="2800" dirty="0"/>
              <a:t>Create a back translation project </a:t>
            </a:r>
          </a:p>
          <a:p>
            <a:pPr lvl="0"/>
            <a:r>
              <a:rPr lang="en-AU" sz="2800" dirty="0"/>
              <a:t>File – ___ _____, choose name, set type of project to back translation. Set based on to be the _________ project.</a:t>
            </a:r>
          </a:p>
          <a:p>
            <a:pPr lvl="0"/>
            <a:r>
              <a:rPr lang="en-AU" sz="2800" dirty="0"/>
              <a:t>Create books as needed by clicking on the _______ link.</a:t>
            </a:r>
          </a:p>
          <a:p>
            <a:pPr lvl="0"/>
            <a:r>
              <a:rPr lang="en-AU" sz="2800" dirty="0"/>
              <a:t>Draft a _____ translation of several verses.</a:t>
            </a:r>
          </a:p>
          <a:p>
            <a:pPr lvl="0"/>
            <a:r>
              <a:rPr lang="en-AU" sz="2800" dirty="0"/>
              <a:t>Set the _____ of the verses as complete</a:t>
            </a:r>
            <a:r>
              <a:rPr lang="en-AU" sz="2800" dirty="0"/>
              <a:t>.</a:t>
            </a:r>
            <a:endParaRPr lang="en-AU" sz="2800" dirty="0"/>
          </a:p>
        </p:txBody>
      </p:sp>
      <p:sp>
        <p:nvSpPr>
          <p:cNvPr id="4" name="Rectangle 3"/>
          <p:cNvSpPr/>
          <p:nvPr/>
        </p:nvSpPr>
        <p:spPr>
          <a:xfrm>
            <a:off x="248479" y="2846589"/>
            <a:ext cx="17227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>
                <a:solidFill>
                  <a:srgbClr val="B8D432"/>
                </a:solidFill>
              </a:rPr>
              <a:t>Answers: </a:t>
            </a:r>
            <a:r>
              <a:rPr lang="en-AU" sz="1600" dirty="0" smtClean="0">
                <a:solidFill>
                  <a:srgbClr val="B8D432"/>
                </a:solidFill>
              </a:rPr>
              <a:t/>
            </a:r>
            <a:br>
              <a:rPr lang="en-AU" sz="1600" dirty="0" smtClean="0">
                <a:solidFill>
                  <a:srgbClr val="B8D432"/>
                </a:solidFill>
              </a:rPr>
            </a:br>
            <a:r>
              <a:rPr lang="en-AU" sz="1600" dirty="0" smtClean="0">
                <a:solidFill>
                  <a:srgbClr val="B8D432"/>
                </a:solidFill>
              </a:rPr>
              <a:t>New </a:t>
            </a:r>
            <a:r>
              <a:rPr lang="en-AU" sz="1600" dirty="0">
                <a:solidFill>
                  <a:srgbClr val="B8D432"/>
                </a:solidFill>
              </a:rPr>
              <a:t>project, vernacular, create books, free, </a:t>
            </a:r>
            <a:r>
              <a:rPr lang="en-AU" sz="1600" dirty="0" smtClean="0">
                <a:solidFill>
                  <a:srgbClr val="B8D432"/>
                </a:solidFill>
              </a:rPr>
              <a:t>status</a:t>
            </a:r>
            <a:r>
              <a:rPr lang="en-AU" sz="1600" i="1" dirty="0" smtClean="0">
                <a:solidFill>
                  <a:srgbClr val="B8D432"/>
                </a:solidFill>
              </a:rPr>
              <a:t>.</a:t>
            </a:r>
            <a:endParaRPr lang="en-US" sz="1600" dirty="0">
              <a:solidFill>
                <a:srgbClr val="B8D4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0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4853471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sz="2600" dirty="0" smtClean="0">
                <a:solidFill>
                  <a:srgbClr val="B8D432"/>
                </a:solidFill>
              </a:rPr>
              <a:t>What does it actually say?</a:t>
            </a:r>
            <a:endParaRPr lang="en-AU" sz="2600" dirty="0">
              <a:solidFill>
                <a:srgbClr val="B8D432"/>
              </a:solidFill>
            </a:endParaRPr>
          </a:p>
          <a:p>
            <a:pPr lvl="0"/>
            <a:r>
              <a:rPr lang="en-AU" sz="2600" dirty="0" smtClean="0"/>
              <a:t>Generate </a:t>
            </a:r>
            <a:r>
              <a:rPr lang="en-AU" sz="2600" dirty="0"/>
              <a:t>an </a:t>
            </a:r>
            <a:r>
              <a:rPr lang="en-AU" sz="2600" dirty="0" err="1"/>
              <a:t>interlinearised</a:t>
            </a:r>
            <a:r>
              <a:rPr lang="en-AU" sz="2600" dirty="0"/>
              <a:t> translation of the several verses.</a:t>
            </a:r>
          </a:p>
          <a:p>
            <a:pPr lvl="0"/>
            <a:r>
              <a:rPr lang="en-AU" sz="2600" dirty="0"/>
              <a:t>File – Open project _______</a:t>
            </a:r>
          </a:p>
          <a:p>
            <a:pPr lvl="0"/>
            <a:r>
              <a:rPr lang="en-AU" sz="2600" dirty="0"/>
              <a:t>Use the _____ translation project as the model</a:t>
            </a:r>
          </a:p>
          <a:p>
            <a:pPr lvl="0"/>
            <a:r>
              <a:rPr lang="en-AU" sz="2600" dirty="0"/>
              <a:t>Add ______ to words, change incorrect glosses, break words into ________, _____ words into phrases, and add ____ as needed.</a:t>
            </a:r>
          </a:p>
          <a:p>
            <a:pPr lvl="0"/>
            <a:r>
              <a:rPr lang="en-AU" sz="2600" dirty="0"/>
              <a:t>Approve ______ and accept guesses.</a:t>
            </a:r>
          </a:p>
          <a:p>
            <a:pPr lvl="0"/>
            <a:r>
              <a:rPr lang="en-AU" sz="2600" dirty="0"/>
              <a:t>Use the ______ to change the status </a:t>
            </a:r>
            <a:r>
              <a:rPr lang="en-AU" sz="2600" dirty="0" smtClean="0"/>
              <a:t/>
            </a:r>
            <a:br>
              <a:rPr lang="en-AU" sz="2600" dirty="0" smtClean="0"/>
            </a:br>
            <a:r>
              <a:rPr lang="en-AU" sz="2600" dirty="0" smtClean="0"/>
              <a:t>of </a:t>
            </a:r>
            <a:r>
              <a:rPr lang="en-AU" sz="2600" dirty="0"/>
              <a:t>the verses as </a:t>
            </a:r>
            <a:r>
              <a:rPr lang="en-AU" sz="2600" dirty="0" smtClean="0"/>
              <a:t>______.</a:t>
            </a:r>
            <a:endParaRPr lang="en-AU" sz="2600" dirty="0"/>
          </a:p>
        </p:txBody>
      </p:sp>
      <p:sp>
        <p:nvSpPr>
          <p:cNvPr id="4" name="Rectangle 3"/>
          <p:cNvSpPr/>
          <p:nvPr/>
        </p:nvSpPr>
        <p:spPr>
          <a:xfrm>
            <a:off x="248479" y="2846589"/>
            <a:ext cx="17227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>
                <a:solidFill>
                  <a:srgbClr val="B8D432"/>
                </a:solidFill>
              </a:rPr>
              <a:t>Answers: </a:t>
            </a:r>
            <a:r>
              <a:rPr lang="en-AU" sz="1600" dirty="0" smtClean="0">
                <a:solidFill>
                  <a:srgbClr val="B8D432"/>
                </a:solidFill>
              </a:rPr>
              <a:t/>
            </a:r>
            <a:br>
              <a:rPr lang="en-AU" sz="1600" dirty="0" smtClean="0">
                <a:solidFill>
                  <a:srgbClr val="B8D432"/>
                </a:solidFill>
              </a:rPr>
            </a:br>
            <a:r>
              <a:rPr lang="en-AU" sz="1600" dirty="0" err="1" smtClean="0">
                <a:solidFill>
                  <a:srgbClr val="B8D432"/>
                </a:solidFill>
              </a:rPr>
              <a:t>interlinearizer</a:t>
            </a:r>
            <a:r>
              <a:rPr lang="en-AU" sz="1600" dirty="0">
                <a:solidFill>
                  <a:srgbClr val="B8D432"/>
                </a:solidFill>
              </a:rPr>
              <a:t>, free back, glosses, morphemes, link, words, glosses, toolbar, finished.</a:t>
            </a:r>
            <a:r>
              <a:rPr lang="en-AU" sz="1600" i="1" dirty="0" smtClean="0">
                <a:solidFill>
                  <a:srgbClr val="B8D432"/>
                </a:solidFill>
              </a:rPr>
              <a:t>.</a:t>
            </a:r>
            <a:endParaRPr lang="en-US" sz="1600" dirty="0">
              <a:solidFill>
                <a:srgbClr val="B8D4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textPowerPointTemplate.pptx" id="{2C853F4B-B274-4F71-8A40-1A6F6E127EDE}" vid="{C144FC93-DE37-4004-9DA1-D78A6F9FDF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Paratext</Template>
  <TotalTime>113</TotalTime>
  <Words>314</Words>
  <Application>Microsoft Office PowerPoint</Application>
  <PresentationFormat>Widescreen</PresentationFormat>
  <Paragraphs>53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Trebuchet MS</vt:lpstr>
      <vt:lpstr>Verdana</vt:lpstr>
      <vt:lpstr>Office Theme</vt:lpstr>
      <vt:lpstr>   Back translations</vt:lpstr>
      <vt:lpstr>Back translations</vt:lpstr>
      <vt:lpstr>Learning Outcomes</vt:lpstr>
      <vt:lpstr>Demonstration/Learning tasks</vt:lpstr>
      <vt:lpstr>Summary</vt:lpstr>
      <vt:lpstr>Summary</vt:lpstr>
    </vt:vector>
  </TitlesOfParts>
  <Company>SIl Chad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Project Plan</dc:title>
  <dc:creator>jjpdq82@yahoo.com.au</dc:creator>
  <cp:lastModifiedBy>jjpdq82@yahoo.com.au</cp:lastModifiedBy>
  <cp:revision>12</cp:revision>
  <dcterms:created xsi:type="dcterms:W3CDTF">2018-04-17T17:47:23Z</dcterms:created>
  <dcterms:modified xsi:type="dcterms:W3CDTF">2018-04-18T18:44:21Z</dcterms:modified>
</cp:coreProperties>
</file>