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9" r:id="rId2"/>
    <p:sldId id="257" r:id="rId3"/>
    <p:sldId id="300" r:id="rId4"/>
    <p:sldId id="266" r:id="rId5"/>
    <p:sldId id="279" r:id="rId6"/>
    <p:sldId id="303" r:id="rId7"/>
    <p:sldId id="271" r:id="rId8"/>
    <p:sldId id="273" r:id="rId9"/>
    <p:sldId id="259" r:id="rId10"/>
    <p:sldId id="269" r:id="rId11"/>
    <p:sldId id="270" r:id="rId12"/>
    <p:sldId id="275" r:id="rId13"/>
    <p:sldId id="274" r:id="rId14"/>
    <p:sldId id="302" r:id="rId15"/>
    <p:sldId id="277" r:id="rId16"/>
    <p:sldId id="276" r:id="rId17"/>
    <p:sldId id="263" r:id="rId18"/>
    <p:sldId id="301" r:id="rId19"/>
    <p:sldId id="278" r:id="rId20"/>
    <p:sldId id="304" r:id="rId21"/>
    <p:sldId id="267" r:id="rId22"/>
    <p:sldId id="260" r:id="rId23"/>
    <p:sldId id="268" r:id="rId24"/>
    <p:sldId id="265" r:id="rId25"/>
    <p:sldId id="29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4FC3EC-1183-4893-B7AA-D8BF3CD0E4F7}">
          <p14:sldIdLst>
            <p14:sldId id="299"/>
            <p14:sldId id="257"/>
            <p14:sldId id="300"/>
            <p14:sldId id="266"/>
          </p14:sldIdLst>
        </p14:section>
        <p14:section name="Untitled Section" id="{BDB50E13-BA2A-42B7-9758-E6C328459BE8}">
          <p14:sldIdLst>
            <p14:sldId id="279"/>
            <p14:sldId id="303"/>
            <p14:sldId id="271"/>
            <p14:sldId id="273"/>
            <p14:sldId id="259"/>
            <p14:sldId id="269"/>
            <p14:sldId id="270"/>
            <p14:sldId id="275"/>
            <p14:sldId id="274"/>
            <p14:sldId id="302"/>
            <p14:sldId id="277"/>
            <p14:sldId id="276"/>
            <p14:sldId id="263"/>
            <p14:sldId id="301"/>
            <p14:sldId id="278"/>
            <p14:sldId id="304"/>
            <p14:sldId id="267"/>
            <p14:sldId id="260"/>
            <p14:sldId id="268"/>
            <p14:sldId id="265"/>
          </p14:sldIdLst>
        </p14:section>
        <p14:section name="Untitled Section" id="{BB77BE25-B558-424F-A2CA-BFE6A1ABABFC}">
          <p14:sldIdLst/>
        </p14:section>
        <p14:section name="Untitled Section" id="{B32C9D6E-BDF0-432E-99E6-A955C602A3D4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 showGuides="1">
      <p:cViewPr varScale="1">
        <p:scale>
          <a:sx n="36" d="100"/>
          <a:sy n="36" d="100"/>
        </p:scale>
        <p:origin x="54" y="8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40F8E-1F5B-4AB5-8122-2FC4E46A1BF9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E09D5-842B-437F-902F-D119F195A0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05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Kent says</a:t>
            </a:r>
            <a:r>
              <a:rPr lang="en-US" baseline="0" dirty="0" smtClean="0"/>
              <a:t> I can do anything – 30 minutes = 6 x 5 minutes</a:t>
            </a:r>
          </a:p>
          <a:p>
            <a:r>
              <a:rPr lang="en-US" baseline="0" dirty="0" smtClean="0"/>
              <a:t>56 software packages (some duplicates on 26 slides)</a:t>
            </a:r>
          </a:p>
          <a:p>
            <a:r>
              <a:rPr lang="en-US" baseline="0" dirty="0" smtClean="0"/>
              <a:t>Choose some to focus on then give an overview of some of the others.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E09D5-842B-437F-902F-D119F195A03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74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E09D5-842B-437F-902F-D119F195A03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35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using</a:t>
            </a:r>
            <a:r>
              <a:rPr lang="fr-FR" dirty="0" smtClean="0"/>
              <a:t> 7.5</a:t>
            </a:r>
            <a:r>
              <a:rPr lang="fr-FR" baseline="0" dirty="0" smtClean="0"/>
              <a:t> and are </a:t>
            </a:r>
            <a:r>
              <a:rPr lang="fr-FR" baseline="0" dirty="0" err="1" smtClean="0"/>
              <a:t>waiting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next</a:t>
            </a:r>
            <a:r>
              <a:rPr lang="fr-FR" baseline="0" dirty="0" smtClean="0"/>
              <a:t> version.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7CF5-069B-4514-93D4-B95E558B91D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10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Go online to Logos, log in, go to the store,  </a:t>
            </a:r>
            <a:r>
              <a:rPr lang="fr-FR" dirty="0" err="1" smtClean="0"/>
              <a:t>upgrading</a:t>
            </a:r>
            <a:r>
              <a:rPr lang="fr-FR" dirty="0" smtClean="0"/>
              <a:t> to Logos 7, scroll down, click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Free</a:t>
            </a:r>
          </a:p>
          <a:p>
            <a:r>
              <a:rPr lang="fr-FR" baseline="0" dirty="0" smtClean="0"/>
              <a:t> and </a:t>
            </a:r>
            <a:r>
              <a:rPr lang="fr-FR" baseline="0" dirty="0" err="1" smtClean="0"/>
              <a:t>purchase</a:t>
            </a:r>
            <a:r>
              <a:rPr lang="fr-FR" baseline="0" dirty="0" smtClean="0"/>
              <a:t> the free update for $0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7CF5-069B-4514-93D4-B95E558B91D9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17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32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4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935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lay blank squ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11200" y="238125"/>
            <a:ext cx="107696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288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questions cont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6815667" cy="467836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1447801"/>
            <a:ext cx="4368800" cy="4373563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828800" y="579438"/>
            <a:ext cx="8534400" cy="6397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28800" y="381000"/>
            <a:ext cx="8055200" cy="457200"/>
          </a:xfrm>
        </p:spPr>
        <p:txBody>
          <a:bodyPr>
            <a:normAutofit/>
          </a:bodyPr>
          <a:lstStyle>
            <a:lvl1pPr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9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96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48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4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38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64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88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44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FBE4-0976-4723-B34B-168D013C8D38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BE8A-6AAA-4CC8-B33D-D5AA7EE54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092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oftware.sil.org/pathway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apt-i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0258" y="4739956"/>
            <a:ext cx="6172136" cy="800100"/>
          </a:xfrm>
        </p:spPr>
        <p:txBody>
          <a:bodyPr>
            <a:normAutofit/>
          </a:bodyPr>
          <a:lstStyle/>
          <a:p>
            <a:r>
              <a:rPr lang="en-US" dirty="0"/>
              <a:t>Part 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2" y="474880"/>
            <a:ext cx="8458199" cy="1011020"/>
          </a:xfrm>
        </p:spPr>
        <p:txBody>
          <a:bodyPr/>
          <a:lstStyle/>
          <a:p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30670" y="3330384"/>
            <a:ext cx="880155" cy="8751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1200000">
              <a:rot lat="19941555" lon="18285061" rev="259348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55079" y="3414715"/>
            <a:ext cx="903006" cy="8978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1200000">
              <a:rot lat="19941555" lon="18285061" rev="259348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600" y="228601"/>
            <a:ext cx="903472" cy="898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5700000">
              <a:rot lat="19014075" lon="19214772" rev="2191063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16894" y="3499047"/>
            <a:ext cx="931257" cy="9259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900000">
              <a:rot lat="19740000" lon="18540000" rev="2468547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61014" y="811073"/>
            <a:ext cx="944708" cy="939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4800000">
              <a:rot lat="19192306" lon="19192280" rev="2198507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92637" y="3582940"/>
            <a:ext cx="994733" cy="9890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570115" lon="18815075" rev="2468547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80622" y="1413501"/>
            <a:ext cx="1030812" cy="102493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4800000">
              <a:rot lat="19200000" lon="19200000" rev="230437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F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87339" y="2093448"/>
            <a:ext cx="1069654" cy="106355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378059" lon="19098042" rev="230437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31328" y="4038600"/>
            <a:ext cx="1118308" cy="11119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198163" lon="19405084" rev="2112963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13414" y="4186113"/>
            <a:ext cx="1152324" cy="11457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032978" lon="19739137" rev="189185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59784" y="2843963"/>
            <a:ext cx="1148796" cy="114224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500000" lon="19098042" rev="230437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W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50880" y="3687683"/>
            <a:ext cx="1221027" cy="12140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738355" lon="19315397" rev="2185853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9237" y="4572001"/>
            <a:ext cx="1336719" cy="132909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20157806" lon="19245518" rev="2205108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R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792479" y="6033708"/>
            <a:ext cx="5562600" cy="7062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Franklin Gothic Demi Cond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LTCT 2017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19801" y="5605106"/>
            <a:ext cx="1336719" cy="132909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20157806" lon="19245518" rev="2205108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Demi Cond" pitchFamily="34" charset="0"/>
              </a:rPr>
              <a:t>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797246" y="3200401"/>
            <a:ext cx="880155" cy="8751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1200000">
              <a:rot lat="19941555" lon="18285061" rev="2593486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Franklin Gothic Demi Cond" pitchFamily="34" charset="0"/>
              </a:rPr>
              <a:t>T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" y="-3918"/>
            <a:ext cx="876444" cy="9575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03" y="1084228"/>
            <a:ext cx="803343" cy="80334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3" y="4346934"/>
            <a:ext cx="725902" cy="6979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00" y="5281301"/>
            <a:ext cx="803343" cy="80334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1" y="3072958"/>
            <a:ext cx="752580" cy="79068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" y="2111006"/>
            <a:ext cx="753815" cy="75381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6" y="6084644"/>
            <a:ext cx="802155" cy="8021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308" y="6032901"/>
            <a:ext cx="522907" cy="70221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418" y="669287"/>
            <a:ext cx="543893" cy="5438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46050" y="1531058"/>
            <a:ext cx="1076475" cy="123842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937870" y="4022730"/>
            <a:ext cx="908876" cy="114366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127023" y="4985005"/>
            <a:ext cx="914528" cy="104789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194677" y="3047319"/>
            <a:ext cx="779220" cy="8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680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13" grpId="0" animBg="1"/>
      <p:bldP spid="14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Major update (1GB!)</a:t>
            </a:r>
          </a:p>
          <a:p>
            <a:pPr lvl="1"/>
            <a:r>
              <a:rPr lang="en-US" dirty="0" smtClean="0"/>
              <a:t>Scan USB resources</a:t>
            </a:r>
            <a:br>
              <a:rPr lang="en-US" dirty="0" smtClean="0"/>
            </a:br>
            <a:r>
              <a:rPr lang="en-US" dirty="0" smtClean="0"/>
              <a:t> folder</a:t>
            </a:r>
          </a:p>
          <a:p>
            <a:pPr lvl="0"/>
            <a:r>
              <a:rPr lang="en-US" dirty="0" smtClean="0"/>
              <a:t>Translator’s </a:t>
            </a:r>
            <a:br>
              <a:rPr lang="en-US" dirty="0" smtClean="0"/>
            </a:br>
            <a:r>
              <a:rPr lang="en-US" dirty="0" smtClean="0"/>
              <a:t>Workplace Menu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786" y="387975"/>
            <a:ext cx="5997188" cy="600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 tutorial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Great Logos tutorial - Jonah</a:t>
            </a:r>
          </a:p>
          <a:p>
            <a:pPr lvl="1"/>
            <a:r>
              <a:rPr lang="en-US" b="1" dirty="0" smtClean="0"/>
              <a:t>LT271</a:t>
            </a:r>
            <a:r>
              <a:rPr lang="en-US" dirty="0" smtClean="0"/>
              <a:t> Study the Bible with Logos: Jonah 1</a:t>
            </a:r>
          </a:p>
          <a:p>
            <a:pPr lvl="1"/>
            <a:r>
              <a:rPr lang="en-US" dirty="0" smtClean="0"/>
              <a:t>30 lessons (videos from the Internet)</a:t>
            </a:r>
          </a:p>
          <a:p>
            <a:pPr lvl="1"/>
            <a:r>
              <a:rPr lang="en-US" dirty="0" smtClean="0"/>
              <a:t>Learn Logos but suggests extra resources </a:t>
            </a:r>
          </a:p>
        </p:txBody>
      </p:sp>
    </p:spTree>
    <p:extLst>
      <p:ext uri="{BB962C8B-B14F-4D97-AF65-F5344CB8AC3E}">
        <p14:creationId xmlns:p14="http://schemas.microsoft.com/office/powerpoint/2010/main" val="27907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58" y="2459890"/>
            <a:ext cx="3020027" cy="131963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3109993" y="2654289"/>
            <a:ext cx="2545754" cy="944203"/>
            <a:chOff x="5219477" y="995322"/>
            <a:chExt cx="6261323" cy="1514980"/>
          </a:xfrm>
        </p:grpSpPr>
        <p:sp>
          <p:nvSpPr>
            <p:cNvPr id="40" name="Freeform: Shape 39"/>
            <p:cNvSpPr/>
            <p:nvPr/>
          </p:nvSpPr>
          <p:spPr>
            <a:xfrm>
              <a:off x="10891520" y="995322"/>
              <a:ext cx="589280" cy="1514980"/>
            </a:xfrm>
            <a:custGeom>
              <a:avLst/>
              <a:gdLst>
                <a:gd name="connsiteX0" fmla="*/ 0 w 589280"/>
                <a:gd name="connsiteY0" fmla="*/ 0 h 1514980"/>
                <a:gd name="connsiteX1" fmla="*/ 336778 w 589280"/>
                <a:gd name="connsiteY1" fmla="*/ 0 h 1514980"/>
                <a:gd name="connsiteX2" fmla="*/ 589280 w 589280"/>
                <a:gd name="connsiteY2" fmla="*/ 252502 h 1514980"/>
                <a:gd name="connsiteX3" fmla="*/ 589280 w 589280"/>
                <a:gd name="connsiteY3" fmla="*/ 1262478 h 1514980"/>
                <a:gd name="connsiteX4" fmla="*/ 336778 w 589280"/>
                <a:gd name="connsiteY4" fmla="*/ 1514980 h 1514980"/>
                <a:gd name="connsiteX5" fmla="*/ 0 w 589280"/>
                <a:gd name="connsiteY5" fmla="*/ 1514980 h 1514980"/>
                <a:gd name="connsiteX6" fmla="*/ 0 w 589280"/>
                <a:gd name="connsiteY6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9280" h="1514980">
                  <a:moveTo>
                    <a:pt x="0" y="0"/>
                  </a:moveTo>
                  <a:lnTo>
                    <a:pt x="336778" y="0"/>
                  </a:lnTo>
                  <a:cubicBezTo>
                    <a:pt x="476231" y="0"/>
                    <a:pt x="589280" y="113049"/>
                    <a:pt x="589280" y="252502"/>
                  </a:cubicBezTo>
                  <a:lnTo>
                    <a:pt x="589280" y="1262478"/>
                  </a:lnTo>
                  <a:cubicBezTo>
                    <a:pt x="589280" y="1401931"/>
                    <a:pt x="476231" y="1514980"/>
                    <a:pt x="336778" y="1514980"/>
                  </a:cubicBez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5219477" y="995322"/>
              <a:ext cx="5672043" cy="1514980"/>
            </a:xfrm>
            <a:custGeom>
              <a:avLst/>
              <a:gdLst>
                <a:gd name="connsiteX0" fmla="*/ 0 w 5672043"/>
                <a:gd name="connsiteY0" fmla="*/ 0 h 1514980"/>
                <a:gd name="connsiteX1" fmla="*/ 5672043 w 5672043"/>
                <a:gd name="connsiteY1" fmla="*/ 0 h 1514980"/>
                <a:gd name="connsiteX2" fmla="*/ 5672043 w 5672043"/>
                <a:gd name="connsiteY2" fmla="*/ 1514980 h 1514980"/>
                <a:gd name="connsiteX3" fmla="*/ 0 w 5672043"/>
                <a:gd name="connsiteY3" fmla="*/ 1514980 h 1514980"/>
                <a:gd name="connsiteX4" fmla="*/ 0 w 5672043"/>
                <a:gd name="connsiteY4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2043" h="1514980">
                  <a:moveTo>
                    <a:pt x="0" y="0"/>
                  </a:moveTo>
                  <a:lnTo>
                    <a:pt x="5672043" y="0"/>
                  </a:lnTo>
                  <a:lnTo>
                    <a:pt x="5672043" y="1514980"/>
                  </a:ln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24356" y="1905001"/>
            <a:ext cx="3546414" cy="1707513"/>
            <a:chOff x="5342415" y="977137"/>
            <a:chExt cx="6261323" cy="1514980"/>
          </a:xfrm>
        </p:grpSpPr>
        <p:grpSp>
          <p:nvGrpSpPr>
            <p:cNvPr id="33" name="Group 32"/>
            <p:cNvGrpSpPr/>
            <p:nvPr/>
          </p:nvGrpSpPr>
          <p:grpSpPr>
            <a:xfrm>
              <a:off x="5342415" y="977137"/>
              <a:ext cx="6261323" cy="1514980"/>
              <a:chOff x="5219477" y="995322"/>
              <a:chExt cx="6261323" cy="1514980"/>
            </a:xfrm>
          </p:grpSpPr>
          <p:sp>
            <p:nvSpPr>
              <p:cNvPr id="21" name="Freeform: Shape 20"/>
              <p:cNvSpPr/>
              <p:nvPr/>
            </p:nvSpPr>
            <p:spPr>
              <a:xfrm>
                <a:off x="10891520" y="995322"/>
                <a:ext cx="589280" cy="1514980"/>
              </a:xfrm>
              <a:custGeom>
                <a:avLst/>
                <a:gdLst>
                  <a:gd name="connsiteX0" fmla="*/ 0 w 589280"/>
                  <a:gd name="connsiteY0" fmla="*/ 0 h 1514980"/>
                  <a:gd name="connsiteX1" fmla="*/ 336778 w 589280"/>
                  <a:gd name="connsiteY1" fmla="*/ 0 h 1514980"/>
                  <a:gd name="connsiteX2" fmla="*/ 589280 w 589280"/>
                  <a:gd name="connsiteY2" fmla="*/ 252502 h 1514980"/>
                  <a:gd name="connsiteX3" fmla="*/ 589280 w 589280"/>
                  <a:gd name="connsiteY3" fmla="*/ 1262478 h 1514980"/>
                  <a:gd name="connsiteX4" fmla="*/ 336778 w 589280"/>
                  <a:gd name="connsiteY4" fmla="*/ 1514980 h 1514980"/>
                  <a:gd name="connsiteX5" fmla="*/ 0 w 589280"/>
                  <a:gd name="connsiteY5" fmla="*/ 1514980 h 1514980"/>
                  <a:gd name="connsiteX6" fmla="*/ 0 w 589280"/>
                  <a:gd name="connsiteY6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9280" h="1514980">
                    <a:moveTo>
                      <a:pt x="0" y="0"/>
                    </a:moveTo>
                    <a:lnTo>
                      <a:pt x="336778" y="0"/>
                    </a:lnTo>
                    <a:cubicBezTo>
                      <a:pt x="476231" y="0"/>
                      <a:pt x="589280" y="113049"/>
                      <a:pt x="589280" y="252502"/>
                    </a:cubicBezTo>
                    <a:lnTo>
                      <a:pt x="589280" y="1262478"/>
                    </a:lnTo>
                    <a:cubicBezTo>
                      <a:pt x="589280" y="1401931"/>
                      <a:pt x="476231" y="1514980"/>
                      <a:pt x="336778" y="1514980"/>
                    </a:cubicBez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Freeform: Shape 27"/>
              <p:cNvSpPr/>
              <p:nvPr/>
            </p:nvSpPr>
            <p:spPr>
              <a:xfrm>
                <a:off x="5219477" y="995322"/>
                <a:ext cx="5672043" cy="1514980"/>
              </a:xfrm>
              <a:custGeom>
                <a:avLst/>
                <a:gdLst>
                  <a:gd name="connsiteX0" fmla="*/ 0 w 5672043"/>
                  <a:gd name="connsiteY0" fmla="*/ 0 h 1514980"/>
                  <a:gd name="connsiteX1" fmla="*/ 5672043 w 5672043"/>
                  <a:gd name="connsiteY1" fmla="*/ 0 h 1514980"/>
                  <a:gd name="connsiteX2" fmla="*/ 5672043 w 5672043"/>
                  <a:gd name="connsiteY2" fmla="*/ 1514980 h 1514980"/>
                  <a:gd name="connsiteX3" fmla="*/ 0 w 5672043"/>
                  <a:gd name="connsiteY3" fmla="*/ 1514980 h 1514980"/>
                  <a:gd name="connsiteX4" fmla="*/ 0 w 5672043"/>
                  <a:gd name="connsiteY4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2043" h="1514980">
                    <a:moveTo>
                      <a:pt x="0" y="0"/>
                    </a:moveTo>
                    <a:lnTo>
                      <a:pt x="5672043" y="0"/>
                    </a:lnTo>
                    <a:lnTo>
                      <a:pt x="5672043" y="1514980"/>
                    </a:ln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6361929" y="997384"/>
              <a:ext cx="5172058" cy="1447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CORRECT!</a:t>
              </a:r>
              <a: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It is a free upgrade but you buy it from the store.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15732" y="2566339"/>
            <a:ext cx="2328784" cy="1120314"/>
            <a:chOff x="1690777" y="2053087"/>
            <a:chExt cx="3700733" cy="1449238"/>
          </a:xfrm>
          <a:effectLst/>
        </p:grpSpPr>
        <p:sp>
          <p:nvSpPr>
            <p:cNvPr id="9" name="Freeform: Shape 8"/>
            <p:cNvSpPr/>
            <p:nvPr/>
          </p:nvSpPr>
          <p:spPr>
            <a:xfrm>
              <a:off x="1690777" y="2053087"/>
              <a:ext cx="3700733" cy="1449238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743254" y="2126389"/>
              <a:ext cx="3596886" cy="129499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805892" y="2166858"/>
              <a:ext cx="3585618" cy="122141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shade val="30000"/>
                    <a:satMod val="115000"/>
                    <a:lumMod val="76000"/>
                    <a:lumOff val="24000"/>
                  </a:schemeClr>
                </a:gs>
                <a:gs pos="0">
                  <a:schemeClr val="accent1">
                    <a:shade val="67500"/>
                    <a:satMod val="115000"/>
                    <a:lumMod val="77000"/>
                    <a:lumOff val="23000"/>
                  </a:schemeClr>
                </a:gs>
                <a:gs pos="100000">
                  <a:schemeClr val="accent1">
                    <a:shade val="100000"/>
                    <a:satMod val="115000"/>
                    <a:lumMod val="72000"/>
                  </a:schemeClr>
                </a:gs>
                <a:gs pos="94000">
                  <a:schemeClr val="accent1">
                    <a:shade val="100000"/>
                    <a:satMod val="115000"/>
                    <a:lumMod val="88000"/>
                  </a:schemeClr>
                </a:gs>
              </a:gsLst>
              <a:lin ang="5400000" scaled="1"/>
              <a:tileRect/>
            </a:gradFill>
            <a:ln w="31750">
              <a:noFill/>
              <a:prstDash val="sysDot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78390" y="2707987"/>
            <a:ext cx="200954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</a:rPr>
              <a:t>$0</a:t>
            </a:r>
            <a:endParaRPr lang="en-US" sz="4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1593" y="860714"/>
            <a:ext cx="2007524" cy="5140037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305" tIns="102870" rIns="154305" rtlCol="0" anchor="t" anchorCtr="0"/>
          <a:lstStyle/>
          <a:p>
            <a:endParaRPr lang="en-US" sz="135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64" y="3717937"/>
            <a:ext cx="3020027" cy="131963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3115732" y="3911444"/>
            <a:ext cx="2545754" cy="944203"/>
            <a:chOff x="5219477" y="995322"/>
            <a:chExt cx="6261323" cy="1514980"/>
          </a:xfrm>
        </p:grpSpPr>
        <p:sp>
          <p:nvSpPr>
            <p:cNvPr id="64" name="Freeform: Shape 63"/>
            <p:cNvSpPr/>
            <p:nvPr/>
          </p:nvSpPr>
          <p:spPr>
            <a:xfrm>
              <a:off x="10891520" y="995322"/>
              <a:ext cx="589280" cy="1514980"/>
            </a:xfrm>
            <a:custGeom>
              <a:avLst/>
              <a:gdLst>
                <a:gd name="connsiteX0" fmla="*/ 0 w 589280"/>
                <a:gd name="connsiteY0" fmla="*/ 0 h 1514980"/>
                <a:gd name="connsiteX1" fmla="*/ 336778 w 589280"/>
                <a:gd name="connsiteY1" fmla="*/ 0 h 1514980"/>
                <a:gd name="connsiteX2" fmla="*/ 589280 w 589280"/>
                <a:gd name="connsiteY2" fmla="*/ 252502 h 1514980"/>
                <a:gd name="connsiteX3" fmla="*/ 589280 w 589280"/>
                <a:gd name="connsiteY3" fmla="*/ 1262478 h 1514980"/>
                <a:gd name="connsiteX4" fmla="*/ 336778 w 589280"/>
                <a:gd name="connsiteY4" fmla="*/ 1514980 h 1514980"/>
                <a:gd name="connsiteX5" fmla="*/ 0 w 589280"/>
                <a:gd name="connsiteY5" fmla="*/ 1514980 h 1514980"/>
                <a:gd name="connsiteX6" fmla="*/ 0 w 589280"/>
                <a:gd name="connsiteY6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9280" h="1514980">
                  <a:moveTo>
                    <a:pt x="0" y="0"/>
                  </a:moveTo>
                  <a:lnTo>
                    <a:pt x="336778" y="0"/>
                  </a:lnTo>
                  <a:cubicBezTo>
                    <a:pt x="476231" y="0"/>
                    <a:pt x="589280" y="113049"/>
                    <a:pt x="589280" y="252502"/>
                  </a:cubicBezTo>
                  <a:lnTo>
                    <a:pt x="589280" y="1262478"/>
                  </a:lnTo>
                  <a:cubicBezTo>
                    <a:pt x="589280" y="1401931"/>
                    <a:pt x="476231" y="1514980"/>
                    <a:pt x="336778" y="1514980"/>
                  </a:cubicBez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5" name="Freeform: Shape 64"/>
            <p:cNvSpPr/>
            <p:nvPr/>
          </p:nvSpPr>
          <p:spPr>
            <a:xfrm>
              <a:off x="5219477" y="995322"/>
              <a:ext cx="5672043" cy="1514980"/>
            </a:xfrm>
            <a:custGeom>
              <a:avLst/>
              <a:gdLst>
                <a:gd name="connsiteX0" fmla="*/ 0 w 5672043"/>
                <a:gd name="connsiteY0" fmla="*/ 0 h 1514980"/>
                <a:gd name="connsiteX1" fmla="*/ 5672043 w 5672043"/>
                <a:gd name="connsiteY1" fmla="*/ 0 h 1514980"/>
                <a:gd name="connsiteX2" fmla="*/ 5672043 w 5672043"/>
                <a:gd name="connsiteY2" fmla="*/ 1514980 h 1514980"/>
                <a:gd name="connsiteX3" fmla="*/ 0 w 5672043"/>
                <a:gd name="connsiteY3" fmla="*/ 1514980 h 1514980"/>
                <a:gd name="connsiteX4" fmla="*/ 0 w 5672043"/>
                <a:gd name="connsiteY4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2043" h="1514980">
                  <a:moveTo>
                    <a:pt x="0" y="0"/>
                  </a:moveTo>
                  <a:lnTo>
                    <a:pt x="5672043" y="0"/>
                  </a:lnTo>
                  <a:lnTo>
                    <a:pt x="5672043" y="1514980"/>
                  </a:ln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030096" y="3912630"/>
            <a:ext cx="3128751" cy="1575508"/>
            <a:chOff x="5342415" y="977137"/>
            <a:chExt cx="6261323" cy="1514980"/>
          </a:xfrm>
        </p:grpSpPr>
        <p:grpSp>
          <p:nvGrpSpPr>
            <p:cNvPr id="67" name="Group 66"/>
            <p:cNvGrpSpPr/>
            <p:nvPr/>
          </p:nvGrpSpPr>
          <p:grpSpPr>
            <a:xfrm>
              <a:off x="5342415" y="977137"/>
              <a:ext cx="6261323" cy="1514980"/>
              <a:chOff x="5219477" y="995322"/>
              <a:chExt cx="6261323" cy="1514980"/>
            </a:xfrm>
          </p:grpSpPr>
          <p:sp>
            <p:nvSpPr>
              <p:cNvPr id="69" name="Freeform: Shape 68"/>
              <p:cNvSpPr/>
              <p:nvPr/>
            </p:nvSpPr>
            <p:spPr>
              <a:xfrm>
                <a:off x="10891520" y="995322"/>
                <a:ext cx="589280" cy="1514980"/>
              </a:xfrm>
              <a:custGeom>
                <a:avLst/>
                <a:gdLst>
                  <a:gd name="connsiteX0" fmla="*/ 0 w 589280"/>
                  <a:gd name="connsiteY0" fmla="*/ 0 h 1514980"/>
                  <a:gd name="connsiteX1" fmla="*/ 336778 w 589280"/>
                  <a:gd name="connsiteY1" fmla="*/ 0 h 1514980"/>
                  <a:gd name="connsiteX2" fmla="*/ 589280 w 589280"/>
                  <a:gd name="connsiteY2" fmla="*/ 252502 h 1514980"/>
                  <a:gd name="connsiteX3" fmla="*/ 589280 w 589280"/>
                  <a:gd name="connsiteY3" fmla="*/ 1262478 h 1514980"/>
                  <a:gd name="connsiteX4" fmla="*/ 336778 w 589280"/>
                  <a:gd name="connsiteY4" fmla="*/ 1514980 h 1514980"/>
                  <a:gd name="connsiteX5" fmla="*/ 0 w 589280"/>
                  <a:gd name="connsiteY5" fmla="*/ 1514980 h 1514980"/>
                  <a:gd name="connsiteX6" fmla="*/ 0 w 589280"/>
                  <a:gd name="connsiteY6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9280" h="1514980">
                    <a:moveTo>
                      <a:pt x="0" y="0"/>
                    </a:moveTo>
                    <a:lnTo>
                      <a:pt x="336778" y="0"/>
                    </a:lnTo>
                    <a:cubicBezTo>
                      <a:pt x="476231" y="0"/>
                      <a:pt x="589280" y="113049"/>
                      <a:pt x="589280" y="252502"/>
                    </a:cubicBezTo>
                    <a:lnTo>
                      <a:pt x="589280" y="1262478"/>
                    </a:lnTo>
                    <a:cubicBezTo>
                      <a:pt x="589280" y="1401931"/>
                      <a:pt x="476231" y="1514980"/>
                      <a:pt x="336778" y="1514980"/>
                    </a:cubicBez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0" name="Freeform: Shape 69"/>
              <p:cNvSpPr/>
              <p:nvPr/>
            </p:nvSpPr>
            <p:spPr>
              <a:xfrm>
                <a:off x="5219477" y="995322"/>
                <a:ext cx="5672043" cy="1514980"/>
              </a:xfrm>
              <a:custGeom>
                <a:avLst/>
                <a:gdLst>
                  <a:gd name="connsiteX0" fmla="*/ 0 w 5672043"/>
                  <a:gd name="connsiteY0" fmla="*/ 0 h 1514980"/>
                  <a:gd name="connsiteX1" fmla="*/ 5672043 w 5672043"/>
                  <a:gd name="connsiteY1" fmla="*/ 0 h 1514980"/>
                  <a:gd name="connsiteX2" fmla="*/ 5672043 w 5672043"/>
                  <a:gd name="connsiteY2" fmla="*/ 1514980 h 1514980"/>
                  <a:gd name="connsiteX3" fmla="*/ 0 w 5672043"/>
                  <a:gd name="connsiteY3" fmla="*/ 1514980 h 1514980"/>
                  <a:gd name="connsiteX4" fmla="*/ 0 w 5672043"/>
                  <a:gd name="connsiteY4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2043" h="1514980">
                    <a:moveTo>
                      <a:pt x="0" y="0"/>
                    </a:moveTo>
                    <a:lnTo>
                      <a:pt x="5672043" y="0"/>
                    </a:lnTo>
                    <a:lnTo>
                      <a:pt x="5672043" y="1514980"/>
                    </a:ln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518197" y="1019781"/>
              <a:ext cx="4464120" cy="1213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INCORRECTE</a:t>
              </a:r>
              <a: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That’s for the full version.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121471" y="3823494"/>
            <a:ext cx="2328784" cy="1120314"/>
            <a:chOff x="1690777" y="2053087"/>
            <a:chExt cx="3700733" cy="1449238"/>
          </a:xfrm>
          <a:effectLst/>
        </p:grpSpPr>
        <p:sp>
          <p:nvSpPr>
            <p:cNvPr id="72" name="Freeform: Shape 71"/>
            <p:cNvSpPr/>
            <p:nvPr/>
          </p:nvSpPr>
          <p:spPr>
            <a:xfrm>
              <a:off x="1690777" y="2053087"/>
              <a:ext cx="3700733" cy="1449238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3" name="Freeform: Shape 72"/>
            <p:cNvSpPr/>
            <p:nvPr/>
          </p:nvSpPr>
          <p:spPr>
            <a:xfrm>
              <a:off x="1743254" y="2126389"/>
              <a:ext cx="3596886" cy="129499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4" name="Freeform: Shape 73"/>
            <p:cNvSpPr/>
            <p:nvPr/>
          </p:nvSpPr>
          <p:spPr>
            <a:xfrm>
              <a:off x="1805892" y="2166858"/>
              <a:ext cx="3585618" cy="122141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shade val="30000"/>
                    <a:satMod val="115000"/>
                    <a:lumMod val="76000"/>
                    <a:lumOff val="24000"/>
                  </a:schemeClr>
                </a:gs>
                <a:gs pos="0">
                  <a:schemeClr val="accent1">
                    <a:shade val="67500"/>
                    <a:satMod val="115000"/>
                    <a:lumMod val="77000"/>
                    <a:lumOff val="23000"/>
                  </a:schemeClr>
                </a:gs>
                <a:gs pos="100000">
                  <a:schemeClr val="accent1">
                    <a:shade val="100000"/>
                    <a:satMod val="115000"/>
                    <a:lumMod val="72000"/>
                  </a:schemeClr>
                </a:gs>
                <a:gs pos="94000">
                  <a:schemeClr val="accent1">
                    <a:shade val="100000"/>
                    <a:satMod val="115000"/>
                    <a:lumMod val="88000"/>
                  </a:schemeClr>
                </a:gs>
              </a:gsLst>
              <a:lin ang="5400000" scaled="1"/>
              <a:tileRect/>
            </a:gradFill>
            <a:ln w="31750">
              <a:noFill/>
              <a:prstDash val="sysDot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284130" y="3965142"/>
            <a:ext cx="19265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</a:rPr>
              <a:t>$50</a:t>
            </a:r>
            <a:endParaRPr lang="en-US" sz="4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09993" y="657762"/>
            <a:ext cx="8606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much do you pay for Logos 7 upgrade?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38" y="3592717"/>
            <a:ext cx="1843032" cy="22683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3951" y="1429691"/>
            <a:ext cx="1500280" cy="1406499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8714" y="1823553"/>
            <a:ext cx="2991267" cy="2534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6144" y="4526986"/>
            <a:ext cx="2668154" cy="133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99 -4.81481E-6 L -2.08333E-6 -4.81481E-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96 3.33333E-6 L 4.58333E-6 3.33333E-6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9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for learning anything not just a language (flash card program)</a:t>
            </a:r>
          </a:p>
          <a:p>
            <a:r>
              <a:rPr lang="en-US" dirty="0" smtClean="0"/>
              <a:t>Spaced repetition</a:t>
            </a:r>
          </a:p>
          <a:p>
            <a:r>
              <a:rPr lang="en-US" dirty="0" smtClean="0"/>
              <a:t>Recall (not review)</a:t>
            </a:r>
          </a:p>
          <a:p>
            <a:pPr lvl="1"/>
            <a:r>
              <a:rPr lang="en-US" dirty="0" smtClean="0"/>
              <a:t>Rereading</a:t>
            </a:r>
            <a:r>
              <a:rPr lang="en-US" baseline="0" dirty="0" smtClean="0"/>
              <a:t> not helpful</a:t>
            </a:r>
          </a:p>
          <a:p>
            <a:pPr lvl="1"/>
            <a:r>
              <a:rPr lang="en-US" baseline="0" dirty="0" smtClean="0"/>
              <a:t>Questioning more effective</a:t>
            </a:r>
          </a:p>
          <a:p>
            <a:pPr lvl="1"/>
            <a:r>
              <a:rPr lang="en-US" baseline="0" dirty="0" smtClean="0"/>
              <a:t>Create your own cards even better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365125"/>
            <a:ext cx="1833637" cy="210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2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Franklin Gothic Demi Con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2549" y="1392352"/>
            <a:ext cx="1133476" cy="11334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099387" lon="19804861" rev="1560000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776" y="762001"/>
            <a:ext cx="1017822" cy="101201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180000" sx="114000" sy="114000" algn="tl" rotWithShape="0">
              <a:prstClr val="black">
                <a:alpha val="40000"/>
              </a:prstClr>
            </a:outerShdw>
          </a:effectLst>
          <a:scene3d>
            <a:camera prst="perspectiveRelaxedModerately" fov="5400000">
              <a:rot lat="19036454" lon="20393339" rev="1023268"/>
            </a:camera>
            <a:lightRig rig="flood" dir="t"/>
          </a:scene3d>
          <a:sp3d extrusionH="889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Franklin Gothic Demi Cond" pitchFamily="34" charset="0"/>
              </a:rPr>
              <a:t>T</a:t>
            </a:r>
            <a:endParaRPr lang="en-US" sz="5400" dirty="0">
              <a:latin typeface="Franklin Gothic Demi Con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2575" y="1609682"/>
            <a:ext cx="1194844" cy="11880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2700000">
              <a:rot lat="18708311" lon="20926407" rev="720000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26681" y="1485900"/>
            <a:ext cx="1127468" cy="112103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25400" stA="33000" endPos="67000" dir="5400000" sy="-100000" algn="bl" rotWithShape="0"/>
          </a:effectLst>
          <a:scene3d>
            <a:camera prst="perspectiveRelaxedModerately" fov="2400000">
              <a:rot lat="19046369" lon="20038523" rev="1333273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0796" y="1543247"/>
            <a:ext cx="1146430" cy="113989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25400" stA="33000" endPos="67000" dir="5400000" sy="-100000" algn="bl" rotWithShape="0"/>
          </a:effectLst>
          <a:scene3d>
            <a:camera prst="perspectiveRelaxedModerately" fov="2400000">
              <a:rot lat="18723427" lon="20520000" rev="1074071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Franklin Gothic Demi Cond" pitchFamily="34" charset="0"/>
              </a:rPr>
              <a:t>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19587" y="2401772"/>
            <a:ext cx="1618122" cy="16088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</a:effectLst>
          <a:scene3d>
            <a:camera prst="perspectiveRelaxedModerately" fov="4500000">
              <a:rot lat="19275369" lon="20285208" rev="1200000"/>
            </a:camera>
            <a:lightRig rig="flood" dir="t"/>
          </a:scene3d>
          <a:sp3d extrusionH="2159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Franklin Gothic Demi Cond" pitchFamily="34" charset="0"/>
              </a:rPr>
              <a:t>R</a:t>
            </a:r>
            <a:endParaRPr lang="en-US" sz="9600" dirty="0">
              <a:latin typeface="Franklin Gothic Demi Cond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37419">
            <a:off x="4491873" y="3611652"/>
            <a:ext cx="2107292" cy="20952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5700000">
              <a:rot lat="20003472" lon="20393298" rev="1298581"/>
            </a:camera>
            <a:lightRig rig="flood" dir="t"/>
          </a:scene3d>
          <a:sp3d extrusionH="2667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latin typeface="Franklin Gothic Demi Cond" pitchFamily="34" charset="0"/>
              </a:rPr>
              <a:t>N</a:t>
            </a:r>
            <a:endParaRPr lang="en-US" sz="13800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4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 Install </a:t>
            </a:r>
            <a:r>
              <a:rPr lang="en-US" dirty="0" err="1" smtClean="0"/>
              <a:t>Anki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Anki</a:t>
            </a:r>
            <a:r>
              <a:rPr lang="en-US" baseline="0" dirty="0" smtClean="0"/>
              <a:t> program</a:t>
            </a:r>
          </a:p>
          <a:p>
            <a:r>
              <a:rPr lang="en-US" baseline="0" dirty="0" smtClean="0"/>
              <a:t>Install decks (double-click)</a:t>
            </a:r>
          </a:p>
          <a:p>
            <a:pPr lvl="1"/>
            <a:r>
              <a:rPr lang="en-US" dirty="0" smtClean="0"/>
              <a:t>LTCT Topics</a:t>
            </a:r>
          </a:p>
          <a:p>
            <a:pPr lvl="1"/>
            <a:r>
              <a:rPr lang="en-US" dirty="0" err="1" smtClean="0"/>
              <a:t>RegEx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73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2 Use </a:t>
            </a:r>
            <a:r>
              <a:rPr lang="en-US" dirty="0" err="1" smtClean="0"/>
              <a:t>Anki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Study the two sample decks</a:t>
            </a:r>
          </a:p>
          <a:p>
            <a:r>
              <a:rPr lang="en-US" dirty="0" smtClean="0"/>
              <a:t>Add your</a:t>
            </a:r>
            <a:r>
              <a:rPr lang="en-US" baseline="0" dirty="0" smtClean="0"/>
              <a:t> own cards</a:t>
            </a:r>
          </a:p>
          <a:p>
            <a:pPr lvl="1"/>
            <a:r>
              <a:rPr lang="en-US" dirty="0" smtClean="0"/>
              <a:t>Click on deck</a:t>
            </a:r>
          </a:p>
          <a:p>
            <a:pPr lvl="1"/>
            <a:r>
              <a:rPr lang="en-US" baseline="0" dirty="0" smtClean="0"/>
              <a:t>Click on Browse</a:t>
            </a:r>
          </a:p>
          <a:p>
            <a:pPr lvl="1"/>
            <a:r>
              <a:rPr lang="en-US" dirty="0" smtClean="0"/>
              <a:t>Click on deck to left</a:t>
            </a:r>
          </a:p>
          <a:p>
            <a:pPr lvl="1"/>
            <a:r>
              <a:rPr lang="en-US" baseline="0" dirty="0" smtClean="0"/>
              <a:t>Click on Add</a:t>
            </a:r>
          </a:p>
          <a:p>
            <a:pPr lvl="1"/>
            <a:r>
              <a:rPr lang="en-US" dirty="0" smtClean="0"/>
              <a:t>Fill in front and back</a:t>
            </a:r>
          </a:p>
          <a:p>
            <a:pPr lvl="1"/>
            <a:r>
              <a:rPr lang="en-US" baseline="0" dirty="0" smtClean="0"/>
              <a:t>Click</a:t>
            </a:r>
            <a:r>
              <a:rPr lang="en-US" dirty="0" smtClean="0"/>
              <a:t> Add</a:t>
            </a:r>
            <a:endParaRPr lang="en-US" baseline="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93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HearThis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installations</a:t>
            </a:r>
          </a:p>
          <a:p>
            <a:pPr lvl="1"/>
            <a:r>
              <a:rPr lang="en-US" dirty="0" smtClean="0"/>
              <a:t>Paratext 7</a:t>
            </a:r>
          </a:p>
          <a:p>
            <a:pPr lvl="1"/>
            <a:r>
              <a:rPr lang="en-US" dirty="0" smtClean="0"/>
              <a:t>Paratext 8</a:t>
            </a:r>
          </a:p>
          <a:p>
            <a:pPr lvl="2"/>
            <a:r>
              <a:rPr lang="en-US" dirty="0" smtClean="0"/>
              <a:t>New version this week!</a:t>
            </a:r>
          </a:p>
          <a:p>
            <a:pPr rtl="0" fontAlgn="base"/>
            <a:r>
              <a:rPr lang="en-US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HearThis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(http://software.sil.org/hearthis/)</a:t>
            </a:r>
            <a:endParaRPr lang="en-AU" sz="2800" dirty="0" smtClean="0">
              <a:effectLst/>
            </a:endParaRPr>
          </a:p>
          <a:p>
            <a:pPr rtl="0" fontAlgn="base"/>
            <a:r>
              <a:rPr lang="en-US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Glyssen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(http://software.sil.org/glyssen/)</a:t>
            </a:r>
            <a:endParaRPr lang="en-A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87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rPr>
              <a:t>FLEx audio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rPr>
              <a:t> writing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</a:t>
            </a:r>
            <a:r>
              <a:rPr lang="en-US" baseline="0" dirty="0" smtClean="0"/>
              <a:t> video (3+ minutes)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76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audio</a:t>
            </a:r>
            <a:r>
              <a:rPr lang="en-US" baseline="0" dirty="0" smtClean="0"/>
              <a:t> writing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(audio </a:t>
            </a:r>
            <a:r>
              <a:rPr lang="en-US" smtClean="0"/>
              <a:t>writing system video)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69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Adapt It 6.8.2 (Paratext</a:t>
            </a:r>
            <a:r>
              <a:rPr lang="en-US" baseline="0" dirty="0" smtClean="0"/>
              <a:t> 8)</a:t>
            </a:r>
          </a:p>
          <a:p>
            <a:pPr rtl="0" eaLnBrk="1" latinLnBrk="0" hangingPunct="1"/>
            <a:r>
              <a:rPr lang="en-US" dirty="0" err="1"/>
              <a:t>Anki</a:t>
            </a:r>
            <a:r>
              <a:rPr lang="en-US" dirty="0"/>
              <a:t> </a:t>
            </a:r>
            <a:endParaRPr lang="en-AU" dirty="0"/>
          </a:p>
          <a:p>
            <a:pPr rtl="0" eaLnBrk="1" latinLnBrk="0" hangingPunct="1"/>
            <a:r>
              <a:rPr lang="en-US" dirty="0"/>
              <a:t>Logos</a:t>
            </a:r>
            <a:endParaRPr lang="en-AU" dirty="0"/>
          </a:p>
          <a:p>
            <a:endParaRPr lang="en-US" baseline="0" dirty="0" smtClean="0"/>
          </a:p>
          <a:p>
            <a:r>
              <a:rPr lang="en-US" baseline="0" dirty="0" err="1" smtClean="0"/>
              <a:t>SayMore</a:t>
            </a:r>
            <a:endParaRPr lang="en-US" dirty="0" smtClean="0"/>
          </a:p>
          <a:p>
            <a:r>
              <a:rPr lang="en-US" dirty="0" err="1" smtClean="0"/>
              <a:t>HearThis</a:t>
            </a:r>
            <a:r>
              <a:rPr lang="en-US" dirty="0" smtClean="0"/>
              <a:t>/</a:t>
            </a:r>
            <a:r>
              <a:rPr lang="en-US" dirty="0" err="1" smtClean="0"/>
              <a:t>Glyssen</a:t>
            </a:r>
            <a:endParaRPr lang="en-US" dirty="0" smtClean="0"/>
          </a:p>
          <a:p>
            <a:r>
              <a:rPr lang="en-US" dirty="0" smtClean="0"/>
              <a:t>Pathway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Meld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 smtClean="0"/>
              <a:t>Greenshot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 smtClean="0"/>
              <a:t>XlingPaper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1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SayMore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199" y="525353"/>
            <a:ext cx="8249801" cy="551574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2627312"/>
            <a:ext cx="6211957" cy="1603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Organise</a:t>
            </a:r>
            <a:r>
              <a:rPr lang="en-US" dirty="0" smtClean="0"/>
              <a:t> audio/video data</a:t>
            </a:r>
          </a:p>
          <a:p>
            <a:r>
              <a:rPr lang="en-US" dirty="0" smtClean="0"/>
              <a:t>Transcribe texts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691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XLingPaper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Complicated but powerful way writing complex documents</a:t>
            </a:r>
          </a:p>
          <a:p>
            <a:pPr lvl="1"/>
            <a:r>
              <a:rPr lang="en-US" sz="3600" kern="1200" dirty="0" smtClean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Grammar papers, phonology papers</a:t>
            </a:r>
          </a:p>
          <a:p>
            <a:pPr lvl="1"/>
            <a:r>
              <a:rPr lang="en-US" sz="3600" kern="1200" dirty="0" smtClean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Edit English and French together in one source file</a:t>
            </a:r>
            <a:endParaRPr lang="en-AU" sz="3600" dirty="0" smtClean="0">
              <a:effectLst/>
            </a:endParaRPr>
          </a:p>
          <a:p>
            <a:pPr lvl="2"/>
            <a:r>
              <a:rPr lang="en-US" sz="3200" kern="1200" dirty="0" smtClean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Export to PDF and Web</a:t>
            </a:r>
            <a:endParaRPr lang="en-AU" sz="2000" dirty="0" smtClean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XLIngPaper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(http://www.xlingpaper.org/)</a:t>
            </a:r>
            <a:endParaRPr lang="en-AU" sz="2800" dirty="0" smtClean="0">
              <a:effectLst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4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Training materials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Paratext (English and French)</a:t>
            </a:r>
          </a:p>
          <a:p>
            <a:pPr lvl="0"/>
            <a:r>
              <a:rPr lang="en-US" dirty="0" smtClean="0"/>
              <a:t>FLEx (English) in progress</a:t>
            </a:r>
          </a:p>
          <a:p>
            <a:pPr lvl="0"/>
            <a:r>
              <a:rPr lang="en-US" dirty="0" smtClean="0"/>
              <a:t>Bloom (</a:t>
            </a:r>
            <a:r>
              <a:rPr lang="en-US" dirty="0" err="1" smtClean="0"/>
              <a:t>Eng</a:t>
            </a:r>
            <a:r>
              <a:rPr lang="en-US" dirty="0" smtClean="0"/>
              <a:t> French) in progress</a:t>
            </a:r>
          </a:p>
          <a:p>
            <a:pPr lvl="0"/>
            <a:r>
              <a:rPr lang="en-US" dirty="0" smtClean="0"/>
              <a:t>Reformatting using </a:t>
            </a:r>
            <a:r>
              <a:rPr lang="en-US" dirty="0" err="1" smtClean="0"/>
              <a:t>XLingPaper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6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printing from FLEx or Paratext</a:t>
            </a:r>
          </a:p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match the version with FLEx and/or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Paratext</a:t>
            </a:r>
          </a:p>
          <a:p>
            <a:r>
              <a:rPr lang="en-US" sz="2800" dirty="0" smtClean="0">
                <a:latin typeface="+mn-lt"/>
              </a:rPr>
              <a:t>Version for FLEx 8.3 not yet released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“Nightly version” available</a:t>
            </a:r>
          </a:p>
          <a:p>
            <a:r>
              <a:rPr lang="en-US" sz="2800" dirty="0">
                <a:hlinkClick r:id="rId2"/>
              </a:rPr>
              <a:t>http://software.sil.org/pathway/</a:t>
            </a:r>
            <a:endParaRPr lang="en-US" sz="2800" dirty="0"/>
          </a:p>
          <a:p>
            <a:pPr marL="0" indent="0">
              <a:buNone/>
            </a:pPr>
            <a:endParaRPr lang="en-US" sz="28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3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Meld - useful</a:t>
            </a:r>
            <a:r>
              <a:rPr lang="en-US" baseline="0" dirty="0" smtClean="0"/>
              <a:t> comparison tool </a:t>
            </a:r>
          </a:p>
          <a:p>
            <a:pPr lvl="0"/>
            <a:r>
              <a:rPr lang="en-US" baseline="0" dirty="0" smtClean="0"/>
              <a:t>Sync</a:t>
            </a:r>
          </a:p>
          <a:p>
            <a:pPr lvl="0"/>
            <a:r>
              <a:rPr lang="en-US" baseline="0" dirty="0" err="1" smtClean="0"/>
              <a:t>GreenShot</a:t>
            </a:r>
            <a:r>
              <a:rPr lang="en-US" baseline="0" dirty="0" smtClean="0"/>
              <a:t> (screen shots for training materials)</a:t>
            </a:r>
          </a:p>
        </p:txBody>
      </p:sp>
    </p:spTree>
    <p:extLst>
      <p:ext uri="{BB962C8B-B14F-4D97-AF65-F5344CB8AC3E}">
        <p14:creationId xmlns:p14="http://schemas.microsoft.com/office/powerpoint/2010/main" val="20350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52" y="1846958"/>
            <a:ext cx="3880047" cy="3880047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Questions? </a:t>
            </a:r>
            <a:r>
              <a:rPr lang="en-US" dirty="0" smtClean="0">
                <a:solidFill>
                  <a:schemeClr val="tx1"/>
                </a:solidFill>
              </a:rPr>
              <a:t>Need More Information?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from </a:t>
            </a:r>
            <a:r>
              <a:rPr lang="en-US" dirty="0" err="1" smtClean="0"/>
              <a:t>mobilelite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It</a:t>
            </a:r>
          </a:p>
          <a:p>
            <a:r>
              <a:rPr lang="en-US" dirty="0" err="1" smtClean="0"/>
              <a:t>Anki</a:t>
            </a:r>
            <a:endParaRPr lang="en-US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160" y="3243020"/>
            <a:ext cx="9879486" cy="315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 It 6.8.1 (December 2016)</a:t>
            </a:r>
          </a:p>
          <a:p>
            <a:pPr lvl="1" rtl="0" eaLnBrk="1" latinLnBrk="0" hangingPunct="1"/>
            <a:r>
              <a:rPr lang="en-US" dirty="0"/>
              <a:t>Bug fixes</a:t>
            </a:r>
            <a:endParaRPr lang="en-AU" dirty="0"/>
          </a:p>
          <a:p>
            <a:pPr lvl="1" rtl="0" eaLnBrk="1" latinLnBrk="0" hangingPunct="1"/>
            <a:r>
              <a:rPr lang="en-US" dirty="0"/>
              <a:t>Compatible with Paratext 8</a:t>
            </a:r>
            <a:endParaRPr lang="en-AU" dirty="0"/>
          </a:p>
          <a:p>
            <a:pPr lvl="2"/>
            <a:r>
              <a:rPr lang="en-US" dirty="0" smtClean="0"/>
              <a:t>Doesn’t work when both Paratext 7 and Paratext 8 installed</a:t>
            </a:r>
          </a:p>
          <a:p>
            <a:pPr lvl="2"/>
            <a:r>
              <a:rPr lang="en-US" dirty="0" smtClean="0"/>
              <a:t>In response to my bug report they are now working on 6.8.2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15" y="365125"/>
            <a:ext cx="1495985" cy="149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Let’s test the new installer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Install </a:t>
            </a:r>
            <a:r>
              <a:rPr lang="en-US" b="1" dirty="0" smtClean="0"/>
              <a:t>Adapt It</a:t>
            </a:r>
          </a:p>
          <a:p>
            <a:r>
              <a:rPr lang="en-US" dirty="0" smtClean="0"/>
              <a:t>Install </a:t>
            </a:r>
            <a:r>
              <a:rPr lang="en-US" b="1" dirty="0" err="1" smtClean="0"/>
              <a:t>Git</a:t>
            </a:r>
            <a:r>
              <a:rPr lang="en-US" dirty="0" smtClean="0"/>
              <a:t> using the downloaded file </a:t>
            </a:r>
            <a:r>
              <a:rPr lang="en-US" sz="2200" dirty="0" smtClean="0"/>
              <a:t>(not the Internet)</a:t>
            </a:r>
            <a:endParaRPr lang="en-US" dirty="0" smtClean="0"/>
          </a:p>
          <a:p>
            <a:pPr lvl="1" rtl="0" eaLnBrk="1" latinLnBrk="0" hangingPunct="1"/>
            <a:r>
              <a:rPr lang="en-US" dirty="0"/>
              <a:t>Adapt_It_WX_6_8_2_Unicode (6).exe</a:t>
            </a:r>
            <a:endParaRPr lang="en-AU" dirty="0"/>
          </a:p>
          <a:p>
            <a:pPr lvl="1" rtl="0" eaLnBrk="1" latinLnBrk="0" hangingPunct="1"/>
            <a:r>
              <a:rPr lang="en-US" dirty="0" smtClean="0"/>
              <a:t>Git-2.12.0-64-bit.exe</a:t>
            </a:r>
            <a:endParaRPr lang="en-US" dirty="0"/>
          </a:p>
          <a:p>
            <a:pPr lvl="1"/>
            <a:r>
              <a:rPr lang="en-AU" dirty="0" smtClean="0">
                <a:effectLst/>
              </a:rPr>
              <a:t>rdwrtp7.exe.config </a:t>
            </a:r>
            <a:br>
              <a:rPr lang="en-AU" dirty="0" smtClean="0">
                <a:effectLst/>
              </a:rPr>
            </a:br>
            <a:r>
              <a:rPr lang="en-AU" dirty="0" smtClean="0">
                <a:effectLst/>
              </a:rPr>
              <a:t>(copy to program files (x86)\Paratext 8</a:t>
            </a:r>
          </a:p>
          <a:p>
            <a:r>
              <a:rPr lang="en-US" dirty="0" smtClean="0"/>
              <a:t>Write-up any bugs!</a:t>
            </a:r>
            <a:endParaRPr lang="en-AU" dirty="0" smtClean="0">
              <a:effectLst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sz="3000" dirty="0" smtClean="0">
                <a:hlinkClick r:id="rId2"/>
              </a:rPr>
              <a:t>https://adapt-it.org/</a:t>
            </a: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42583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2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Franklin Gothic Demi Con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2549" y="1392352"/>
            <a:ext cx="1133476" cy="11334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3000000">
              <a:rot lat="19099387" lon="19804861" rev="1560000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776" y="762001"/>
            <a:ext cx="1017822" cy="101201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180000" sx="114000" sy="114000" algn="tl" rotWithShape="0">
              <a:prstClr val="black">
                <a:alpha val="40000"/>
              </a:prstClr>
            </a:outerShdw>
          </a:effectLst>
          <a:scene3d>
            <a:camera prst="perspectiveRelaxedModerately" fov="5400000">
              <a:rot lat="19036454" lon="20393339" rev="1023268"/>
            </a:camera>
            <a:lightRig rig="flood" dir="t"/>
          </a:scene3d>
          <a:sp3d extrusionH="889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Franklin Gothic Demi Cond" pitchFamily="34" charset="0"/>
              </a:rPr>
              <a:t>T</a:t>
            </a:r>
            <a:endParaRPr lang="en-US" sz="5400" dirty="0">
              <a:latin typeface="Franklin Gothic Demi Con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2575" y="1609682"/>
            <a:ext cx="1194844" cy="11880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2700000">
              <a:rot lat="18708311" lon="20926407" rev="720000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26681" y="1485900"/>
            <a:ext cx="1127468" cy="112103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25400" stA="33000" endPos="67000" dir="5400000" sy="-100000" algn="bl" rotWithShape="0"/>
          </a:effectLst>
          <a:scene3d>
            <a:camera prst="perspectiveRelaxedModerately" fov="2400000">
              <a:rot lat="19046369" lon="20038523" rev="1333273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ranklin Gothic Demi Cond" pitchFamily="34" charset="0"/>
              </a:rPr>
              <a:t>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0796" y="1543247"/>
            <a:ext cx="1146430" cy="113989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25400" stA="33000" endPos="67000" dir="5400000" sy="-100000" algn="bl" rotWithShape="0"/>
          </a:effectLst>
          <a:scene3d>
            <a:camera prst="perspectiveRelaxedModerately" fov="2400000">
              <a:rot lat="18723427" lon="20520000" rev="1074071"/>
            </a:camera>
            <a:lightRig rig="flood" dir="t"/>
          </a:scene3d>
          <a:sp3d extrusionH="1143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Franklin Gothic Demi Cond" pitchFamily="34" charset="0"/>
              </a:rPr>
              <a:t>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19587" y="2401772"/>
            <a:ext cx="1618122" cy="16088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</a:effectLst>
          <a:scene3d>
            <a:camera prst="perspectiveRelaxedModerately" fov="4500000">
              <a:rot lat="19275369" lon="20285208" rev="1200000"/>
            </a:camera>
            <a:lightRig rig="flood" dir="t"/>
          </a:scene3d>
          <a:sp3d extrusionH="2159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Franklin Gothic Demi Cond" pitchFamily="34" charset="0"/>
              </a:rPr>
              <a:t>R</a:t>
            </a:r>
            <a:endParaRPr lang="en-US" sz="9600" dirty="0">
              <a:latin typeface="Franklin Gothic Demi Cond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37419">
            <a:off x="4491873" y="3611652"/>
            <a:ext cx="2107292" cy="20952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3200" dir="6060000" sx="114000" sy="114000" algn="tl" rotWithShape="0">
              <a:prstClr val="black">
                <a:alpha val="40000"/>
              </a:prstClr>
            </a:outerShdw>
            <a:reflection blurRad="63500" stA="50000" endA="300" endPos="72000" dir="5400000" sy="-100000" algn="bl" rotWithShape="0"/>
          </a:effectLst>
          <a:scene3d>
            <a:camera prst="perspectiveRelaxedModerately" fov="5700000">
              <a:rot lat="20003472" lon="20393298" rev="1298581"/>
            </a:camera>
            <a:lightRig rig="flood" dir="t"/>
          </a:scene3d>
          <a:sp3d extrusionH="266700">
            <a:bevelT w="254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latin typeface="Franklin Gothic Demi Cond" pitchFamily="34" charset="0"/>
              </a:rPr>
              <a:t>N</a:t>
            </a:r>
            <a:endParaRPr lang="en-US" sz="13800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It data 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Paratext projects</a:t>
            </a:r>
            <a:r>
              <a:rPr lang="en-US" baseline="0" dirty="0" smtClean="0"/>
              <a:t> files</a:t>
            </a:r>
          </a:p>
          <a:p>
            <a:pPr lvl="1"/>
            <a:r>
              <a:rPr lang="en-US" baseline="0" dirty="0" smtClean="0"/>
              <a:t>Restore the 2 Paratext 7 projects</a:t>
            </a:r>
          </a:p>
          <a:p>
            <a:r>
              <a:rPr lang="en-US" baseline="0" dirty="0" smtClean="0"/>
              <a:t>Copy the Adapt It project to</a:t>
            </a:r>
          </a:p>
          <a:p>
            <a:pPr lvl="1"/>
            <a:r>
              <a:rPr lang="en-US" dirty="0" smtClean="0"/>
              <a:t>…\Documents\Adapt</a:t>
            </a:r>
            <a:r>
              <a:rPr lang="en-US" baseline="0" dirty="0" smtClean="0"/>
              <a:t> It Unicode Work</a:t>
            </a:r>
          </a:p>
          <a:p>
            <a:r>
              <a:rPr lang="en-US" dirty="0" smtClean="0"/>
              <a:t>Launch Paratext, open the project</a:t>
            </a:r>
          </a:p>
          <a:p>
            <a:pPr lvl="1"/>
            <a:r>
              <a:rPr lang="en-US" dirty="0" smtClean="0"/>
              <a:t>Write-up any bugs</a:t>
            </a:r>
          </a:p>
        </p:txBody>
      </p:sp>
    </p:spTree>
    <p:extLst>
      <p:ext uri="{BB962C8B-B14F-4D97-AF65-F5344CB8AC3E}">
        <p14:creationId xmlns:p14="http://schemas.microsoft.com/office/powerpoint/2010/main" val="7162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58" y="2459890"/>
            <a:ext cx="3020027" cy="131963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3109993" y="2654289"/>
            <a:ext cx="2545754" cy="944203"/>
            <a:chOff x="5219477" y="995322"/>
            <a:chExt cx="6261323" cy="1514980"/>
          </a:xfrm>
        </p:grpSpPr>
        <p:sp>
          <p:nvSpPr>
            <p:cNvPr id="40" name="Freeform: Shape 39"/>
            <p:cNvSpPr/>
            <p:nvPr/>
          </p:nvSpPr>
          <p:spPr>
            <a:xfrm>
              <a:off x="10891520" y="995322"/>
              <a:ext cx="589280" cy="1514980"/>
            </a:xfrm>
            <a:custGeom>
              <a:avLst/>
              <a:gdLst>
                <a:gd name="connsiteX0" fmla="*/ 0 w 589280"/>
                <a:gd name="connsiteY0" fmla="*/ 0 h 1514980"/>
                <a:gd name="connsiteX1" fmla="*/ 336778 w 589280"/>
                <a:gd name="connsiteY1" fmla="*/ 0 h 1514980"/>
                <a:gd name="connsiteX2" fmla="*/ 589280 w 589280"/>
                <a:gd name="connsiteY2" fmla="*/ 252502 h 1514980"/>
                <a:gd name="connsiteX3" fmla="*/ 589280 w 589280"/>
                <a:gd name="connsiteY3" fmla="*/ 1262478 h 1514980"/>
                <a:gd name="connsiteX4" fmla="*/ 336778 w 589280"/>
                <a:gd name="connsiteY4" fmla="*/ 1514980 h 1514980"/>
                <a:gd name="connsiteX5" fmla="*/ 0 w 589280"/>
                <a:gd name="connsiteY5" fmla="*/ 1514980 h 1514980"/>
                <a:gd name="connsiteX6" fmla="*/ 0 w 589280"/>
                <a:gd name="connsiteY6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9280" h="1514980">
                  <a:moveTo>
                    <a:pt x="0" y="0"/>
                  </a:moveTo>
                  <a:lnTo>
                    <a:pt x="336778" y="0"/>
                  </a:lnTo>
                  <a:cubicBezTo>
                    <a:pt x="476231" y="0"/>
                    <a:pt x="589280" y="113049"/>
                    <a:pt x="589280" y="252502"/>
                  </a:cubicBezTo>
                  <a:lnTo>
                    <a:pt x="589280" y="1262478"/>
                  </a:lnTo>
                  <a:cubicBezTo>
                    <a:pt x="589280" y="1401931"/>
                    <a:pt x="476231" y="1514980"/>
                    <a:pt x="336778" y="1514980"/>
                  </a:cubicBez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5219477" y="995322"/>
              <a:ext cx="5672043" cy="1514980"/>
            </a:xfrm>
            <a:custGeom>
              <a:avLst/>
              <a:gdLst>
                <a:gd name="connsiteX0" fmla="*/ 0 w 5672043"/>
                <a:gd name="connsiteY0" fmla="*/ 0 h 1514980"/>
                <a:gd name="connsiteX1" fmla="*/ 5672043 w 5672043"/>
                <a:gd name="connsiteY1" fmla="*/ 0 h 1514980"/>
                <a:gd name="connsiteX2" fmla="*/ 5672043 w 5672043"/>
                <a:gd name="connsiteY2" fmla="*/ 1514980 h 1514980"/>
                <a:gd name="connsiteX3" fmla="*/ 0 w 5672043"/>
                <a:gd name="connsiteY3" fmla="*/ 1514980 h 1514980"/>
                <a:gd name="connsiteX4" fmla="*/ 0 w 5672043"/>
                <a:gd name="connsiteY4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2043" h="1514980">
                  <a:moveTo>
                    <a:pt x="0" y="0"/>
                  </a:moveTo>
                  <a:lnTo>
                    <a:pt x="5672043" y="0"/>
                  </a:lnTo>
                  <a:lnTo>
                    <a:pt x="5672043" y="1514980"/>
                  </a:ln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24356" y="1905001"/>
            <a:ext cx="3546414" cy="1707513"/>
            <a:chOff x="5342415" y="977137"/>
            <a:chExt cx="6261323" cy="1514980"/>
          </a:xfrm>
        </p:grpSpPr>
        <p:grpSp>
          <p:nvGrpSpPr>
            <p:cNvPr id="33" name="Group 32"/>
            <p:cNvGrpSpPr/>
            <p:nvPr/>
          </p:nvGrpSpPr>
          <p:grpSpPr>
            <a:xfrm>
              <a:off x="5342415" y="977137"/>
              <a:ext cx="6261323" cy="1514980"/>
              <a:chOff x="5219477" y="995322"/>
              <a:chExt cx="6261323" cy="1514980"/>
            </a:xfrm>
          </p:grpSpPr>
          <p:sp>
            <p:nvSpPr>
              <p:cNvPr id="21" name="Freeform: Shape 20"/>
              <p:cNvSpPr/>
              <p:nvPr/>
            </p:nvSpPr>
            <p:spPr>
              <a:xfrm>
                <a:off x="10891520" y="995322"/>
                <a:ext cx="589280" cy="1514980"/>
              </a:xfrm>
              <a:custGeom>
                <a:avLst/>
                <a:gdLst>
                  <a:gd name="connsiteX0" fmla="*/ 0 w 589280"/>
                  <a:gd name="connsiteY0" fmla="*/ 0 h 1514980"/>
                  <a:gd name="connsiteX1" fmla="*/ 336778 w 589280"/>
                  <a:gd name="connsiteY1" fmla="*/ 0 h 1514980"/>
                  <a:gd name="connsiteX2" fmla="*/ 589280 w 589280"/>
                  <a:gd name="connsiteY2" fmla="*/ 252502 h 1514980"/>
                  <a:gd name="connsiteX3" fmla="*/ 589280 w 589280"/>
                  <a:gd name="connsiteY3" fmla="*/ 1262478 h 1514980"/>
                  <a:gd name="connsiteX4" fmla="*/ 336778 w 589280"/>
                  <a:gd name="connsiteY4" fmla="*/ 1514980 h 1514980"/>
                  <a:gd name="connsiteX5" fmla="*/ 0 w 589280"/>
                  <a:gd name="connsiteY5" fmla="*/ 1514980 h 1514980"/>
                  <a:gd name="connsiteX6" fmla="*/ 0 w 589280"/>
                  <a:gd name="connsiteY6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9280" h="1514980">
                    <a:moveTo>
                      <a:pt x="0" y="0"/>
                    </a:moveTo>
                    <a:lnTo>
                      <a:pt x="336778" y="0"/>
                    </a:lnTo>
                    <a:cubicBezTo>
                      <a:pt x="476231" y="0"/>
                      <a:pt x="589280" y="113049"/>
                      <a:pt x="589280" y="252502"/>
                    </a:cubicBezTo>
                    <a:lnTo>
                      <a:pt x="589280" y="1262478"/>
                    </a:lnTo>
                    <a:cubicBezTo>
                      <a:pt x="589280" y="1401931"/>
                      <a:pt x="476231" y="1514980"/>
                      <a:pt x="336778" y="1514980"/>
                    </a:cubicBez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Freeform: Shape 27"/>
              <p:cNvSpPr/>
              <p:nvPr/>
            </p:nvSpPr>
            <p:spPr>
              <a:xfrm>
                <a:off x="5219477" y="995322"/>
                <a:ext cx="5672043" cy="1514980"/>
              </a:xfrm>
              <a:custGeom>
                <a:avLst/>
                <a:gdLst>
                  <a:gd name="connsiteX0" fmla="*/ 0 w 5672043"/>
                  <a:gd name="connsiteY0" fmla="*/ 0 h 1514980"/>
                  <a:gd name="connsiteX1" fmla="*/ 5672043 w 5672043"/>
                  <a:gd name="connsiteY1" fmla="*/ 0 h 1514980"/>
                  <a:gd name="connsiteX2" fmla="*/ 5672043 w 5672043"/>
                  <a:gd name="connsiteY2" fmla="*/ 1514980 h 1514980"/>
                  <a:gd name="connsiteX3" fmla="*/ 0 w 5672043"/>
                  <a:gd name="connsiteY3" fmla="*/ 1514980 h 1514980"/>
                  <a:gd name="connsiteX4" fmla="*/ 0 w 5672043"/>
                  <a:gd name="connsiteY4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2043" h="1514980">
                    <a:moveTo>
                      <a:pt x="0" y="0"/>
                    </a:moveTo>
                    <a:lnTo>
                      <a:pt x="5672043" y="0"/>
                    </a:lnTo>
                    <a:lnTo>
                      <a:pt x="5672043" y="1514980"/>
                    </a:ln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6361929" y="997384"/>
              <a:ext cx="5172058" cy="1119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CORRECT!</a:t>
              </a:r>
              <a: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It isn’t meant to be hard for geeks!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15732" y="2566339"/>
            <a:ext cx="2328784" cy="1120314"/>
            <a:chOff x="1690777" y="2053087"/>
            <a:chExt cx="3700733" cy="1449238"/>
          </a:xfrm>
          <a:effectLst/>
        </p:grpSpPr>
        <p:sp>
          <p:nvSpPr>
            <p:cNvPr id="9" name="Freeform: Shape 8"/>
            <p:cNvSpPr/>
            <p:nvPr/>
          </p:nvSpPr>
          <p:spPr>
            <a:xfrm>
              <a:off x="1690777" y="2053087"/>
              <a:ext cx="3700733" cy="1449238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743254" y="2126389"/>
              <a:ext cx="3596886" cy="129499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805892" y="2166858"/>
              <a:ext cx="3585618" cy="122141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shade val="30000"/>
                    <a:satMod val="115000"/>
                    <a:lumMod val="76000"/>
                    <a:lumOff val="24000"/>
                  </a:schemeClr>
                </a:gs>
                <a:gs pos="0">
                  <a:schemeClr val="accent1">
                    <a:shade val="67500"/>
                    <a:satMod val="115000"/>
                    <a:lumMod val="77000"/>
                    <a:lumOff val="23000"/>
                  </a:schemeClr>
                </a:gs>
                <a:gs pos="100000">
                  <a:schemeClr val="accent1">
                    <a:shade val="100000"/>
                    <a:satMod val="115000"/>
                    <a:lumMod val="72000"/>
                  </a:schemeClr>
                </a:gs>
                <a:gs pos="94000">
                  <a:schemeClr val="accent1">
                    <a:shade val="100000"/>
                    <a:satMod val="115000"/>
                    <a:lumMod val="88000"/>
                  </a:schemeClr>
                </a:gs>
              </a:gsLst>
              <a:lin ang="5400000" scaled="1"/>
              <a:tileRect/>
            </a:gradFill>
            <a:ln w="31750">
              <a:noFill/>
              <a:prstDash val="sysDot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78390" y="2707987"/>
            <a:ext cx="200954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</a:rPr>
              <a:t>Admin</a:t>
            </a:r>
            <a:endParaRPr lang="en-US" sz="4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1593" y="860714"/>
            <a:ext cx="2007524" cy="5140037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305" tIns="102870" rIns="154305" rtlCol="0" anchor="t" anchorCtr="0"/>
          <a:lstStyle/>
          <a:p>
            <a:endParaRPr lang="en-US" sz="135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64" y="3717937"/>
            <a:ext cx="3020027" cy="131963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3115732" y="3911444"/>
            <a:ext cx="2545754" cy="944203"/>
            <a:chOff x="5219477" y="995322"/>
            <a:chExt cx="6261323" cy="1514980"/>
          </a:xfrm>
        </p:grpSpPr>
        <p:sp>
          <p:nvSpPr>
            <p:cNvPr id="64" name="Freeform: Shape 63"/>
            <p:cNvSpPr/>
            <p:nvPr/>
          </p:nvSpPr>
          <p:spPr>
            <a:xfrm>
              <a:off x="10891520" y="995322"/>
              <a:ext cx="589280" cy="1514980"/>
            </a:xfrm>
            <a:custGeom>
              <a:avLst/>
              <a:gdLst>
                <a:gd name="connsiteX0" fmla="*/ 0 w 589280"/>
                <a:gd name="connsiteY0" fmla="*/ 0 h 1514980"/>
                <a:gd name="connsiteX1" fmla="*/ 336778 w 589280"/>
                <a:gd name="connsiteY1" fmla="*/ 0 h 1514980"/>
                <a:gd name="connsiteX2" fmla="*/ 589280 w 589280"/>
                <a:gd name="connsiteY2" fmla="*/ 252502 h 1514980"/>
                <a:gd name="connsiteX3" fmla="*/ 589280 w 589280"/>
                <a:gd name="connsiteY3" fmla="*/ 1262478 h 1514980"/>
                <a:gd name="connsiteX4" fmla="*/ 336778 w 589280"/>
                <a:gd name="connsiteY4" fmla="*/ 1514980 h 1514980"/>
                <a:gd name="connsiteX5" fmla="*/ 0 w 589280"/>
                <a:gd name="connsiteY5" fmla="*/ 1514980 h 1514980"/>
                <a:gd name="connsiteX6" fmla="*/ 0 w 589280"/>
                <a:gd name="connsiteY6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9280" h="1514980">
                  <a:moveTo>
                    <a:pt x="0" y="0"/>
                  </a:moveTo>
                  <a:lnTo>
                    <a:pt x="336778" y="0"/>
                  </a:lnTo>
                  <a:cubicBezTo>
                    <a:pt x="476231" y="0"/>
                    <a:pt x="589280" y="113049"/>
                    <a:pt x="589280" y="252502"/>
                  </a:cubicBezTo>
                  <a:lnTo>
                    <a:pt x="589280" y="1262478"/>
                  </a:lnTo>
                  <a:cubicBezTo>
                    <a:pt x="589280" y="1401931"/>
                    <a:pt x="476231" y="1514980"/>
                    <a:pt x="336778" y="1514980"/>
                  </a:cubicBez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5" name="Freeform: Shape 64"/>
            <p:cNvSpPr/>
            <p:nvPr/>
          </p:nvSpPr>
          <p:spPr>
            <a:xfrm>
              <a:off x="5219477" y="995322"/>
              <a:ext cx="5672043" cy="1514980"/>
            </a:xfrm>
            <a:custGeom>
              <a:avLst/>
              <a:gdLst>
                <a:gd name="connsiteX0" fmla="*/ 0 w 5672043"/>
                <a:gd name="connsiteY0" fmla="*/ 0 h 1514980"/>
                <a:gd name="connsiteX1" fmla="*/ 5672043 w 5672043"/>
                <a:gd name="connsiteY1" fmla="*/ 0 h 1514980"/>
                <a:gd name="connsiteX2" fmla="*/ 5672043 w 5672043"/>
                <a:gd name="connsiteY2" fmla="*/ 1514980 h 1514980"/>
                <a:gd name="connsiteX3" fmla="*/ 0 w 5672043"/>
                <a:gd name="connsiteY3" fmla="*/ 1514980 h 1514980"/>
                <a:gd name="connsiteX4" fmla="*/ 0 w 5672043"/>
                <a:gd name="connsiteY4" fmla="*/ 0 h 151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2043" h="1514980">
                  <a:moveTo>
                    <a:pt x="0" y="0"/>
                  </a:moveTo>
                  <a:lnTo>
                    <a:pt x="5672043" y="0"/>
                  </a:lnTo>
                  <a:lnTo>
                    <a:pt x="5672043" y="1514980"/>
                  </a:lnTo>
                  <a:lnTo>
                    <a:pt x="0" y="1514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030096" y="3912630"/>
            <a:ext cx="3128751" cy="1948433"/>
            <a:chOff x="5342415" y="977137"/>
            <a:chExt cx="6261323" cy="1873578"/>
          </a:xfrm>
        </p:grpSpPr>
        <p:grpSp>
          <p:nvGrpSpPr>
            <p:cNvPr id="67" name="Group 66"/>
            <p:cNvGrpSpPr/>
            <p:nvPr/>
          </p:nvGrpSpPr>
          <p:grpSpPr>
            <a:xfrm>
              <a:off x="5342415" y="977137"/>
              <a:ext cx="6261323" cy="1514980"/>
              <a:chOff x="5219477" y="995322"/>
              <a:chExt cx="6261323" cy="1514980"/>
            </a:xfrm>
          </p:grpSpPr>
          <p:sp>
            <p:nvSpPr>
              <p:cNvPr id="69" name="Freeform: Shape 68"/>
              <p:cNvSpPr/>
              <p:nvPr/>
            </p:nvSpPr>
            <p:spPr>
              <a:xfrm>
                <a:off x="10891520" y="995322"/>
                <a:ext cx="589280" cy="1514980"/>
              </a:xfrm>
              <a:custGeom>
                <a:avLst/>
                <a:gdLst>
                  <a:gd name="connsiteX0" fmla="*/ 0 w 589280"/>
                  <a:gd name="connsiteY0" fmla="*/ 0 h 1514980"/>
                  <a:gd name="connsiteX1" fmla="*/ 336778 w 589280"/>
                  <a:gd name="connsiteY1" fmla="*/ 0 h 1514980"/>
                  <a:gd name="connsiteX2" fmla="*/ 589280 w 589280"/>
                  <a:gd name="connsiteY2" fmla="*/ 252502 h 1514980"/>
                  <a:gd name="connsiteX3" fmla="*/ 589280 w 589280"/>
                  <a:gd name="connsiteY3" fmla="*/ 1262478 h 1514980"/>
                  <a:gd name="connsiteX4" fmla="*/ 336778 w 589280"/>
                  <a:gd name="connsiteY4" fmla="*/ 1514980 h 1514980"/>
                  <a:gd name="connsiteX5" fmla="*/ 0 w 589280"/>
                  <a:gd name="connsiteY5" fmla="*/ 1514980 h 1514980"/>
                  <a:gd name="connsiteX6" fmla="*/ 0 w 589280"/>
                  <a:gd name="connsiteY6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9280" h="1514980">
                    <a:moveTo>
                      <a:pt x="0" y="0"/>
                    </a:moveTo>
                    <a:lnTo>
                      <a:pt x="336778" y="0"/>
                    </a:lnTo>
                    <a:cubicBezTo>
                      <a:pt x="476231" y="0"/>
                      <a:pt x="589280" y="113049"/>
                      <a:pt x="589280" y="252502"/>
                    </a:cubicBezTo>
                    <a:lnTo>
                      <a:pt x="589280" y="1262478"/>
                    </a:lnTo>
                    <a:cubicBezTo>
                      <a:pt x="589280" y="1401931"/>
                      <a:pt x="476231" y="1514980"/>
                      <a:pt x="336778" y="1514980"/>
                    </a:cubicBez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0" name="Freeform: Shape 69"/>
              <p:cNvSpPr/>
              <p:nvPr/>
            </p:nvSpPr>
            <p:spPr>
              <a:xfrm>
                <a:off x="5219477" y="995322"/>
                <a:ext cx="5672043" cy="1514980"/>
              </a:xfrm>
              <a:custGeom>
                <a:avLst/>
                <a:gdLst>
                  <a:gd name="connsiteX0" fmla="*/ 0 w 5672043"/>
                  <a:gd name="connsiteY0" fmla="*/ 0 h 1514980"/>
                  <a:gd name="connsiteX1" fmla="*/ 5672043 w 5672043"/>
                  <a:gd name="connsiteY1" fmla="*/ 0 h 1514980"/>
                  <a:gd name="connsiteX2" fmla="*/ 5672043 w 5672043"/>
                  <a:gd name="connsiteY2" fmla="*/ 1514980 h 1514980"/>
                  <a:gd name="connsiteX3" fmla="*/ 0 w 5672043"/>
                  <a:gd name="connsiteY3" fmla="*/ 1514980 h 1514980"/>
                  <a:gd name="connsiteX4" fmla="*/ 0 w 5672043"/>
                  <a:gd name="connsiteY4" fmla="*/ 0 h 151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2043" h="1514980">
                    <a:moveTo>
                      <a:pt x="0" y="0"/>
                    </a:moveTo>
                    <a:lnTo>
                      <a:pt x="5672043" y="0"/>
                    </a:lnTo>
                    <a:lnTo>
                      <a:pt x="5672043" y="1514980"/>
                    </a:lnTo>
                    <a:lnTo>
                      <a:pt x="0" y="15149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518197" y="1019781"/>
              <a:ext cx="4464120" cy="18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INCORRECTE</a:t>
              </a:r>
              <a: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en-US" sz="1013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That’s for the French  equivalent TW.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121471" y="3823494"/>
            <a:ext cx="2328784" cy="1120314"/>
            <a:chOff x="1690777" y="2053087"/>
            <a:chExt cx="3700733" cy="1449238"/>
          </a:xfrm>
          <a:effectLst/>
        </p:grpSpPr>
        <p:sp>
          <p:nvSpPr>
            <p:cNvPr id="72" name="Freeform: Shape 71"/>
            <p:cNvSpPr/>
            <p:nvPr/>
          </p:nvSpPr>
          <p:spPr>
            <a:xfrm>
              <a:off x="1690777" y="2053087"/>
              <a:ext cx="3700733" cy="1449238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3" name="Freeform: Shape 72"/>
            <p:cNvSpPr/>
            <p:nvPr/>
          </p:nvSpPr>
          <p:spPr>
            <a:xfrm>
              <a:off x="1743254" y="2126389"/>
              <a:ext cx="3596886" cy="129499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4" name="Freeform: Shape 73"/>
            <p:cNvSpPr/>
            <p:nvPr/>
          </p:nvSpPr>
          <p:spPr>
            <a:xfrm>
              <a:off x="1805892" y="2166858"/>
              <a:ext cx="3585618" cy="1221419"/>
            </a:xfrm>
            <a:custGeom>
              <a:avLst/>
              <a:gdLst>
                <a:gd name="connsiteX0" fmla="*/ 241544 w 3700733"/>
                <a:gd name="connsiteY0" fmla="*/ 0 h 1449238"/>
                <a:gd name="connsiteX1" fmla="*/ 3700733 w 3700733"/>
                <a:gd name="connsiteY1" fmla="*/ 0 h 1449238"/>
                <a:gd name="connsiteX2" fmla="*/ 3700733 w 3700733"/>
                <a:gd name="connsiteY2" fmla="*/ 255819 h 1449238"/>
                <a:gd name="connsiteX3" fmla="*/ 3614578 w 3700733"/>
                <a:gd name="connsiteY3" fmla="*/ 302582 h 1449238"/>
                <a:gd name="connsiteX4" fmla="*/ 3390182 w 3700733"/>
                <a:gd name="connsiteY4" fmla="*/ 724619 h 1449238"/>
                <a:gd name="connsiteX5" fmla="*/ 3614578 w 3700733"/>
                <a:gd name="connsiteY5" fmla="*/ 1146656 h 1449238"/>
                <a:gd name="connsiteX6" fmla="*/ 3700733 w 3700733"/>
                <a:gd name="connsiteY6" fmla="*/ 1193420 h 1449238"/>
                <a:gd name="connsiteX7" fmla="*/ 3700733 w 3700733"/>
                <a:gd name="connsiteY7" fmla="*/ 1449238 h 1449238"/>
                <a:gd name="connsiteX8" fmla="*/ 241544 w 3700733"/>
                <a:gd name="connsiteY8" fmla="*/ 1449238 h 1449238"/>
                <a:gd name="connsiteX9" fmla="*/ 0 w 3700733"/>
                <a:gd name="connsiteY9" fmla="*/ 1207694 h 1449238"/>
                <a:gd name="connsiteX10" fmla="*/ 0 w 3700733"/>
                <a:gd name="connsiteY10" fmla="*/ 241544 h 1449238"/>
                <a:gd name="connsiteX11" fmla="*/ 241544 w 3700733"/>
                <a:gd name="connsiteY11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0733" h="1449238">
                  <a:moveTo>
                    <a:pt x="241544" y="0"/>
                  </a:moveTo>
                  <a:lnTo>
                    <a:pt x="3700733" y="0"/>
                  </a:lnTo>
                  <a:lnTo>
                    <a:pt x="3700733" y="255819"/>
                  </a:lnTo>
                  <a:lnTo>
                    <a:pt x="3614578" y="302582"/>
                  </a:lnTo>
                  <a:cubicBezTo>
                    <a:pt x="3479194" y="394046"/>
                    <a:pt x="3390182" y="548938"/>
                    <a:pt x="3390182" y="724619"/>
                  </a:cubicBezTo>
                  <a:cubicBezTo>
                    <a:pt x="3390182" y="900300"/>
                    <a:pt x="3479194" y="1055192"/>
                    <a:pt x="3614578" y="1146656"/>
                  </a:cubicBezTo>
                  <a:lnTo>
                    <a:pt x="3700733" y="1193420"/>
                  </a:lnTo>
                  <a:lnTo>
                    <a:pt x="3700733" y="1449238"/>
                  </a:lnTo>
                  <a:lnTo>
                    <a:pt x="241544" y="1449238"/>
                  </a:lnTo>
                  <a:cubicBezTo>
                    <a:pt x="108143" y="1449238"/>
                    <a:pt x="0" y="1341095"/>
                    <a:pt x="0" y="1207694"/>
                  </a:cubicBezTo>
                  <a:lnTo>
                    <a:pt x="0" y="241544"/>
                  </a:lnTo>
                  <a:cubicBezTo>
                    <a:pt x="0" y="108143"/>
                    <a:pt x="108143" y="0"/>
                    <a:pt x="241544" y="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shade val="30000"/>
                    <a:satMod val="115000"/>
                    <a:lumMod val="76000"/>
                    <a:lumOff val="24000"/>
                  </a:schemeClr>
                </a:gs>
                <a:gs pos="0">
                  <a:schemeClr val="accent1">
                    <a:shade val="67500"/>
                    <a:satMod val="115000"/>
                    <a:lumMod val="77000"/>
                    <a:lumOff val="23000"/>
                  </a:schemeClr>
                </a:gs>
                <a:gs pos="100000">
                  <a:schemeClr val="accent1">
                    <a:shade val="100000"/>
                    <a:satMod val="115000"/>
                    <a:lumMod val="72000"/>
                  </a:schemeClr>
                </a:gs>
                <a:gs pos="94000">
                  <a:schemeClr val="accent1">
                    <a:shade val="100000"/>
                    <a:satMod val="115000"/>
                    <a:lumMod val="88000"/>
                  </a:schemeClr>
                </a:gs>
              </a:gsLst>
              <a:lin ang="5400000" scaled="1"/>
              <a:tileRect/>
            </a:gradFill>
            <a:ln w="31750">
              <a:noFill/>
              <a:prstDash val="sysDot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284130" y="3965142"/>
            <a:ext cx="19265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</a:rPr>
              <a:t>LPDT</a:t>
            </a:r>
            <a:endParaRPr lang="en-US" sz="4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09993" y="657762"/>
            <a:ext cx="8606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the administrator’s password?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38" y="3592717"/>
            <a:ext cx="1843032" cy="22683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3951" y="1429691"/>
            <a:ext cx="1500280" cy="1406499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9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99 -4.81481E-6 L -2.08333E-6 -4.81481E-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96 0 L 4.58333E-6 0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9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dirty="0"/>
              <a:t>New Version 7 </a:t>
            </a:r>
            <a:endParaRPr lang="en-AU" dirty="0"/>
          </a:p>
          <a:p>
            <a:pPr rtl="0" eaLnBrk="1" latinLnBrk="0" hangingPunct="1"/>
            <a:r>
              <a:rPr lang="en-US" dirty="0"/>
              <a:t>Purchase for $0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761" y="365125"/>
            <a:ext cx="5599432" cy="56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570</Words>
  <Application>Microsoft Office PowerPoint</Application>
  <PresentationFormat>Widescreen</PresentationFormat>
  <Paragraphs>162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Demi Cond</vt:lpstr>
      <vt:lpstr>Franklin Gothic Heavy</vt:lpstr>
      <vt:lpstr>Segoe UI</vt:lpstr>
      <vt:lpstr>Trebuchet MS</vt:lpstr>
      <vt:lpstr>Office Theme</vt:lpstr>
      <vt:lpstr>PowerPoint Presentation</vt:lpstr>
      <vt:lpstr>Overview</vt:lpstr>
      <vt:lpstr>Copy from mobilelite</vt:lpstr>
      <vt:lpstr>Adapt It</vt:lpstr>
      <vt:lpstr>Let’s test the new installer </vt:lpstr>
      <vt:lpstr>PowerPoint Presentation</vt:lpstr>
      <vt:lpstr>Adapt It data files</vt:lpstr>
      <vt:lpstr>?</vt:lpstr>
      <vt:lpstr>Logos</vt:lpstr>
      <vt:lpstr>Logos</vt:lpstr>
      <vt:lpstr>Logos tutorial</vt:lpstr>
      <vt:lpstr>?</vt:lpstr>
      <vt:lpstr>Anki</vt:lpstr>
      <vt:lpstr>PowerPoint Presentation</vt:lpstr>
      <vt:lpstr>Learning task 1 Install Anki</vt:lpstr>
      <vt:lpstr>Learning task 2 Use Anki</vt:lpstr>
      <vt:lpstr>HearThis</vt:lpstr>
      <vt:lpstr>FLEx audio writing system</vt:lpstr>
      <vt:lpstr>FLEx audio writing system</vt:lpstr>
      <vt:lpstr>SayMore</vt:lpstr>
      <vt:lpstr>XLingPaper</vt:lpstr>
      <vt:lpstr>Training materials</vt:lpstr>
      <vt:lpstr>Pathway</vt:lpstr>
      <vt:lpstr>Useful tools</vt:lpstr>
      <vt:lpstr>Questions? Need More Information?</vt:lpstr>
    </vt:vector>
  </TitlesOfParts>
  <Company>SIl Chad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Snapshots</dc:title>
  <dc:creator>jjpdq82@yahoo.com.au</dc:creator>
  <cp:lastModifiedBy>jjpdq82@yahoo.com.au</cp:lastModifiedBy>
  <cp:revision>29</cp:revision>
  <dcterms:created xsi:type="dcterms:W3CDTF">2017-04-04T07:42:21Z</dcterms:created>
  <dcterms:modified xsi:type="dcterms:W3CDTF">2017-04-05T17:41:03Z</dcterms:modified>
</cp:coreProperties>
</file>