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9" r:id="rId2"/>
    <p:sldId id="297" r:id="rId3"/>
    <p:sldId id="290" r:id="rId4"/>
    <p:sldId id="299" r:id="rId5"/>
    <p:sldId id="291" r:id="rId6"/>
    <p:sldId id="292" r:id="rId7"/>
    <p:sldId id="293" r:id="rId8"/>
    <p:sldId id="294" r:id="rId9"/>
    <p:sldId id="295" r:id="rId10"/>
    <p:sldId id="298" r:id="rId11"/>
    <p:sldId id="300" r:id="rId12"/>
    <p:sldId id="301" r:id="rId13"/>
    <p:sldId id="296" r:id="rId14"/>
    <p:sldId id="284" r:id="rId15"/>
    <p:sldId id="30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6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4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471" autoAdjust="0"/>
    <p:restoredTop sz="92289" autoAdjust="0"/>
  </p:normalViewPr>
  <p:slideViewPr>
    <p:cSldViewPr snapToGrid="0">
      <p:cViewPr varScale="1">
        <p:scale>
          <a:sx n="46" d="100"/>
          <a:sy n="46" d="100"/>
        </p:scale>
        <p:origin x="132" y="42"/>
      </p:cViewPr>
      <p:guideLst>
        <p:guide orient="horz" pos="2160"/>
        <p:guide pos="16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C3740-138C-4ACA-B73A-B645F73B3CC1}" type="datetimeFigureOut">
              <a:rPr lang="en-US" smtClean="0"/>
              <a:t>16-Apr-18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6D429-010E-487C-87CF-5E0B59AC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excited to share with you this afternoon</a:t>
            </a:r>
            <a:r>
              <a:rPr lang="en-US" baseline="0" dirty="0" smtClean="0"/>
              <a:t> the great improvements that have been made in version 8 to the Parallel Passages check. Firstly, how many people have actually used the tool. Not just demonstrated it but used it. You see I have demonstrated it for over 10 years now and I have used it with two teams. One with and earlier version (probably 7.3) and one this year with 7.6. wow what a difference!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90228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6386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excited to share with you this afternoon</a:t>
            </a:r>
            <a:r>
              <a:rPr lang="en-US" baseline="0" dirty="0" smtClean="0"/>
              <a:t> the great improvements that have been made in version 8 to the Parallel Passages check. Firstly, how many people have actually used the tool. Not just demonstrated it but used it. You see I have demonstrated it for over 10 years now and I have used it with two teams. One with and earlier version (probably 7.3) and one this year with 7.6. wow what a difference!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7822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I started demonstrating ParaTExt</a:t>
            </a:r>
            <a:r>
              <a:rPr lang="en-US" baseline="0" dirty="0" smtClean="0"/>
              <a:t> 6 – the task was so much simpler.</a:t>
            </a:r>
          </a:p>
          <a:p>
            <a:r>
              <a:rPr lang="en-US" baseline="0" dirty="0" smtClean="0"/>
              <a:t>132 parallel passages.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0833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Lost in a sea of passages!</a:t>
            </a:r>
          </a:p>
          <a:p>
            <a:r>
              <a:rPr lang="en-US" dirty="0" smtClean="0"/>
              <a:t>If</a:t>
            </a:r>
            <a:r>
              <a:rPr lang="en-US" baseline="0" dirty="0" smtClean="0"/>
              <a:t> double-clicked you missed one, but which one?</a:t>
            </a:r>
          </a:p>
          <a:p>
            <a:r>
              <a:rPr lang="en-US" baseline="0" dirty="0" smtClean="0"/>
              <a:t>If you didn’t write down where you were, had no idea.</a:t>
            </a:r>
          </a:p>
          <a:p>
            <a:r>
              <a:rPr lang="en-US" baseline="0" dirty="0" smtClean="0"/>
              <a:t>Have you done all 132 passages?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8097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Thousands, but …</a:t>
            </a:r>
            <a:r>
              <a:rPr lang="en-US" baseline="0" dirty="0" smtClean="0"/>
              <a:t> l</a:t>
            </a:r>
            <a:r>
              <a:rPr lang="en-US" dirty="0" smtClean="0"/>
              <a:t>ist to keep track</a:t>
            </a:r>
          </a:p>
          <a:p>
            <a:r>
              <a:rPr lang="en-US" dirty="0" smtClean="0"/>
              <a:t>Filters (</a:t>
            </a:r>
            <a:r>
              <a:rPr lang="en-US" dirty="0" err="1" smtClean="0"/>
              <a:t>inc</a:t>
            </a:r>
            <a:r>
              <a:rPr lang="en-US" dirty="0" smtClean="0"/>
              <a:t> </a:t>
            </a:r>
            <a:r>
              <a:rPr lang="en-US" dirty="0" err="1" smtClean="0"/>
              <a:t>Synoptics</a:t>
            </a:r>
            <a:endParaRPr lang="en-US" dirty="0" smtClean="0"/>
          </a:p>
          <a:p>
            <a:r>
              <a:rPr lang="en-US" dirty="0" smtClean="0"/>
              <a:t>Shows</a:t>
            </a:r>
            <a:r>
              <a:rPr lang="en-US" baseline="0" dirty="0" smtClean="0"/>
              <a:t> if changed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01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are we going to do this afternoon</a:t>
            </a:r>
          </a:p>
          <a:p>
            <a:r>
              <a:rPr lang="en-US" dirty="0" smtClean="0"/>
              <a:t>We will</a:t>
            </a:r>
            <a:r>
              <a:rPr lang="en-US" baseline="0" dirty="0" smtClean="0"/>
              <a:t> focus on the Parallel passages tool …</a:t>
            </a:r>
          </a:p>
          <a:p>
            <a:r>
              <a:rPr lang="en-US" baseline="0" dirty="0" smtClean="0"/>
              <a:t>But we will also cover viewing the passage while we translate. Not always a good idea …</a:t>
            </a:r>
          </a:p>
          <a:p>
            <a:r>
              <a:rPr lang="en-US" baseline="0" dirty="0" smtClean="0"/>
              <a:t>Finally we will make sure that the parallel passage tool is on your plan.</a:t>
            </a:r>
          </a:p>
          <a:p>
            <a:r>
              <a:rPr lang="en-US" baseline="0" dirty="0" smtClean="0"/>
              <a:t>Open you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and Paratext 8 and let’s get started. Firstly, I will demonstrate for you and then get you to do some learning tasks.</a:t>
            </a:r>
          </a:p>
          <a:p>
            <a:r>
              <a:rPr lang="en-US" baseline="0" dirty="0" smtClean="0"/>
              <a:t>You will want to load Paratext and put the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in a narrow window to the side so you can follow what we are doing.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5229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are we going to do this afternoon</a:t>
            </a:r>
          </a:p>
          <a:p>
            <a:r>
              <a:rPr lang="en-US" dirty="0" smtClean="0"/>
              <a:t>We will</a:t>
            </a:r>
            <a:r>
              <a:rPr lang="en-US" baseline="0" dirty="0" smtClean="0"/>
              <a:t> focus on the Parallel passages tool …</a:t>
            </a:r>
          </a:p>
          <a:p>
            <a:r>
              <a:rPr lang="en-US" baseline="0" dirty="0" smtClean="0"/>
              <a:t>But we will also cover viewing the passage while we translate. Not always a good idea …</a:t>
            </a:r>
          </a:p>
          <a:p>
            <a:r>
              <a:rPr lang="en-US" baseline="0" dirty="0" smtClean="0"/>
              <a:t>Finally we will make sure that the parallel passage tool is on your plan.</a:t>
            </a:r>
          </a:p>
          <a:p>
            <a:r>
              <a:rPr lang="en-US" baseline="0" dirty="0" smtClean="0"/>
              <a:t>Open you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and Paratext 8 and let’s get started. Firstly, I will demonstrate for you and then get you to do some learning tasks.</a:t>
            </a:r>
          </a:p>
          <a:p>
            <a:r>
              <a:rPr lang="en-US" baseline="0" dirty="0" smtClean="0"/>
              <a:t>You will want to load Paratext and put the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in a narrow window to the side so you can follow what we are doing.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0353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are we going to do this afternoon</a:t>
            </a:r>
          </a:p>
          <a:p>
            <a:r>
              <a:rPr lang="en-US" dirty="0" smtClean="0"/>
              <a:t>We will</a:t>
            </a:r>
            <a:r>
              <a:rPr lang="en-US" baseline="0" dirty="0" smtClean="0"/>
              <a:t> focus on the Parallel passages tool …</a:t>
            </a:r>
          </a:p>
          <a:p>
            <a:r>
              <a:rPr lang="en-US" baseline="0" dirty="0" smtClean="0"/>
              <a:t>But we will also cover viewing the passage while we translate. Not always a good idea …</a:t>
            </a:r>
          </a:p>
          <a:p>
            <a:r>
              <a:rPr lang="en-US" baseline="0" dirty="0" smtClean="0"/>
              <a:t>Finally we will make sure that the parallel passage tool is on your plan.</a:t>
            </a:r>
          </a:p>
          <a:p>
            <a:r>
              <a:rPr lang="en-US" baseline="0" dirty="0" smtClean="0"/>
              <a:t>Open you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and Paratext 8 and let’s get started. Firstly, I will demonstrate for you and then get you to do some learning tasks.</a:t>
            </a:r>
          </a:p>
          <a:p>
            <a:r>
              <a:rPr lang="en-US" baseline="0" dirty="0" smtClean="0"/>
              <a:t>You will want to load Paratext and put the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in a narrow window to the side so you can follow what we are doing.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3580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are we going to do this afternoon</a:t>
            </a:r>
          </a:p>
          <a:p>
            <a:r>
              <a:rPr lang="en-US" dirty="0" smtClean="0"/>
              <a:t>We will</a:t>
            </a:r>
            <a:r>
              <a:rPr lang="en-US" baseline="0" dirty="0" smtClean="0"/>
              <a:t> focus on the Parallel passages tool …</a:t>
            </a:r>
          </a:p>
          <a:p>
            <a:r>
              <a:rPr lang="en-US" baseline="0" dirty="0" smtClean="0"/>
              <a:t>But we will also cover viewing the passage while we translate. Not always a good idea …</a:t>
            </a:r>
          </a:p>
          <a:p>
            <a:r>
              <a:rPr lang="en-US" baseline="0" dirty="0" smtClean="0"/>
              <a:t>Finally we will make sure that the parallel passage tool is on your plan.</a:t>
            </a:r>
          </a:p>
          <a:p>
            <a:r>
              <a:rPr lang="en-US" baseline="0" dirty="0" smtClean="0"/>
              <a:t>Open you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and Paratext 8 and let’s get started. Firstly, I will demonstrate for you and then get you to do some learning tasks.</a:t>
            </a:r>
          </a:p>
          <a:p>
            <a:r>
              <a:rPr lang="en-US" baseline="0" dirty="0" smtClean="0"/>
              <a:t>You will want to load Paratext and put the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in a narrow window to the side so you can follow what we are doing.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8501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3247" y="320675"/>
            <a:ext cx="95666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5"/>
            <a:ext cx="9566651" cy="4351338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Trebuchet MS" panose="020B0603020202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Trebuchet MS" panose="020B0603020202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4pPr>
            <a:lvl5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6648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6697" y="6336913"/>
            <a:ext cx="2743200" cy="365125"/>
          </a:xfrm>
        </p:spPr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 l="-2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8627" y="154370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6557" y="4267200"/>
            <a:ext cx="9144000" cy="90139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6A0-F6E0-4693-8A7E-9A38475F7B11}" type="datetimeFigureOut">
              <a:rPr lang="en-US" smtClean="0"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532B-1D83-4D46-A403-3CA29F30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931" y="2423584"/>
            <a:ext cx="8535792" cy="1646302"/>
          </a:xfrm>
        </p:spPr>
        <p:txBody>
          <a:bodyPr/>
          <a:lstStyle/>
          <a:p>
            <a:pPr algn="l"/>
            <a:r>
              <a:rPr lang="en-US" sz="4800" dirty="0" smtClean="0"/>
              <a:t>Comparing &amp; </a:t>
            </a:r>
            <a:r>
              <a:rPr lang="en-US" sz="4800" dirty="0" smtClean="0"/>
              <a:t>Contrasting </a:t>
            </a:r>
            <a:br>
              <a:rPr lang="en-US" sz="4800" dirty="0" smtClean="0"/>
            </a:br>
            <a:r>
              <a:rPr lang="en-US" sz="4800" dirty="0" smtClean="0"/>
              <a:t>Parallel </a:t>
            </a:r>
            <a:r>
              <a:rPr lang="en-US" sz="4800" dirty="0" smtClean="0"/>
              <a:t>texts </a:t>
            </a:r>
            <a:endParaRPr lang="en-AU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931" y="4267200"/>
            <a:ext cx="9144000" cy="901390"/>
          </a:xfrm>
        </p:spPr>
        <p:txBody>
          <a:bodyPr/>
          <a:lstStyle/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(outcomes)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5032376"/>
          </a:xfrm>
        </p:spPr>
        <p:txBody>
          <a:bodyPr>
            <a:normAutofit/>
          </a:bodyPr>
          <a:lstStyle/>
          <a:p>
            <a:r>
              <a:rPr lang="en-US" b="1" baseline="0" dirty="0" smtClean="0"/>
              <a:t>View </a:t>
            </a:r>
            <a:r>
              <a:rPr lang="en-US" b="1" baseline="0" dirty="0" smtClean="0"/>
              <a:t>a parallel passage while translating </a:t>
            </a:r>
            <a:r>
              <a:rPr lang="en-US" baseline="0" dirty="0" smtClean="0"/>
              <a:t>(if appropriate</a:t>
            </a:r>
            <a:r>
              <a:rPr lang="en-US" baseline="0" dirty="0" smtClean="0"/>
              <a:t>)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28019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incomes?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5032376"/>
          </a:xfrm>
        </p:spPr>
        <p:txBody>
          <a:bodyPr>
            <a:normAutofit/>
          </a:bodyPr>
          <a:lstStyle/>
          <a:p>
            <a:r>
              <a:rPr lang="en-US" b="1" dirty="0" smtClean="0"/>
              <a:t>Use the Parallel passages tool </a:t>
            </a:r>
            <a:r>
              <a:rPr lang="en-US" dirty="0" smtClean="0"/>
              <a:t>to compare and contrast texts</a:t>
            </a:r>
            <a:endParaRPr lang="en-US" b="1" dirty="0" smtClean="0"/>
          </a:p>
          <a:p>
            <a:pPr lvl="1"/>
            <a:r>
              <a:rPr lang="en-US" dirty="0" smtClean="0"/>
              <a:t>Interpret the </a:t>
            </a:r>
            <a:r>
              <a:rPr lang="en-US" dirty="0" smtClean="0">
                <a:solidFill>
                  <a:srgbClr val="B8D432"/>
                </a:solidFill>
              </a:rPr>
              <a:t>green</a:t>
            </a:r>
            <a:r>
              <a:rPr lang="en-US" dirty="0" smtClean="0"/>
              <a:t> shading in the texts and </a:t>
            </a:r>
            <a:r>
              <a:rPr lang="en-US" dirty="0" smtClean="0">
                <a:solidFill>
                  <a:srgbClr val="FFFF00"/>
                </a:solidFill>
              </a:rPr>
              <a:t>yellow</a:t>
            </a:r>
            <a:r>
              <a:rPr lang="en-US" baseline="0" dirty="0" smtClean="0"/>
              <a:t> in source text</a:t>
            </a:r>
          </a:p>
          <a:p>
            <a:pPr lvl="1"/>
            <a:r>
              <a:rPr lang="en-US" baseline="0" dirty="0" smtClean="0"/>
              <a:t>Edit the text to make any corrections</a:t>
            </a:r>
          </a:p>
          <a:p>
            <a:pPr lvl="1"/>
            <a:r>
              <a:rPr lang="en-US" baseline="0" dirty="0" smtClean="0"/>
              <a:t>Keep track of the passages that have been already checked</a:t>
            </a:r>
          </a:p>
          <a:p>
            <a:pPr lvl="1"/>
            <a:r>
              <a:rPr lang="en-US" baseline="0" dirty="0" smtClean="0"/>
              <a:t>Identify any changes made after marking </a:t>
            </a:r>
            <a:r>
              <a:rPr lang="en-US" baseline="0" dirty="0" smtClean="0"/>
              <a:t>as complete</a:t>
            </a:r>
            <a:endParaRPr lang="en-US" baseline="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336214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incomes?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5032376"/>
          </a:xfrm>
        </p:spPr>
        <p:txBody>
          <a:bodyPr>
            <a:normAutofit/>
          </a:bodyPr>
          <a:lstStyle/>
          <a:p>
            <a:r>
              <a:rPr lang="en-US" b="1" baseline="0" dirty="0" smtClean="0"/>
              <a:t>View </a:t>
            </a:r>
            <a:r>
              <a:rPr lang="en-US" b="1" baseline="0" dirty="0" smtClean="0"/>
              <a:t>a parallel passage while translating </a:t>
            </a:r>
            <a:r>
              <a:rPr lang="en-US" baseline="0" dirty="0" smtClean="0"/>
              <a:t>(if appropriate</a:t>
            </a:r>
            <a:r>
              <a:rPr lang="en-US" baseline="0" dirty="0" smtClean="0"/>
              <a:t>)</a:t>
            </a:r>
            <a:endParaRPr lang="en-US" baseline="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69708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Demonstration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787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612" y="320675"/>
            <a:ext cx="9405286" cy="1325563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265220" y="1330036"/>
            <a:ext cx="9753279" cy="5507181"/>
          </a:xfrm>
          <a:solidFill>
            <a:schemeClr val="tx1"/>
          </a:solidFill>
        </p:spPr>
        <p:txBody>
          <a:bodyPr>
            <a:normAutofit fontScale="70000" lnSpcReduction="20000"/>
          </a:bodyPr>
          <a:lstStyle/>
          <a:p>
            <a:pPr lvl="0">
              <a:lnSpc>
                <a:spcPct val="110000"/>
              </a:lnSpc>
            </a:pPr>
            <a:r>
              <a:rPr lang="en-AU" sz="4200" dirty="0" smtClean="0"/>
              <a:t>Use </a:t>
            </a:r>
            <a:r>
              <a:rPr lang="en-AU" sz="4200" dirty="0"/>
              <a:t>the ________  ___________ tool to compare and contrast parallel texts.</a:t>
            </a:r>
          </a:p>
          <a:p>
            <a:pPr lvl="0">
              <a:lnSpc>
                <a:spcPct val="110000"/>
              </a:lnSpc>
            </a:pPr>
            <a:r>
              <a:rPr lang="en-AU" sz="4200" dirty="0"/>
              <a:t>The green shading in the texts means _____________and yellow shading in source texts means that ____________________.</a:t>
            </a:r>
            <a:endParaRPr lang="en-AU" sz="4200" dirty="0"/>
          </a:p>
          <a:p>
            <a:pPr lvl="0">
              <a:lnSpc>
                <a:spcPct val="110000"/>
              </a:lnSpc>
            </a:pPr>
            <a:r>
              <a:rPr lang="en-AU" sz="4200" dirty="0"/>
              <a:t>Edit the text to make any necessary corrections</a:t>
            </a:r>
            <a:endParaRPr lang="en-AU" sz="4200" dirty="0"/>
          </a:p>
          <a:p>
            <a:pPr lvl="1">
              <a:lnSpc>
                <a:spcPct val="110000"/>
              </a:lnSpc>
            </a:pPr>
            <a:r>
              <a:rPr lang="en-AU" sz="3800" dirty="0"/>
              <a:t>Ensure that what is </a:t>
            </a:r>
            <a:r>
              <a:rPr lang="en-AU" sz="3800" b="1" dirty="0"/>
              <a:t>______</a:t>
            </a:r>
            <a:r>
              <a:rPr lang="en-AU" sz="3800" dirty="0"/>
              <a:t> in the source is the </a:t>
            </a:r>
            <a:r>
              <a:rPr lang="en-AU" sz="3800" b="1" dirty="0"/>
              <a:t>same </a:t>
            </a:r>
            <a:r>
              <a:rPr lang="en-AU" sz="3800" dirty="0"/>
              <a:t>in your texts</a:t>
            </a:r>
            <a:endParaRPr lang="en-AU" sz="3800" dirty="0"/>
          </a:p>
          <a:p>
            <a:pPr lvl="1">
              <a:lnSpc>
                <a:spcPct val="110000"/>
              </a:lnSpc>
            </a:pPr>
            <a:r>
              <a:rPr lang="en-AU" sz="3800" dirty="0"/>
              <a:t>What is </a:t>
            </a:r>
            <a:r>
              <a:rPr lang="en-AU" sz="3800" b="1" dirty="0"/>
              <a:t>different </a:t>
            </a:r>
            <a:r>
              <a:rPr lang="en-AU" sz="3800" dirty="0"/>
              <a:t>in the source is the ___</a:t>
            </a:r>
            <a:r>
              <a:rPr lang="en-AU" sz="3800" b="1" dirty="0"/>
              <a:t>_______ </a:t>
            </a:r>
            <a:r>
              <a:rPr lang="en-AU" sz="3800" dirty="0"/>
              <a:t>in your text where possible</a:t>
            </a:r>
            <a:endParaRPr lang="en-AU" sz="3800" dirty="0"/>
          </a:p>
          <a:p>
            <a:pPr lvl="0">
              <a:lnSpc>
                <a:spcPct val="110000"/>
              </a:lnSpc>
            </a:pPr>
            <a:r>
              <a:rPr lang="en-AU" sz="4200" dirty="0"/>
              <a:t>Use the _______________ to keep track of the passages that have been already been checked</a:t>
            </a:r>
            <a:r>
              <a:rPr lang="en-AU" sz="4200" dirty="0" smtClean="0"/>
              <a:t>.</a:t>
            </a:r>
            <a:endParaRPr lang="en-AU" sz="4200" dirty="0"/>
          </a:p>
        </p:txBody>
      </p:sp>
      <p:sp>
        <p:nvSpPr>
          <p:cNvPr id="5" name="Rectangle 4"/>
          <p:cNvSpPr/>
          <p:nvPr/>
        </p:nvSpPr>
        <p:spPr>
          <a:xfrm>
            <a:off x="166256" y="4383375"/>
            <a:ext cx="2036617" cy="147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200" i="1" dirty="0">
                <a:solidFill>
                  <a:srgbClr val="B8D432"/>
                </a:solidFill>
              </a:rPr>
              <a:t>Answers: Parallel Passages; two or more words are identical; same root word used; same; different; checkboxes; red; ?; lower: second, </a:t>
            </a:r>
            <a:r>
              <a:rPr lang="en-AU" sz="1400" i="1" dirty="0">
                <a:solidFill>
                  <a:srgbClr val="B8D432"/>
                </a:solidFill>
              </a:rPr>
              <a:t>quick reference, scroll</a:t>
            </a:r>
            <a:r>
              <a:rPr lang="en-AU" sz="1200" i="1" dirty="0">
                <a:solidFill>
                  <a:srgbClr val="B8D432"/>
                </a:solidFill>
              </a:rPr>
              <a:t>.</a:t>
            </a:r>
            <a:endParaRPr lang="en-AU" dirty="0">
              <a:solidFill>
                <a:srgbClr val="B8D4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0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612" y="320675"/>
            <a:ext cx="9405286" cy="1325563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265220" y="1330036"/>
            <a:ext cx="9753279" cy="5507181"/>
          </a:xfrm>
          <a:solidFill>
            <a:schemeClr val="tx1"/>
          </a:solidFill>
        </p:spPr>
        <p:txBody>
          <a:bodyPr>
            <a:normAutofit fontScale="77500" lnSpcReduction="20000"/>
          </a:bodyPr>
          <a:lstStyle/>
          <a:p>
            <a:pPr lvl="0">
              <a:lnSpc>
                <a:spcPct val="110000"/>
              </a:lnSpc>
            </a:pPr>
            <a:r>
              <a:rPr lang="en-AU" sz="4200" dirty="0" smtClean="0"/>
              <a:t>You </a:t>
            </a:r>
            <a:r>
              <a:rPr lang="en-AU" sz="4200" dirty="0"/>
              <a:t>can identify any changes have been made after marking a parallel text as checked from the _____ (coloured)  references in the top pane and the ____________ in the ___________ pane.</a:t>
            </a:r>
            <a:endParaRPr lang="en-AU" sz="4200" dirty="0"/>
          </a:p>
          <a:p>
            <a:pPr lvl="0">
              <a:lnSpc>
                <a:spcPct val="110000"/>
              </a:lnSpc>
            </a:pPr>
            <a:r>
              <a:rPr lang="en-AU" sz="4200" dirty="0"/>
              <a:t>It is generally not good practice to follow the first gospel passage when translating the ____ gospel passage. But it is good to follow either an OT quotation or a third gospel.  </a:t>
            </a:r>
            <a:endParaRPr lang="en-AU" sz="4200" dirty="0"/>
          </a:p>
          <a:p>
            <a:pPr lvl="0">
              <a:lnSpc>
                <a:spcPct val="110000"/>
              </a:lnSpc>
            </a:pPr>
            <a:r>
              <a:rPr lang="en-AU" sz="4200" dirty="0"/>
              <a:t>You can use a ________ window and/or _____ groups to view passages in separate windows while </a:t>
            </a:r>
            <a:r>
              <a:rPr lang="en-AU" sz="4200" dirty="0" smtClean="0"/>
              <a:t>translating</a:t>
            </a:r>
            <a:r>
              <a:rPr lang="en-AU" sz="42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256" y="4383375"/>
            <a:ext cx="2036617" cy="147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200" i="1" dirty="0">
                <a:solidFill>
                  <a:srgbClr val="B8D432"/>
                </a:solidFill>
              </a:rPr>
              <a:t>Answers: Parallel Passages; two or more words are identical; same root word used; same; different; checkboxes; red; ?; lower: second, </a:t>
            </a:r>
            <a:r>
              <a:rPr lang="en-AU" sz="1400" i="1" dirty="0">
                <a:solidFill>
                  <a:srgbClr val="B8D432"/>
                </a:solidFill>
              </a:rPr>
              <a:t>quick reference, scroll</a:t>
            </a:r>
            <a:r>
              <a:rPr lang="en-AU" sz="1200" i="1" dirty="0">
                <a:solidFill>
                  <a:srgbClr val="B8D432"/>
                </a:solidFill>
              </a:rPr>
              <a:t>.</a:t>
            </a:r>
            <a:endParaRPr lang="en-AU" dirty="0">
              <a:solidFill>
                <a:srgbClr val="B8D4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628899" y="4201888"/>
            <a:ext cx="9144000" cy="90139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6"/>
                  </a:outerShdw>
                </a:effectLst>
                <a:latin typeface="Trebuchet MS" panose="020B0603020202020204" pitchFamily="34" charset="0"/>
              </a:rPr>
              <a:t>Same</a:t>
            </a:r>
            <a:r>
              <a:rPr lang="en-US" sz="4400" b="1" dirty="0">
                <a:latin typeface="Trebuchet MS" panose="020B0603020202020204" pitchFamily="34" charset="0"/>
              </a:rPr>
              <a:t> or different?</a:t>
            </a:r>
            <a:endParaRPr lang="en-AU" sz="4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15931" y="2423584"/>
            <a:ext cx="8535792" cy="164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/>
              <a:t>Comparing &amp; Contrasting </a:t>
            </a:r>
            <a:br>
              <a:rPr lang="en-US" sz="4800" dirty="0" smtClean="0"/>
            </a:br>
            <a:r>
              <a:rPr lang="en-US" sz="4800" dirty="0" smtClean="0"/>
              <a:t>Parallel texts </a:t>
            </a:r>
            <a:endParaRPr lang="en-AU" sz="4800" dirty="0"/>
          </a:p>
        </p:txBody>
      </p:sp>
    </p:spTree>
    <p:extLst>
      <p:ext uri="{BB962C8B-B14F-4D97-AF65-F5344CB8AC3E}">
        <p14:creationId xmlns:p14="http://schemas.microsoft.com/office/powerpoint/2010/main" val="4794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1000s</a:t>
            </a:r>
            <a:r>
              <a:rPr lang="en-US" baseline="0" dirty="0" smtClean="0"/>
              <a:t> of parallel texts in 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are </a:t>
            </a:r>
            <a:r>
              <a:rPr lang="en-US" dirty="0" smtClean="0"/>
              <a:t>Parallel texts?</a:t>
            </a:r>
          </a:p>
          <a:p>
            <a:pPr lvl="1"/>
            <a:r>
              <a:rPr lang="en-US" b="1" dirty="0" smtClean="0">
                <a:effectLst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</a:rPr>
              <a:t>Same</a:t>
            </a:r>
            <a:r>
              <a:rPr lang="en-US" dirty="0" smtClean="0"/>
              <a:t> event told by </a:t>
            </a:r>
            <a:r>
              <a:rPr lang="en-US" b="1" dirty="0" smtClean="0"/>
              <a:t>different</a:t>
            </a:r>
            <a:r>
              <a:rPr lang="en-US" baseline="0" dirty="0" smtClean="0"/>
              <a:t> people</a:t>
            </a:r>
          </a:p>
          <a:p>
            <a:pPr lvl="1"/>
            <a:r>
              <a:rPr lang="en-US" baseline="0" dirty="0" smtClean="0"/>
              <a:t>A quote from the OT</a:t>
            </a:r>
          </a:p>
          <a:p>
            <a:pPr lvl="1"/>
            <a:r>
              <a:rPr lang="en-US" baseline="0" dirty="0" smtClean="0"/>
              <a:t>A quote from another book NT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12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1000s</a:t>
            </a:r>
            <a:r>
              <a:rPr lang="en-US" baseline="0" dirty="0" smtClean="0"/>
              <a:t> of parallel texts in 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Why </a:t>
            </a:r>
            <a:r>
              <a:rPr lang="en-US" dirty="0" smtClean="0"/>
              <a:t>are we comparing and contrasting them?</a:t>
            </a:r>
          </a:p>
          <a:p>
            <a:pPr lvl="1"/>
            <a:r>
              <a:rPr lang="en-US" dirty="0" smtClean="0"/>
              <a:t>Make</a:t>
            </a:r>
            <a:r>
              <a:rPr lang="en-US" baseline="0" dirty="0" smtClean="0"/>
              <a:t> them t</a:t>
            </a:r>
            <a:r>
              <a:rPr lang="en-US" dirty="0" smtClean="0"/>
              <a:t>he </a:t>
            </a:r>
            <a:r>
              <a:rPr lang="en-US" b="1" dirty="0" smtClean="0"/>
              <a:t>same</a:t>
            </a:r>
            <a:r>
              <a:rPr lang="en-US" dirty="0" smtClean="0"/>
              <a:t> when they are the </a:t>
            </a:r>
            <a:r>
              <a:rPr lang="en-US" b="1" dirty="0" smtClean="0"/>
              <a:t>same</a:t>
            </a:r>
            <a:r>
              <a:rPr lang="en-US" dirty="0" smtClean="0"/>
              <a:t> in the source text</a:t>
            </a:r>
          </a:p>
          <a:p>
            <a:pPr lvl="1"/>
            <a:r>
              <a:rPr lang="en-US" dirty="0" smtClean="0"/>
              <a:t>Keep the </a:t>
            </a:r>
            <a:r>
              <a:rPr lang="en-US" b="1" dirty="0" smtClean="0"/>
              <a:t>differences</a:t>
            </a:r>
            <a:r>
              <a:rPr lang="en-US" dirty="0" smtClean="0"/>
              <a:t> (most of the time)</a:t>
            </a:r>
          </a:p>
          <a:p>
            <a:pPr lvl="1"/>
            <a:r>
              <a:rPr lang="en-US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B8D432"/>
                </a:solidFill>
                <a:effectLst>
                  <a:outerShdw blurRad="50800" dist="50800" dir="5400000" algn="ctr" rotWithShape="0">
                    <a:schemeClr val="accent6"/>
                  </a:outerShdw>
                </a:effectLst>
              </a:rPr>
              <a:t>Wisdom</a:t>
            </a:r>
            <a:r>
              <a:rPr lang="en-US" dirty="0" smtClean="0"/>
              <a:t> to know the </a:t>
            </a:r>
            <a:r>
              <a:rPr lang="en-US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B8D432"/>
                </a:solidFill>
                <a:effectLst>
                  <a:outerShdw blurRad="50800" dist="50800" dir="5400000" algn="ctr" rotWithShape="0">
                    <a:schemeClr val="accent6"/>
                  </a:outerShdw>
                </a:effectLst>
              </a:rPr>
              <a:t>difference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It is the meaning not the form!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698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6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set of 132 parallel passages (Synoptic</a:t>
            </a:r>
            <a:r>
              <a:rPr lang="en-US" baseline="0" dirty="0" smtClean="0"/>
              <a:t> Gospels</a:t>
            </a:r>
            <a:r>
              <a:rPr lang="en-US" dirty="0" smtClean="0"/>
              <a:t>)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383" y="113161"/>
            <a:ext cx="6387396" cy="50243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7" y="1569234"/>
            <a:ext cx="6449967" cy="507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932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7 – verse by verse!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Broaden out – stepped through one at a time</a:t>
            </a:r>
          </a:p>
          <a:p>
            <a:r>
              <a:rPr lang="en-US" dirty="0" smtClean="0"/>
              <a:t>How do you find them</a:t>
            </a:r>
          </a:p>
          <a:p>
            <a:r>
              <a:rPr lang="en-US" dirty="0" smtClean="0"/>
              <a:t>What if you double-clicked and missed one!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780" y="1457097"/>
            <a:ext cx="10372725" cy="696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90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8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3929"/>
            <a:ext cx="2670300" cy="4407434"/>
          </a:xfrm>
        </p:spPr>
        <p:txBody>
          <a:bodyPr>
            <a:normAutofit/>
          </a:bodyPr>
          <a:lstStyle/>
          <a:p>
            <a:endParaRPr lang="en-US" baseline="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930" y="1358682"/>
            <a:ext cx="8320314" cy="514744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4201886" y="1153886"/>
            <a:ext cx="1175657" cy="492352"/>
          </a:xfrm>
          <a:prstGeom prst="round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206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8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633929"/>
            <a:ext cx="1051560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2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 (outcomes)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5032376"/>
          </a:xfrm>
        </p:spPr>
        <p:txBody>
          <a:bodyPr>
            <a:normAutofit/>
          </a:bodyPr>
          <a:lstStyle/>
          <a:p>
            <a:r>
              <a:rPr lang="en-US" b="1" dirty="0" smtClean="0"/>
              <a:t>Use the Parallel passages tool </a:t>
            </a:r>
            <a:r>
              <a:rPr lang="en-US" dirty="0" smtClean="0"/>
              <a:t>to compare and contrast texts</a:t>
            </a:r>
            <a:endParaRPr lang="en-US" b="1" dirty="0" smtClean="0"/>
          </a:p>
          <a:p>
            <a:pPr lvl="1"/>
            <a:r>
              <a:rPr lang="en-US" dirty="0" smtClean="0"/>
              <a:t>Interpret the </a:t>
            </a:r>
            <a:r>
              <a:rPr lang="en-US" dirty="0" smtClean="0">
                <a:solidFill>
                  <a:srgbClr val="B8D432"/>
                </a:solidFill>
              </a:rPr>
              <a:t>green</a:t>
            </a:r>
            <a:r>
              <a:rPr lang="en-US" dirty="0" smtClean="0"/>
              <a:t> shading in the texts and </a:t>
            </a:r>
            <a:r>
              <a:rPr lang="en-US" dirty="0" smtClean="0">
                <a:solidFill>
                  <a:srgbClr val="FFFF00"/>
                </a:solidFill>
              </a:rPr>
              <a:t>yellow</a:t>
            </a:r>
            <a:r>
              <a:rPr lang="en-US" baseline="0" dirty="0" smtClean="0"/>
              <a:t> in source text</a:t>
            </a:r>
          </a:p>
          <a:p>
            <a:pPr lvl="1"/>
            <a:r>
              <a:rPr lang="en-US" baseline="0" dirty="0" smtClean="0"/>
              <a:t>Edit the text to make any corrections</a:t>
            </a:r>
          </a:p>
          <a:p>
            <a:pPr lvl="1"/>
            <a:r>
              <a:rPr lang="en-US" baseline="0" dirty="0" smtClean="0"/>
              <a:t>Keep track of the passages that have been already checked</a:t>
            </a:r>
          </a:p>
          <a:p>
            <a:pPr lvl="1"/>
            <a:r>
              <a:rPr lang="en-US" baseline="0" dirty="0" smtClean="0"/>
              <a:t>Identify any changes made after marking </a:t>
            </a:r>
            <a:r>
              <a:rPr lang="en-US" baseline="0" dirty="0" smtClean="0"/>
              <a:t>as complete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8747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textPowerPointTemplate.pptx" id="{2C853F4B-B274-4F71-8A40-1A6F6E127EDE}" vid="{C144FC93-DE37-4004-9DA1-D78A6F9FDF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Paratext</Template>
  <TotalTime>134</TotalTime>
  <Words>1178</Words>
  <Application>Microsoft Office PowerPoint</Application>
  <PresentationFormat>Widescreen</PresentationFormat>
  <Paragraphs>105</Paragraphs>
  <Slides>15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Trebuchet MS</vt:lpstr>
      <vt:lpstr>Verdana</vt:lpstr>
      <vt:lpstr>Office Theme</vt:lpstr>
      <vt:lpstr>Comparing &amp; Contrasting  Parallel texts </vt:lpstr>
      <vt:lpstr>PowerPoint Presentation</vt:lpstr>
      <vt:lpstr>1000s of parallel texts in NT</vt:lpstr>
      <vt:lpstr>1000s of parallel texts in NT</vt:lpstr>
      <vt:lpstr>ParaTExt 6</vt:lpstr>
      <vt:lpstr>ParaTExt 7 – verse by verse!</vt:lpstr>
      <vt:lpstr>ParaTExt 8</vt:lpstr>
      <vt:lpstr>ParaTExt 8</vt:lpstr>
      <vt:lpstr>Learning objectives (outcomes)</vt:lpstr>
      <vt:lpstr>Objectives (outcomes)</vt:lpstr>
      <vt:lpstr>Learning incomes?</vt:lpstr>
      <vt:lpstr>Learning incomes?</vt:lpstr>
      <vt:lpstr>Demonstration</vt:lpstr>
      <vt:lpstr>Summary</vt:lpstr>
      <vt:lpstr>Summary</vt:lpstr>
    </vt:vector>
  </TitlesOfParts>
  <Company>SIl Chad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&amp; contrasting Parallel texts</dc:title>
  <dc:creator>jjpdq82@yahoo.com.au</dc:creator>
  <cp:lastModifiedBy>jjpdq82@yahoo.com.au</cp:lastModifiedBy>
  <cp:revision>8</cp:revision>
  <dcterms:created xsi:type="dcterms:W3CDTF">2018-04-16T16:49:46Z</dcterms:created>
  <dcterms:modified xsi:type="dcterms:W3CDTF">2018-04-16T19:03:55Z</dcterms:modified>
</cp:coreProperties>
</file>