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1" r:id="rId4"/>
    <p:sldId id="258" r:id="rId5"/>
    <p:sldId id="293" r:id="rId6"/>
    <p:sldId id="292" r:id="rId7"/>
    <p:sldId id="259" r:id="rId8"/>
    <p:sldId id="261" r:id="rId9"/>
    <p:sldId id="260" r:id="rId10"/>
    <p:sldId id="294" r:id="rId11"/>
    <p:sldId id="262" r:id="rId12"/>
    <p:sldId id="295" r:id="rId13"/>
    <p:sldId id="263" r:id="rId14"/>
    <p:sldId id="264" r:id="rId15"/>
    <p:sldId id="296" r:id="rId16"/>
    <p:sldId id="297" r:id="rId17"/>
    <p:sldId id="291" r:id="rId18"/>
    <p:sldId id="298" r:id="rId19"/>
    <p:sldId id="265" r:id="rId20"/>
    <p:sldId id="267" r:id="rId21"/>
    <p:sldId id="276" r:id="rId22"/>
    <p:sldId id="277" r:id="rId23"/>
    <p:sldId id="278" r:id="rId24"/>
    <p:sldId id="268" r:id="rId25"/>
    <p:sldId id="269" r:id="rId26"/>
    <p:sldId id="270" r:id="rId27"/>
    <p:sldId id="272" r:id="rId28"/>
    <p:sldId id="273" r:id="rId29"/>
    <p:sldId id="274" r:id="rId30"/>
    <p:sldId id="279" r:id="rId31"/>
    <p:sldId id="280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93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F283-1ABA-4277-B6BA-F123E40DC011}" type="datetimeFigureOut">
              <a:rPr lang="nl-NL" smtClean="0"/>
              <a:pPr/>
              <a:t>17-9-2015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91680" y="1099770"/>
            <a:ext cx="54726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SOURCE LANGUAGE TOOLS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Paratext 7.6</a:t>
            </a:r>
            <a:endParaRPr lang="nl-NL" sz="24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2123728" y="4667071"/>
            <a:ext cx="4680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hlinkClick r:id="rId2" action="ppaction://hlinksldjump"/>
              </a:rPr>
              <a:t>Source Language Text Window</a:t>
            </a:r>
            <a:endParaRPr lang="en-US" sz="2400" b="1" dirty="0" smtClean="0"/>
          </a:p>
          <a:p>
            <a:pPr marL="263525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hlinkClick r:id="rId3" action="ppaction://hlinksldjump"/>
              </a:rPr>
              <a:t>Source Language Search Tool</a:t>
            </a:r>
            <a:endParaRPr lang="en-US" sz="2400" b="1" dirty="0" smtClean="0"/>
          </a:p>
          <a:p>
            <a:pPr marL="263525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hlinkClick r:id="rId4" action="ppaction://hlinksldjump"/>
              </a:rPr>
              <a:t>Source Language Dictionary</a:t>
            </a:r>
            <a:endParaRPr lang="en-US" sz="2400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93579"/>
            <a:ext cx="638175" cy="7715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clicking on red superscript “t’s” in the Hebrew text to access more information about the text.  Clicking on the red t’s opens the Hebrew Textual Commentary (HOTTP)</a:t>
            </a:r>
            <a:endParaRPr lang="nl-NL" sz="2400" dirty="0"/>
          </a:p>
        </p:txBody>
      </p:sp>
      <p:pic>
        <p:nvPicPr>
          <p:cNvPr id="7" name="Afbeelding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8840"/>
            <a:ext cx="648072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732240" y="4149080"/>
            <a:ext cx="2160240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Press </a:t>
            </a:r>
            <a:r>
              <a:rPr lang="en-US" sz="2400" b="1" dirty="0" smtClean="0"/>
              <a:t>Escape </a:t>
            </a:r>
            <a:r>
              <a:rPr lang="en-US" sz="2400" dirty="0" smtClean="0"/>
              <a:t>or the</a:t>
            </a:r>
            <a:r>
              <a:rPr lang="en-US" sz="2400" b="1" dirty="0" smtClean="0"/>
              <a:t> X </a:t>
            </a:r>
            <a:r>
              <a:rPr lang="en-US" sz="2400" dirty="0" smtClean="0"/>
              <a:t>on the popup </a:t>
            </a:r>
            <a:r>
              <a:rPr lang="en-US" sz="2400" dirty="0" smtClean="0"/>
              <a:t>to close this window again.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4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116633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right click on a </a:t>
            </a:r>
            <a:r>
              <a:rPr lang="en-US" sz="2400" dirty="0" smtClean="0"/>
              <a:t>Greek </a:t>
            </a:r>
            <a:r>
              <a:rPr lang="en-US" sz="2400" dirty="0" smtClean="0"/>
              <a:t>lemma</a:t>
            </a:r>
            <a:r>
              <a:rPr lang="en-US" sz="2400" dirty="0" smtClean="0"/>
              <a:t>, </a:t>
            </a:r>
            <a:r>
              <a:rPr lang="en-US" sz="2400" dirty="0" smtClean="0"/>
              <a:t>a context-sensitive popup menu will appear with options such as:</a:t>
            </a:r>
            <a:endParaRPr lang="nl-N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6191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3164556" y="3645024"/>
            <a:ext cx="5832648" cy="23083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Include in </a:t>
            </a:r>
            <a:r>
              <a:rPr lang="en-US" sz="2400" dirty="0" smtClean="0"/>
              <a:t>a Search List or </a:t>
            </a:r>
            <a:r>
              <a:rPr lang="en-US" sz="2400" dirty="0" smtClean="0">
                <a:hlinkClick r:id="rId3" action="ppaction://hlinksldjump"/>
              </a:rPr>
              <a:t>advanced search</a:t>
            </a:r>
            <a:endParaRPr lang="en-US" sz="240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Look up in </a:t>
            </a:r>
            <a:r>
              <a:rPr lang="en-US" sz="2400" dirty="0" smtClean="0"/>
              <a:t>one of three dictionaries</a:t>
            </a:r>
            <a:endParaRPr lang="en-US" sz="240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List all </a:t>
            </a:r>
            <a:r>
              <a:rPr lang="en-US" sz="2400" dirty="0" smtClean="0"/>
              <a:t>occurrences in all books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List all occurrences in the current book</a:t>
            </a:r>
            <a:endParaRPr lang="en-US" sz="240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Add to custom list of Biblical Terms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Copy to clipboard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116633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right click on a </a:t>
            </a:r>
            <a:r>
              <a:rPr lang="en-US" sz="2400" dirty="0" smtClean="0"/>
              <a:t>Greek surface form, </a:t>
            </a:r>
            <a:r>
              <a:rPr lang="en-US" sz="2400" dirty="0" smtClean="0"/>
              <a:t>a </a:t>
            </a:r>
            <a:r>
              <a:rPr lang="en-US" sz="2400" dirty="0" smtClean="0"/>
              <a:t>shorter context-sensitive </a:t>
            </a:r>
            <a:r>
              <a:rPr lang="en-US" sz="2400" dirty="0" smtClean="0"/>
              <a:t>popup menu will appear with options such as:</a:t>
            </a:r>
            <a:endParaRPr lang="nl-N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196751"/>
            <a:ext cx="6984776" cy="500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3851920" y="4725144"/>
            <a:ext cx="518457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Include </a:t>
            </a:r>
            <a:r>
              <a:rPr lang="en-US" sz="2400" dirty="0" smtClean="0"/>
              <a:t>word in a Search List </a:t>
            </a:r>
            <a:endParaRPr lang="en-US" sz="240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Copy (word) to clipboard</a:t>
            </a:r>
            <a:endParaRPr lang="en-US" sz="240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Copy </a:t>
            </a:r>
            <a:r>
              <a:rPr lang="en-US" sz="2400" dirty="0" smtClean="0"/>
              <a:t>verse to </a:t>
            </a:r>
            <a:r>
              <a:rPr lang="en-US" sz="2400" dirty="0" smtClean="0"/>
              <a:t>clipboard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66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212447"/>
            <a:ext cx="878497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if you do not use the interlinear view, an intermediate popup menu will appear first, prompting you to choose whether you want this action to apply to: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323528" y="4667652"/>
            <a:ext cx="8568952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word with its morphological form as it occurs in this verse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lemma, regardless of its morphological form in this verse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Any word with this morphological form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gloss</a:t>
            </a:r>
            <a:endParaRPr lang="nl-NL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83829"/>
            <a:ext cx="8401050" cy="25812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212447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</a:t>
            </a:r>
            <a:r>
              <a:rPr lang="en-US" sz="2400" dirty="0" smtClean="0"/>
              <a:t>click on </a:t>
            </a:r>
            <a:r>
              <a:rPr lang="en-US" sz="2400" b="1" dirty="0" smtClean="0"/>
              <a:t>References in All </a:t>
            </a:r>
            <a:r>
              <a:rPr lang="en-US" sz="2400" b="1" dirty="0" smtClean="0"/>
              <a:t>Books</a:t>
            </a:r>
            <a:r>
              <a:rPr lang="en-US" sz="2400" dirty="0" smtClean="0"/>
              <a:t>, or </a:t>
            </a:r>
            <a:r>
              <a:rPr lang="en-US" sz="2400" b="1" dirty="0" smtClean="0"/>
              <a:t>References in Current Book </a:t>
            </a:r>
            <a:r>
              <a:rPr lang="en-US" sz="2400" b="1" dirty="0" smtClean="0"/>
              <a:t> </a:t>
            </a:r>
            <a:r>
              <a:rPr lang="en-US" sz="2400" dirty="0" smtClean="0"/>
              <a:t>a list of </a:t>
            </a:r>
            <a:r>
              <a:rPr lang="en-US" sz="2400" dirty="0" smtClean="0"/>
              <a:t>verses where lemma occurs, will </a:t>
            </a:r>
            <a:r>
              <a:rPr lang="en-US" sz="2400" dirty="0" smtClean="0"/>
              <a:t>be </a:t>
            </a:r>
            <a:r>
              <a:rPr lang="en-US" sz="2400" dirty="0" smtClean="0"/>
              <a:t>displayed.</a:t>
            </a:r>
            <a:endParaRPr lang="nl-N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85478"/>
            <a:ext cx="62388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996952"/>
            <a:ext cx="4176464" cy="36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660232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212447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hold down the </a:t>
            </a:r>
            <a:r>
              <a:rPr lang="en-US" sz="2400" b="1" dirty="0" smtClean="0"/>
              <a:t>Ctrl</a:t>
            </a:r>
            <a:r>
              <a:rPr lang="en-US" sz="2400" dirty="0" smtClean="0"/>
              <a:t> key while selecting one of the options that ask for a list of occurrences, the output will be displayed in context.</a:t>
            </a:r>
            <a:endParaRPr lang="nl-N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85478"/>
            <a:ext cx="62388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56992"/>
            <a:ext cx="66579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660232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1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212447"/>
            <a:ext cx="8784976" cy="23083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hlinkClick r:id="rId2" action="ppaction://hlinksldjump"/>
              </a:rPr>
              <a:t>Source Language Search Tool </a:t>
            </a:r>
            <a:r>
              <a:rPr lang="en-US" sz="2400" dirty="0" smtClean="0"/>
              <a:t>accompanies </a:t>
            </a:r>
            <a:r>
              <a:rPr lang="en-US" sz="2400" dirty="0"/>
              <a:t>the Source Language Text window to allow searching for a combination of lemmas and/or morphological forms occurring in a particular order, and with a maximum number of words in between. Searches can be performed within one source language text or across </a:t>
            </a:r>
            <a:r>
              <a:rPr lang="en-US" sz="2400" dirty="0" smtClean="0"/>
              <a:t>different texts. There are three ways to launch the Source Language Search Tool.</a:t>
            </a:r>
            <a:endParaRPr lang="nl-NL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33" y="2852936"/>
            <a:ext cx="854233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516216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6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5536" y="260648"/>
            <a:ext cx="835292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Source Language Search Tool </a:t>
            </a:r>
            <a:r>
              <a:rPr lang="en-US" sz="2400" dirty="0" smtClean="0"/>
              <a:t>can be launched </a:t>
            </a:r>
            <a:r>
              <a:rPr lang="en-US" sz="2400" dirty="0" smtClean="0"/>
              <a:t>by right clicking on a lemma in the Greek interlinear, then clicking on Lemma to Search list.  This will open the Tool with the lemma already inserted </a:t>
            </a:r>
            <a:r>
              <a:rPr lang="en-US" sz="2400" dirty="0" smtClean="0"/>
              <a:t>as search criteria</a:t>
            </a:r>
            <a:endParaRPr lang="nl-NL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22" y="1879458"/>
            <a:ext cx="671769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839" y="3510288"/>
            <a:ext cx="4619625" cy="2600325"/>
          </a:xfrm>
          <a:prstGeom prst="rect">
            <a:avLst/>
          </a:prstGeom>
        </p:spPr>
      </p:pic>
      <p:sp>
        <p:nvSpPr>
          <p:cNvPr id="3" name="Bent-Up Arrow 2"/>
          <p:cNvSpPr/>
          <p:nvPr/>
        </p:nvSpPr>
        <p:spPr>
          <a:xfrm rot="5400000">
            <a:off x="3010832" y="4371753"/>
            <a:ext cx="1165426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5536" y="260648"/>
            <a:ext cx="835292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Source Language Search Tool </a:t>
            </a:r>
            <a:r>
              <a:rPr lang="en-US" sz="2400" dirty="0" smtClean="0"/>
              <a:t>can be </a:t>
            </a:r>
            <a:r>
              <a:rPr lang="en-US" sz="2400" dirty="0" smtClean="0"/>
              <a:t>launched </a:t>
            </a:r>
            <a:r>
              <a:rPr lang="en-US" sz="2400" dirty="0" smtClean="0"/>
              <a:t>as well by selecting the </a:t>
            </a:r>
            <a:r>
              <a:rPr lang="en-US" sz="2400" b="1" dirty="0" smtClean="0"/>
              <a:t>Find</a:t>
            </a:r>
            <a:r>
              <a:rPr lang="en-US" sz="2400" dirty="0" smtClean="0"/>
              <a:t> option from the </a:t>
            </a:r>
            <a:r>
              <a:rPr lang="en-US" sz="2400" b="1" dirty="0" smtClean="0"/>
              <a:t>Edit</a:t>
            </a:r>
            <a:r>
              <a:rPr lang="en-US" sz="2400" dirty="0" smtClean="0"/>
              <a:t> menu. Make sure, however, that the Source Language Text window is active when you do that.</a:t>
            </a:r>
            <a:endParaRPr lang="nl-NL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807619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3275856" y="4892967"/>
            <a:ext cx="4968552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alternative way to do this is by clicking the </a:t>
            </a:r>
            <a:r>
              <a:rPr lang="en-US" sz="2400" b="1" dirty="0" smtClean="0"/>
              <a:t>Find</a:t>
            </a:r>
            <a:r>
              <a:rPr lang="en-US" sz="2400" dirty="0" smtClean="0"/>
              <a:t> button on your toolbar or by using the shortcut </a:t>
            </a:r>
            <a:r>
              <a:rPr lang="en-US" sz="2400" b="1" dirty="0" smtClean="0"/>
              <a:t>Ctrl-F</a:t>
            </a:r>
            <a:r>
              <a:rPr lang="en-US" sz="2400" dirty="0" smtClean="0"/>
              <a:t>.</a:t>
            </a:r>
            <a:endParaRPr lang="nl-NL" sz="2400" dirty="0"/>
          </a:p>
        </p:txBody>
      </p:sp>
      <p:sp>
        <p:nvSpPr>
          <p:cNvPr id="10" name="PIJL-OMHOOG 9"/>
          <p:cNvSpPr/>
          <p:nvPr/>
        </p:nvSpPr>
        <p:spPr>
          <a:xfrm>
            <a:off x="7884368" y="2996952"/>
            <a:ext cx="360040" cy="18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6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212447"/>
            <a:ext cx="8784976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hold down the </a:t>
            </a:r>
            <a:r>
              <a:rPr lang="en-US" sz="2400" b="1" dirty="0" smtClean="0"/>
              <a:t>Ctrl</a:t>
            </a:r>
            <a:r>
              <a:rPr lang="en-US" sz="2400" dirty="0" smtClean="0"/>
              <a:t> key while selecting a word, lemma, or form, you can select multiple items. A right click will produce a popup menu with only one option: Load the </a:t>
            </a:r>
            <a:r>
              <a:rPr lang="en-US" sz="2400" dirty="0" smtClean="0">
                <a:hlinkClick r:id="rId2" action="ppaction://hlinksldjump"/>
              </a:rPr>
              <a:t>Source Language Search Tool </a:t>
            </a:r>
            <a:r>
              <a:rPr lang="en-US" sz="2400" dirty="0" smtClean="0"/>
              <a:t>and start an advanced search featuring all selected items.</a:t>
            </a:r>
            <a:endParaRPr lang="nl-NL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496944" cy="13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854233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JL-OMHOOG 7"/>
          <p:cNvSpPr/>
          <p:nvPr/>
        </p:nvSpPr>
        <p:spPr>
          <a:xfrm>
            <a:off x="7812360" y="2780928"/>
            <a:ext cx="504056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516216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5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Source Language Text</a:t>
            </a:r>
            <a:r>
              <a:rPr lang="en-US" sz="2400" dirty="0" smtClean="0"/>
              <a:t> window can be opened in two ways:</a:t>
            </a:r>
            <a:endParaRPr lang="nl-NL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19869"/>
            <a:ext cx="48101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5292080" y="836712"/>
            <a:ext cx="310472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Using the </a:t>
            </a:r>
            <a:r>
              <a:rPr lang="en-US" sz="2400" b="1" dirty="0" smtClean="0"/>
              <a:t>File</a:t>
            </a:r>
            <a:r>
              <a:rPr lang="en-US" sz="2400" dirty="0" smtClean="0"/>
              <a:t> menu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Using the toolbar; look for the icon with the golden “aleph”: </a:t>
            </a:r>
            <a:endParaRPr lang="nl-NL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132856"/>
            <a:ext cx="52997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349096"/>
            <a:ext cx="878497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Source Language Search Tool can be populated manually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(Click on the black X near the bottom to clear the search items and start a new search like shown here.)</a:t>
            </a:r>
            <a:endParaRPr lang="en-US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72916"/>
            <a:ext cx="867067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11560" y="1572921"/>
            <a:ext cx="3159968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a text (default is Hebrew Old Testament)</a:t>
            </a:r>
          </a:p>
        </p:txBody>
      </p:sp>
      <p:sp>
        <p:nvSpPr>
          <p:cNvPr id="10" name="PIJL-OMLAAG 9"/>
          <p:cNvSpPr/>
          <p:nvPr/>
        </p:nvSpPr>
        <p:spPr>
          <a:xfrm>
            <a:off x="1975520" y="2402089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1835696" y="4365104"/>
            <a:ext cx="266429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one or more lemmas from a list.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724128" y="4365104"/>
            <a:ext cx="298782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morphological form(s)</a:t>
            </a:r>
          </a:p>
        </p:txBody>
      </p:sp>
      <p:sp>
        <p:nvSpPr>
          <p:cNvPr id="13" name="PIJL-OMHOOG 12"/>
          <p:cNvSpPr/>
          <p:nvPr/>
        </p:nvSpPr>
        <p:spPr>
          <a:xfrm>
            <a:off x="4139952" y="3645024"/>
            <a:ext cx="432048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HOOG 13"/>
          <p:cNvSpPr/>
          <p:nvPr/>
        </p:nvSpPr>
        <p:spPr>
          <a:xfrm>
            <a:off x="5940152" y="3717032"/>
            <a:ext cx="432048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sp>
        <p:nvSpPr>
          <p:cNvPr id="16" name="Tekstvak 8"/>
          <p:cNvSpPr txBox="1"/>
          <p:nvPr/>
        </p:nvSpPr>
        <p:spPr>
          <a:xfrm>
            <a:off x="183772" y="6345324"/>
            <a:ext cx="395618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Click here to clear the search.</a:t>
            </a:r>
            <a:endParaRPr lang="nl-NL" sz="2400" dirty="0"/>
          </a:p>
        </p:txBody>
      </p:sp>
      <p:sp>
        <p:nvSpPr>
          <p:cNvPr id="2" name="Bent-Up Arrow 1"/>
          <p:cNvSpPr/>
          <p:nvPr/>
        </p:nvSpPr>
        <p:spPr>
          <a:xfrm>
            <a:off x="4211960" y="6021288"/>
            <a:ext cx="1440160" cy="59303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414243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following (combinations of) texts can be searched: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601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/>
          <p:nvPr/>
        </p:nvSpPr>
        <p:spPr>
          <a:xfrm>
            <a:off x="611560" y="3645024"/>
            <a:ext cx="7848872" cy="26776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Hebrew Old Testament (HEB)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Aramaic parts of the Old Testament (ARM)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Greek New Testament (GRK)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Greek NT with the </a:t>
            </a:r>
            <a:r>
              <a:rPr lang="en-US" sz="2400" dirty="0" err="1" smtClean="0"/>
              <a:t>Deutero</a:t>
            </a:r>
            <a:r>
              <a:rPr lang="en-US" sz="2400" dirty="0" smtClean="0"/>
              <a:t>-Canonical Books (GRK+DC)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Deutero</a:t>
            </a:r>
            <a:r>
              <a:rPr lang="en-US" sz="2400" dirty="0" smtClean="0"/>
              <a:t>-Canonical Books only (DC)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Septuagint (LXX)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Septuagint and the Greek New Testament (LXX+GRK)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660232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260648"/>
            <a:ext cx="8784976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how you select one or more lemmas:</a:t>
            </a:r>
          </a:p>
          <a:p>
            <a:r>
              <a:rPr lang="en-US" sz="2400" dirty="0" smtClean="0"/>
              <a:t>All available words in the text(s) you have selected are listed on the left, and all selected words are displayed on the right. Use the arrow keys to move a word from one list to the other. You can also do this by double clicking on a word.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79512" y="2507412"/>
            <a:ext cx="3888432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Type the first characters of the word of your choice and the cursor will move to the first match in the list.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26717"/>
            <a:ext cx="3888432" cy="474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JL-RECHTS 6"/>
          <p:cNvSpPr/>
          <p:nvPr/>
        </p:nvSpPr>
        <p:spPr>
          <a:xfrm>
            <a:off x="4139952" y="249289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751214" y="4354215"/>
            <a:ext cx="3888432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</a:t>
            </a:r>
            <a:r>
              <a:rPr lang="en-US" sz="2400" b="1" dirty="0" smtClean="0"/>
              <a:t>OK</a:t>
            </a:r>
            <a:r>
              <a:rPr lang="en-US" sz="2400" dirty="0" smtClean="0"/>
              <a:t> to finish your selection.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951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sp>
        <p:nvSpPr>
          <p:cNvPr id="10" name="Tekstvak 8"/>
          <p:cNvSpPr txBox="1"/>
          <p:nvPr/>
        </p:nvSpPr>
        <p:spPr>
          <a:xfrm>
            <a:off x="107504" y="5400650"/>
            <a:ext cx="4968552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Note: Transliteration is not available in this view.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260648"/>
            <a:ext cx="8784976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how you select one or more forms:</a:t>
            </a:r>
          </a:p>
          <a:p>
            <a:r>
              <a:rPr lang="en-US" sz="2400" dirty="0" smtClean="0"/>
              <a:t>If you click the </a:t>
            </a:r>
            <a:r>
              <a:rPr lang="en-US" sz="2400" b="1" dirty="0" smtClean="0"/>
              <a:t>Form</a:t>
            </a:r>
            <a:r>
              <a:rPr lang="en-US" sz="2400" dirty="0" smtClean="0"/>
              <a:t> link, a window will appear listing all of the available morphological (sub)categories. </a:t>
            </a:r>
          </a:p>
          <a:p>
            <a:r>
              <a:rPr lang="en-US" sz="2400" dirty="0" smtClean="0"/>
              <a:t>The default is </a:t>
            </a:r>
            <a:r>
              <a:rPr lang="en-US" sz="2400" b="1" dirty="0" smtClean="0"/>
              <a:t>any form</a:t>
            </a:r>
            <a:r>
              <a:rPr lang="en-US" sz="2400" dirty="0" smtClean="0"/>
              <a:t>, which, when selected, lists all occurrences of a word, regardless of its form.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51520" y="2507412"/>
            <a:ext cx="3816424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 the pluses of the tree diagram to make your search as specific as you want by including additional subcategories.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23528" y="4797153"/>
            <a:ext cx="3672408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</a:t>
            </a:r>
            <a:r>
              <a:rPr lang="en-US" sz="2400" b="1" dirty="0" smtClean="0"/>
              <a:t>OK</a:t>
            </a:r>
            <a:r>
              <a:rPr lang="en-US" sz="2400" dirty="0" smtClean="0"/>
              <a:t> to finish your selection.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484" y="2348879"/>
            <a:ext cx="4786004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275164"/>
            <a:ext cx="878497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a query can contain multiple </a:t>
            </a:r>
            <a:r>
              <a:rPr lang="en-US" sz="2400" dirty="0" smtClean="0"/>
              <a:t>items. The search can specify a sequence, that they are separated by a specified number of words, or that the words simply are in the same verse.</a:t>
            </a:r>
            <a:endParaRPr lang="nl-N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94909"/>
            <a:ext cx="7848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3275856" y="2676320"/>
            <a:ext cx="5472608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an additional item to your query by clicking here:</a:t>
            </a:r>
            <a:endParaRPr lang="nl-NL" sz="2400" dirty="0"/>
          </a:p>
        </p:txBody>
      </p:sp>
      <p:sp>
        <p:nvSpPr>
          <p:cNvPr id="7" name="PIJL-OMLAAG 6"/>
          <p:cNvSpPr/>
          <p:nvPr/>
        </p:nvSpPr>
        <p:spPr>
          <a:xfrm>
            <a:off x="5076056" y="3400744"/>
            <a:ext cx="504056" cy="720080"/>
          </a:xfrm>
          <a:prstGeom prst="downArrow">
            <a:avLst>
              <a:gd name="adj1" fmla="val 360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HOOG 7"/>
          <p:cNvSpPr/>
          <p:nvPr/>
        </p:nvSpPr>
        <p:spPr>
          <a:xfrm>
            <a:off x="4427984" y="4514653"/>
            <a:ext cx="36004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HOOG 9"/>
          <p:cNvSpPr/>
          <p:nvPr/>
        </p:nvSpPr>
        <p:spPr>
          <a:xfrm>
            <a:off x="4824028" y="4530838"/>
            <a:ext cx="36004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4824028" y="5434721"/>
            <a:ext cx="3672408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here to remove one of the items from a query</a:t>
            </a:r>
            <a:endParaRPr lang="nl-NL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2195736" y="5726718"/>
            <a:ext cx="2592288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here to select a range of books</a:t>
            </a:r>
            <a:endParaRPr lang="nl-NL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50" y="1916013"/>
            <a:ext cx="7219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query below looks for all passages where the genitive forms of </a:t>
            </a:r>
            <a:r>
              <a:rPr lang="en-US" sz="2400" dirty="0" smtClean="0">
                <a:latin typeface="SBL Greek" pitchFamily="2" charset="0"/>
                <a:ea typeface="SBL Greek" pitchFamily="2" charset="0"/>
              </a:rPr>
              <a:t>᾿</a:t>
            </a:r>
            <a:r>
              <a:rPr lang="en-US" sz="2000" dirty="0" err="1" smtClean="0">
                <a:latin typeface="Galatia SIL" pitchFamily="2" charset="0"/>
                <a:ea typeface="SBL Greek" pitchFamily="2" charset="0"/>
              </a:rPr>
              <a:t>Ιησους</a:t>
            </a:r>
            <a:r>
              <a:rPr lang="en-US" sz="2400" dirty="0" smtClean="0"/>
              <a:t> and </a:t>
            </a:r>
            <a:r>
              <a:rPr lang="en-US" sz="2000" dirty="0" err="1" smtClean="0">
                <a:latin typeface="Galatia SIL" pitchFamily="2" charset="0"/>
                <a:ea typeface="SBL Greek" pitchFamily="2" charset="0"/>
              </a:rPr>
              <a:t>Χριστος</a:t>
            </a:r>
            <a:r>
              <a:rPr lang="en-US" sz="2400" dirty="0"/>
              <a:t> </a:t>
            </a:r>
            <a:r>
              <a:rPr lang="en-US" sz="2400" dirty="0" smtClean="0"/>
              <a:t>occur in a direct sequence. Please pay attention to the information on the status bar. It says that the word </a:t>
            </a:r>
            <a:r>
              <a:rPr lang="en-US" sz="2000" dirty="0" err="1" smtClean="0">
                <a:latin typeface="Galatia SIL" pitchFamily="2" charset="0"/>
                <a:ea typeface="SBL Greek" pitchFamily="2" charset="0"/>
              </a:rPr>
              <a:t>Χριστος</a:t>
            </a:r>
            <a:r>
              <a:rPr lang="en-US" sz="2400" dirty="0" smtClean="0"/>
              <a:t> is found 249 times whereas the combination is found 107 times.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3491880" y="4004245"/>
            <a:ext cx="5328592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tick boxes indicate which rows are selected and hence included in the query.</a:t>
            </a:r>
            <a:endParaRPr lang="nl-NL" sz="2400" dirty="0"/>
          </a:p>
        </p:txBody>
      </p:sp>
      <p:sp>
        <p:nvSpPr>
          <p:cNvPr id="7" name="PIJL-OMLAAG 6"/>
          <p:cNvSpPr/>
          <p:nvPr/>
        </p:nvSpPr>
        <p:spPr>
          <a:xfrm>
            <a:off x="3544738" y="4940349"/>
            <a:ext cx="504056" cy="720080"/>
          </a:xfrm>
          <a:prstGeom prst="downArrow">
            <a:avLst>
              <a:gd name="adj1" fmla="val 360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HOOG 7"/>
          <p:cNvSpPr/>
          <p:nvPr/>
        </p:nvSpPr>
        <p:spPr>
          <a:xfrm>
            <a:off x="1240482" y="5993904"/>
            <a:ext cx="360040" cy="5314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HOOG 9"/>
          <p:cNvSpPr/>
          <p:nvPr/>
        </p:nvSpPr>
        <p:spPr>
          <a:xfrm>
            <a:off x="1096466" y="3356173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467544" y="4004245"/>
            <a:ext cx="2448272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Indicates which is the “current row”</a:t>
            </a:r>
            <a:endParaRPr lang="nl-NL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2320602" y="6165304"/>
            <a:ext cx="3835574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books selected</a:t>
            </a:r>
            <a:endParaRPr lang="nl-NL" sz="2400" dirty="0"/>
          </a:p>
        </p:txBody>
      </p:sp>
      <p:sp>
        <p:nvSpPr>
          <p:cNvPr id="16" name="PIJL-OMLAAG 15"/>
          <p:cNvSpPr/>
          <p:nvPr/>
        </p:nvSpPr>
        <p:spPr>
          <a:xfrm>
            <a:off x="2176586" y="4940349"/>
            <a:ext cx="504056" cy="720080"/>
          </a:xfrm>
          <a:prstGeom prst="downArrow">
            <a:avLst>
              <a:gd name="adj1" fmla="val 360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OMHOOG 16"/>
          <p:cNvSpPr/>
          <p:nvPr/>
        </p:nvSpPr>
        <p:spPr>
          <a:xfrm>
            <a:off x="7505178" y="3356173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1312490" y="6309320"/>
            <a:ext cx="9361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210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query below looks for all passages where the word </a:t>
            </a:r>
            <a:r>
              <a:rPr lang="en-US" sz="2400" dirty="0" smtClean="0">
                <a:latin typeface="SBL Greek" pitchFamily="2" charset="0"/>
                <a:ea typeface="SBL Greek" pitchFamily="2" charset="0"/>
              </a:rPr>
              <a:t>᾿</a:t>
            </a:r>
            <a:r>
              <a:rPr lang="en-US" sz="2000" dirty="0" err="1" smtClean="0">
                <a:latin typeface="Galatia SIL" pitchFamily="2" charset="0"/>
                <a:ea typeface="SBL Greek" pitchFamily="2" charset="0"/>
              </a:rPr>
              <a:t>Ιησους</a:t>
            </a:r>
            <a:r>
              <a:rPr lang="en-US" sz="2000" dirty="0" smtClean="0">
                <a:latin typeface="Galatia SIL" pitchFamily="2" charset="0"/>
                <a:ea typeface="SBL Greek" pitchFamily="2" charset="0"/>
              </a:rPr>
              <a:t> </a:t>
            </a:r>
            <a:r>
              <a:rPr lang="en-US" sz="2400" dirty="0" smtClean="0">
                <a:ea typeface="SBL Greek" pitchFamily="2" charset="0"/>
              </a:rPr>
              <a:t>is NOT followed directly by the word </a:t>
            </a:r>
            <a:r>
              <a:rPr lang="en-US" sz="2000" dirty="0" err="1" smtClean="0">
                <a:latin typeface="Galatia SIL" pitchFamily="2" charset="0"/>
                <a:ea typeface="SBL Greek" pitchFamily="2" charset="0"/>
              </a:rPr>
              <a:t>Χριστος</a:t>
            </a:r>
            <a:r>
              <a:rPr lang="en-US" sz="2400" dirty="0" smtClean="0"/>
              <a:t>. According to the status bar, the genitive singular of the word </a:t>
            </a:r>
            <a:r>
              <a:rPr lang="en-US" sz="2400" dirty="0" smtClean="0">
                <a:latin typeface="SBL Greek" pitchFamily="2" charset="0"/>
                <a:ea typeface="SBL Greek" pitchFamily="2" charset="0"/>
              </a:rPr>
              <a:t>᾿</a:t>
            </a:r>
            <a:r>
              <a:rPr lang="en-US" sz="2000" dirty="0" err="1" smtClean="0">
                <a:latin typeface="Galatia SIL" pitchFamily="2" charset="0"/>
                <a:ea typeface="SBL Greek" pitchFamily="2" charset="0"/>
              </a:rPr>
              <a:t>Ιησους</a:t>
            </a:r>
            <a:r>
              <a:rPr lang="en-US" sz="2400" dirty="0" smtClean="0"/>
              <a:t> is found 225 times. In 118 passages, however, it is found without </a:t>
            </a:r>
            <a:r>
              <a:rPr lang="en-US" sz="2000" dirty="0" err="1" smtClean="0">
                <a:latin typeface="Galatia SIL" pitchFamily="2" charset="0"/>
                <a:ea typeface="SBL Greek" pitchFamily="2" charset="0"/>
              </a:rPr>
              <a:t>Χριστος</a:t>
            </a:r>
            <a:r>
              <a:rPr lang="en-US" sz="2000" dirty="0" smtClean="0">
                <a:latin typeface="Galatia SIL" pitchFamily="2" charset="0"/>
                <a:ea typeface="SBL Greek" pitchFamily="2" charset="0"/>
              </a:rPr>
              <a:t> </a:t>
            </a:r>
            <a:r>
              <a:rPr lang="en-US" sz="2400" dirty="0" smtClean="0"/>
              <a:t>following it.</a:t>
            </a:r>
            <a:endParaRPr lang="nl-NL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323528" y="4221088"/>
            <a:ext cx="705678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Tick this box to negate the row, which means that you are looking for passages where this item is NOT found.</a:t>
            </a:r>
            <a:endParaRPr lang="nl-NL" sz="2400" dirty="0"/>
          </a:p>
        </p:txBody>
      </p:sp>
      <p:sp>
        <p:nvSpPr>
          <p:cNvPr id="15" name="PIJL-OMHOOG 14"/>
          <p:cNvSpPr/>
          <p:nvPr/>
        </p:nvSpPr>
        <p:spPr>
          <a:xfrm>
            <a:off x="5220072" y="3573016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660232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916832"/>
            <a:ext cx="72104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query below looks for all passages where the words </a:t>
            </a:r>
            <a:r>
              <a:rPr lang="en-US" sz="2400" dirty="0" smtClean="0">
                <a:latin typeface="SBL Greek" pitchFamily="2" charset="0"/>
                <a:ea typeface="SBL Greek" pitchFamily="2" charset="0"/>
              </a:rPr>
              <a:t>᾿</a:t>
            </a:r>
            <a:r>
              <a:rPr lang="en-US" sz="2000" dirty="0" err="1" smtClean="0">
                <a:latin typeface="Galatia SIL" pitchFamily="2" charset="0"/>
                <a:ea typeface="SBL Greek" pitchFamily="2" charset="0"/>
              </a:rPr>
              <a:t>Ιησους</a:t>
            </a:r>
            <a:r>
              <a:rPr lang="en-US" sz="2000" dirty="0" smtClean="0">
                <a:latin typeface="Galatia SIL" pitchFamily="2" charset="0"/>
                <a:ea typeface="SBL Greek" pitchFamily="2" charset="0"/>
              </a:rPr>
              <a:t> </a:t>
            </a:r>
            <a:r>
              <a:rPr lang="en-US" sz="2400" dirty="0" smtClean="0">
                <a:ea typeface="SBL Greek" pitchFamily="2" charset="0"/>
              </a:rPr>
              <a:t>and </a:t>
            </a:r>
            <a:r>
              <a:rPr lang="en-US" sz="2000" dirty="0" err="1" smtClean="0">
                <a:latin typeface="Galatia SIL" pitchFamily="2" charset="0"/>
                <a:ea typeface="SBL Greek" pitchFamily="2" charset="0"/>
              </a:rPr>
              <a:t>Χριστος</a:t>
            </a:r>
            <a:r>
              <a:rPr lang="en-US" sz="2400" dirty="0"/>
              <a:t> </a:t>
            </a:r>
            <a:r>
              <a:rPr lang="en-US" sz="2400" dirty="0" smtClean="0"/>
              <a:t>occur together in a single verse regardless of the sequence. According to the status bar, there are 139 verses that contain both words.</a:t>
            </a:r>
            <a:endParaRPr lang="nl-NL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323528" y="3678123"/>
            <a:ext cx="705678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Tick this box to indicate that you are not interested in a specific sequence.</a:t>
            </a:r>
            <a:endParaRPr lang="nl-NL" sz="2400" dirty="0"/>
          </a:p>
        </p:txBody>
      </p:sp>
      <p:sp>
        <p:nvSpPr>
          <p:cNvPr id="8" name="PIJL-OMLAAG 7"/>
          <p:cNvSpPr/>
          <p:nvPr/>
        </p:nvSpPr>
        <p:spPr>
          <a:xfrm>
            <a:off x="4211960" y="458112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1982"/>
            <a:ext cx="72104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9512" y="403870"/>
            <a:ext cx="878497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search results are displayed with a click on the </a:t>
            </a:r>
            <a:r>
              <a:rPr lang="en-US" sz="2400" b="1" dirty="0" smtClean="0"/>
              <a:t>Display Results </a:t>
            </a:r>
            <a:r>
              <a:rPr lang="en-US" sz="2400" dirty="0" smtClean="0"/>
              <a:t>button</a:t>
            </a:r>
            <a:r>
              <a:rPr lang="en-US" sz="2400" dirty="0" smtClean="0"/>
              <a:t>. </a:t>
            </a:r>
            <a:r>
              <a:rPr lang="en-US" sz="2400" dirty="0" smtClean="0"/>
              <a:t>Hold </a:t>
            </a:r>
            <a:r>
              <a:rPr lang="en-US" sz="2400" dirty="0" smtClean="0"/>
              <a:t>down the </a:t>
            </a:r>
            <a:r>
              <a:rPr lang="en-US" sz="2400" b="1" dirty="0" smtClean="0"/>
              <a:t>Ctrl</a:t>
            </a:r>
            <a:r>
              <a:rPr lang="en-US" sz="2400" dirty="0" smtClean="0"/>
              <a:t> key if you want to see the results in context.</a:t>
            </a:r>
            <a:endParaRPr lang="nl-NL" sz="2400" dirty="0"/>
          </a:p>
        </p:txBody>
      </p:sp>
      <p:sp>
        <p:nvSpPr>
          <p:cNvPr id="8" name="PIJL-OMLAAG 7"/>
          <p:cNvSpPr/>
          <p:nvPr/>
        </p:nvSpPr>
        <p:spPr>
          <a:xfrm>
            <a:off x="5656932" y="407627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20902"/>
            <a:ext cx="7621513" cy="257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67" y="1124744"/>
            <a:ext cx="72104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9512" y="403870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final notes regarding the Source Language Search Tool: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4788024" y="3140968"/>
            <a:ext cx="208823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Delete this row</a:t>
            </a:r>
            <a:endParaRPr lang="nl-NL" sz="2400" dirty="0"/>
          </a:p>
        </p:txBody>
      </p:sp>
      <p:sp>
        <p:nvSpPr>
          <p:cNvPr id="7" name="PIJL-OMHOOG 6"/>
          <p:cNvSpPr/>
          <p:nvPr/>
        </p:nvSpPr>
        <p:spPr>
          <a:xfrm>
            <a:off x="6588224" y="2564904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HOOG 8"/>
          <p:cNvSpPr/>
          <p:nvPr/>
        </p:nvSpPr>
        <p:spPr>
          <a:xfrm>
            <a:off x="7020272" y="2564904"/>
            <a:ext cx="216024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3923928" y="3717032"/>
            <a:ext cx="331236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Move a row up or down</a:t>
            </a:r>
            <a:endParaRPr lang="nl-NL" sz="2400" dirty="0"/>
          </a:p>
        </p:txBody>
      </p:sp>
      <p:sp>
        <p:nvSpPr>
          <p:cNvPr id="13" name="PIJL-OMHOOG 12"/>
          <p:cNvSpPr/>
          <p:nvPr/>
        </p:nvSpPr>
        <p:spPr>
          <a:xfrm>
            <a:off x="7740352" y="494116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4067944" y="5517232"/>
            <a:ext cx="396044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the results of a query to your custom Biblical Terms list</a:t>
            </a:r>
            <a:endParaRPr lang="nl-NL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6660232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840760" cy="411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6653411" cy="400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79512" y="221739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default view shows the Hebrew/Greek texts only. </a:t>
            </a:r>
          </a:p>
          <a:p>
            <a:r>
              <a:rPr lang="en-US" sz="2400" dirty="0" smtClean="0"/>
              <a:t>The analytical data is visible in the status bar.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17951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1043608" y="500479"/>
            <a:ext cx="7128792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Source Language Dictionary </a:t>
            </a:r>
            <a:r>
              <a:rPr lang="en-US" sz="2400" dirty="0" smtClean="0"/>
              <a:t>window is often launched from the popup menu that appears when the user right clicks on a word in the </a:t>
            </a:r>
            <a:r>
              <a:rPr lang="en-US" sz="2400" dirty="0" smtClean="0">
                <a:hlinkClick r:id="rId2" action="ppaction://hlinksldjump"/>
              </a:rPr>
              <a:t>Source Language Text Window</a:t>
            </a:r>
            <a:r>
              <a:rPr lang="en-US" sz="2400" dirty="0" smtClean="0"/>
              <a:t>.</a:t>
            </a:r>
            <a:endParaRPr lang="nl-NL" sz="2400" dirty="0"/>
          </a:p>
        </p:txBody>
      </p:sp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04864"/>
            <a:ext cx="661472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IJL-LINKS 17"/>
          <p:cNvSpPr/>
          <p:nvPr/>
        </p:nvSpPr>
        <p:spPr>
          <a:xfrm>
            <a:off x="7812360" y="2996952"/>
            <a:ext cx="1008112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5536" y="260648"/>
            <a:ext cx="835292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Source Language Dictionary </a:t>
            </a:r>
            <a:r>
              <a:rPr lang="en-US" sz="2400" dirty="0" smtClean="0"/>
              <a:t>window can be launched manually as well by selecting the corresponding option from the </a:t>
            </a:r>
            <a:r>
              <a:rPr lang="en-US" sz="2400" b="1" dirty="0" smtClean="0"/>
              <a:t>File</a:t>
            </a:r>
            <a:r>
              <a:rPr lang="en-US" sz="2400" dirty="0" smtClean="0"/>
              <a:t> menu. </a:t>
            </a:r>
            <a:endParaRPr lang="nl-N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591846"/>
            <a:ext cx="6120679" cy="500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5536" y="260648"/>
            <a:ext cx="835292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the </a:t>
            </a:r>
            <a:r>
              <a:rPr lang="en-US" sz="2400" b="1" dirty="0" smtClean="0"/>
              <a:t>Source Language Dictionary </a:t>
            </a:r>
            <a:r>
              <a:rPr lang="en-US" sz="2400" dirty="0" smtClean="0"/>
              <a:t>window is launched manually, a popup will appear prompting the user to select a database.</a:t>
            </a:r>
            <a:endParaRPr lang="nl-N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854" y="1700808"/>
            <a:ext cx="5505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5536" y="260648"/>
            <a:ext cx="8352928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of the databases have versions in different languages. </a:t>
            </a:r>
          </a:p>
          <a:p>
            <a:r>
              <a:rPr lang="en-US" sz="2400" dirty="0" smtClean="0"/>
              <a:t>Use the </a:t>
            </a:r>
            <a:r>
              <a:rPr lang="en-US" sz="2400" b="1" dirty="0" smtClean="0"/>
              <a:t>View</a:t>
            </a:r>
            <a:r>
              <a:rPr lang="en-US" sz="2400" dirty="0" smtClean="0"/>
              <a:t> menu to make a selection.</a:t>
            </a:r>
            <a:endParaRPr lang="nl-N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389" y="1745704"/>
            <a:ext cx="7839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52301"/>
            <a:ext cx="2808312" cy="2968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5536" y="260648"/>
            <a:ext cx="835292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scripture references are links. A click on a link will display the text. If you hold down the </a:t>
            </a:r>
            <a:r>
              <a:rPr lang="en-US" sz="2400" b="1" dirty="0" smtClean="0"/>
              <a:t>Ctrl</a:t>
            </a:r>
            <a:r>
              <a:rPr lang="en-US" sz="2400" dirty="0" smtClean="0"/>
              <a:t> key while clicking a new </a:t>
            </a:r>
            <a:r>
              <a:rPr lang="en-US" sz="2400" dirty="0" smtClean="0">
                <a:hlinkClick r:id="rId3" action="ppaction://hlinksldjump"/>
              </a:rPr>
              <a:t>Source Language Text</a:t>
            </a:r>
            <a:r>
              <a:rPr lang="en-US" sz="2400" dirty="0" smtClean="0"/>
              <a:t> window will be opened.</a:t>
            </a:r>
            <a:endParaRPr lang="nl-N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7839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131840" y="5373216"/>
            <a:ext cx="2232248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to display a single reference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372200" y="4941168"/>
            <a:ext cx="259228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to display all nine references in the list window.</a:t>
            </a:r>
            <a:endParaRPr lang="nl-NL" sz="2400" dirty="0"/>
          </a:p>
        </p:txBody>
      </p:sp>
      <p:sp>
        <p:nvSpPr>
          <p:cNvPr id="9" name="PIJL-OMHOOG 8"/>
          <p:cNvSpPr/>
          <p:nvPr/>
        </p:nvSpPr>
        <p:spPr>
          <a:xfrm>
            <a:off x="7236296" y="4365104"/>
            <a:ext cx="36004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HOOG 9"/>
          <p:cNvSpPr/>
          <p:nvPr/>
        </p:nvSpPr>
        <p:spPr>
          <a:xfrm>
            <a:off x="3923928" y="4365104"/>
            <a:ext cx="432048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23528" y="260648"/>
            <a:ext cx="8496944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the left side of the window you see a panel with two tabs. The one labeled </a:t>
            </a:r>
            <a:r>
              <a:rPr lang="en-US" sz="2400" b="1" dirty="0" smtClean="0"/>
              <a:t>Alphabetical</a:t>
            </a:r>
            <a:r>
              <a:rPr lang="en-US" sz="2400" dirty="0" smtClean="0"/>
              <a:t> contains a list of all entries in the database. The one labeled </a:t>
            </a:r>
            <a:r>
              <a:rPr lang="en-US" sz="2400" b="1" dirty="0" smtClean="0"/>
              <a:t>Filter</a:t>
            </a:r>
            <a:r>
              <a:rPr lang="en-US" sz="2400" dirty="0" smtClean="0"/>
              <a:t> contains the results of an advanced search.</a:t>
            </a:r>
            <a:endParaRPr lang="nl-NL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323528" y="3280916"/>
            <a:ext cx="3024336" cy="23083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simple search is done by selecting the </a:t>
            </a:r>
            <a:r>
              <a:rPr lang="en-US" sz="2400" b="1" dirty="0" smtClean="0"/>
              <a:t>Find</a:t>
            </a:r>
            <a:r>
              <a:rPr lang="en-US" sz="2400" dirty="0" smtClean="0"/>
              <a:t> option from the </a:t>
            </a:r>
            <a:r>
              <a:rPr lang="en-US" sz="2400" b="1" dirty="0" smtClean="0"/>
              <a:t>Edit</a:t>
            </a:r>
            <a:r>
              <a:rPr lang="en-US" sz="2400" dirty="0" smtClean="0"/>
              <a:t> window (</a:t>
            </a:r>
            <a:r>
              <a:rPr lang="en-US" sz="2400" b="1" dirty="0" smtClean="0"/>
              <a:t>Ctrl-F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It simply moves the cursor to this text box: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228184" y="1700808"/>
            <a:ext cx="2592288" cy="37856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Type the first characters of the word of your choice and the cursor will move to the first match in the list and the corresponding entry will be displayed.</a:t>
            </a:r>
            <a:endParaRPr lang="nl-N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2940158" cy="936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3643" y="1659531"/>
            <a:ext cx="1700525" cy="493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JL-RECHTS 12"/>
          <p:cNvSpPr/>
          <p:nvPr/>
        </p:nvSpPr>
        <p:spPr>
          <a:xfrm>
            <a:off x="3851920" y="2348880"/>
            <a:ext cx="576064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3491880" y="5013176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3851920" y="2420888"/>
            <a:ext cx="14401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98" y="3133699"/>
            <a:ext cx="8436074" cy="275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3528" y="260648"/>
            <a:ext cx="8496944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more advanced search is done by selecting the </a:t>
            </a:r>
            <a:r>
              <a:rPr lang="en-US" sz="2400" b="1" dirty="0" smtClean="0"/>
              <a:t>Find Advanced</a:t>
            </a:r>
            <a:r>
              <a:rPr lang="en-US" sz="2400" dirty="0" smtClean="0"/>
              <a:t> option from the </a:t>
            </a:r>
            <a:r>
              <a:rPr lang="en-US" sz="2400" b="1" dirty="0" smtClean="0"/>
              <a:t>Edit</a:t>
            </a:r>
            <a:r>
              <a:rPr lang="en-US" sz="2400" dirty="0" smtClean="0"/>
              <a:t> window (</a:t>
            </a:r>
            <a:r>
              <a:rPr lang="en-US" sz="2400" b="1" dirty="0" smtClean="0"/>
              <a:t>Ctrl-G</a:t>
            </a:r>
            <a:r>
              <a:rPr lang="en-US" sz="2400" dirty="0" smtClean="0"/>
              <a:t>). With this tool you can look for entries containing a certain text string, either in one specific field or in the entire entry.</a:t>
            </a:r>
            <a:endParaRPr lang="nl-N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66337"/>
            <a:ext cx="3024336" cy="95860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17" name="Tekstvak 16"/>
          <p:cNvSpPr txBox="1"/>
          <p:nvPr/>
        </p:nvSpPr>
        <p:spPr>
          <a:xfrm>
            <a:off x="3923928" y="5373216"/>
            <a:ext cx="331236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Type the string that you want the program to search for, e.g. “apostle”. </a:t>
            </a:r>
            <a:endParaRPr lang="nl-NL" sz="2400" dirty="0"/>
          </a:p>
        </p:txBody>
      </p:sp>
      <p:sp>
        <p:nvSpPr>
          <p:cNvPr id="18" name="Tekstvak 17"/>
          <p:cNvSpPr txBox="1"/>
          <p:nvPr/>
        </p:nvSpPr>
        <p:spPr>
          <a:xfrm>
            <a:off x="4427984" y="2060848"/>
            <a:ext cx="417646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the field that you want to search, e.g. “Definition English”.</a:t>
            </a:r>
            <a:endParaRPr lang="nl-NL" sz="2400" dirty="0"/>
          </a:p>
        </p:txBody>
      </p:sp>
      <p:sp>
        <p:nvSpPr>
          <p:cNvPr id="19" name="PIJL-OMLAAG 18"/>
          <p:cNvSpPr/>
          <p:nvPr/>
        </p:nvSpPr>
        <p:spPr>
          <a:xfrm>
            <a:off x="5580112" y="2996952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OMHOOG 19"/>
          <p:cNvSpPr/>
          <p:nvPr/>
        </p:nvSpPr>
        <p:spPr>
          <a:xfrm>
            <a:off x="4355976" y="4725144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1187624" y="5013176"/>
            <a:ext cx="252028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a language.</a:t>
            </a:r>
            <a:endParaRPr lang="nl-NL" sz="2400" dirty="0"/>
          </a:p>
        </p:txBody>
      </p:sp>
      <p:sp>
        <p:nvSpPr>
          <p:cNvPr id="22" name="PIJL-OMHOOG 21"/>
          <p:cNvSpPr/>
          <p:nvPr/>
        </p:nvSpPr>
        <p:spPr>
          <a:xfrm>
            <a:off x="3419872" y="4077072"/>
            <a:ext cx="360040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3528" y="644495"/>
            <a:ext cx="8496944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According to the status bar there are nine entries with the string “apostle” in the English definition field. They are all listed in the </a:t>
            </a:r>
            <a:r>
              <a:rPr lang="en-US" sz="2400" b="1" dirty="0" smtClean="0"/>
              <a:t>Filter</a:t>
            </a:r>
            <a:r>
              <a:rPr lang="en-US" sz="2400" dirty="0" smtClean="0"/>
              <a:t> tab and the first entry is displayed immediately.</a:t>
            </a:r>
            <a:endParaRPr lang="nl-NL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84573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3528" y="332656"/>
            <a:ext cx="8496944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Tip: It is easy to switch from one tab to another: Use </a:t>
            </a:r>
            <a:r>
              <a:rPr lang="en-US" sz="2400" b="1" dirty="0" smtClean="0"/>
              <a:t>Ctrl-Up</a:t>
            </a:r>
            <a:r>
              <a:rPr lang="en-US" sz="2400" dirty="0" smtClean="0"/>
              <a:t> and </a:t>
            </a:r>
            <a:r>
              <a:rPr lang="en-US" sz="2400" b="1" dirty="0" smtClean="0"/>
              <a:t>Ctrl-Down</a:t>
            </a:r>
            <a:r>
              <a:rPr lang="en-US" sz="2400" dirty="0" smtClean="0"/>
              <a:t> to navigate through the entries listed on the </a:t>
            </a:r>
            <a:r>
              <a:rPr lang="en-US" sz="2400" b="1" dirty="0" smtClean="0"/>
              <a:t>Alphabetic </a:t>
            </a:r>
            <a:r>
              <a:rPr lang="en-US" sz="2400" dirty="0" smtClean="0"/>
              <a:t>tab. Use </a:t>
            </a:r>
            <a:r>
              <a:rPr lang="en-US" sz="2400" b="1" dirty="0" smtClean="0"/>
              <a:t>Alt-Up</a:t>
            </a:r>
            <a:r>
              <a:rPr lang="en-US" sz="2400" dirty="0" smtClean="0"/>
              <a:t> and </a:t>
            </a:r>
            <a:r>
              <a:rPr lang="en-US" sz="2400" b="1" dirty="0" smtClean="0"/>
              <a:t>Alt-Down</a:t>
            </a:r>
            <a:r>
              <a:rPr lang="en-US" sz="2400" dirty="0" smtClean="0"/>
              <a:t> to navigate through the entries listed on the </a:t>
            </a:r>
            <a:r>
              <a:rPr lang="en-US" sz="2400" b="1" dirty="0" smtClean="0"/>
              <a:t>Filter</a:t>
            </a:r>
            <a:r>
              <a:rPr lang="en-US" sz="2400" dirty="0" smtClean="0"/>
              <a:t> tab.</a:t>
            </a:r>
            <a:endParaRPr lang="nl-NL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276872"/>
            <a:ext cx="176869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183766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2771800" y="2420888"/>
            <a:ext cx="367240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also use the small blue/red arrow buttons at the top to navigate through the lists.</a:t>
            </a:r>
            <a:endParaRPr lang="nl-NL" sz="2400" dirty="0"/>
          </a:p>
        </p:txBody>
      </p:sp>
      <p:sp>
        <p:nvSpPr>
          <p:cNvPr id="9" name="PIJL-LINKS 8"/>
          <p:cNvSpPr/>
          <p:nvPr/>
        </p:nvSpPr>
        <p:spPr>
          <a:xfrm>
            <a:off x="2123728" y="2564904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>
            <a:off x="6516216" y="256490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3528" y="332656"/>
            <a:ext cx="8496944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Greek-English Lexicon of the New Testament Based on Semantic Domains</a:t>
            </a:r>
            <a:r>
              <a:rPr lang="en-US" sz="2400" dirty="0" smtClean="0"/>
              <a:t> has a few additional features.</a:t>
            </a:r>
            <a:endParaRPr lang="nl-NL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69246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IJL-OMHOOG 10"/>
          <p:cNvSpPr/>
          <p:nvPr/>
        </p:nvSpPr>
        <p:spPr>
          <a:xfrm>
            <a:off x="4499992" y="2348880"/>
            <a:ext cx="484632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HOOG 11"/>
          <p:cNvSpPr/>
          <p:nvPr/>
        </p:nvSpPr>
        <p:spPr>
          <a:xfrm>
            <a:off x="2411760" y="256490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753976" y="3687328"/>
            <a:ext cx="5494227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click on a semantic (sub)domain, all (sub)entries belonging to this domain will be displayed in the </a:t>
            </a:r>
            <a:r>
              <a:rPr lang="en-US" sz="2400" b="1" dirty="0" smtClean="0"/>
              <a:t>Filter</a:t>
            </a:r>
            <a:r>
              <a:rPr lang="en-US" sz="2400" dirty="0" smtClean="0"/>
              <a:t>.</a:t>
            </a:r>
            <a:endParaRPr lang="nl-NL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9570" y="1268760"/>
            <a:ext cx="1782910" cy="496855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221739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mouse cursor hovers over a word, the analytical info in the status bar is updated automatically.</a:t>
            </a:r>
            <a:endParaRPr lang="nl-NL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49111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6660232" y="64440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sp>
        <p:nvSpPr>
          <p:cNvPr id="2" name="Up Arrow 1"/>
          <p:cNvSpPr/>
          <p:nvPr/>
        </p:nvSpPr>
        <p:spPr>
          <a:xfrm>
            <a:off x="1403648" y="6237312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85" y="1602088"/>
            <a:ext cx="6259831" cy="205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kstvak 1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3528" y="332656"/>
            <a:ext cx="8496944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If you do an advanced search (</a:t>
            </a:r>
            <a:r>
              <a:rPr lang="en-US" sz="2400" b="1" dirty="0"/>
              <a:t>Ctrl-G</a:t>
            </a:r>
            <a:r>
              <a:rPr lang="en-US" sz="2400" dirty="0"/>
              <a:t>), there are two additional fields where you can specify a semantic domain and/or </a:t>
            </a:r>
            <a:r>
              <a:rPr lang="en-US" sz="2400" dirty="0" smtClean="0"/>
              <a:t>subdomain. You </a:t>
            </a:r>
            <a:r>
              <a:rPr lang="en-US" sz="2400" dirty="0"/>
              <a:t>can also select them from a list.</a:t>
            </a:r>
            <a:endParaRPr lang="nl-NL" sz="2400" dirty="0"/>
          </a:p>
        </p:txBody>
      </p:sp>
      <p:sp>
        <p:nvSpPr>
          <p:cNvPr id="11" name="PIJL-OMHOOG 10"/>
          <p:cNvSpPr/>
          <p:nvPr/>
        </p:nvSpPr>
        <p:spPr>
          <a:xfrm rot="15401959">
            <a:off x="6660457" y="1418700"/>
            <a:ext cx="484632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HOOG 11"/>
          <p:cNvSpPr/>
          <p:nvPr/>
        </p:nvSpPr>
        <p:spPr>
          <a:xfrm rot="17199151">
            <a:off x="6582224" y="228286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124132"/>
            <a:ext cx="398933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221739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Hide the </a:t>
            </a:r>
            <a:r>
              <a:rPr lang="en-US" sz="2400" dirty="0" smtClean="0"/>
              <a:t>analytical </a:t>
            </a:r>
            <a:r>
              <a:rPr lang="en-US" sz="2400" dirty="0" smtClean="0"/>
              <a:t>info in the status </a:t>
            </a:r>
            <a:r>
              <a:rPr lang="en-US" sz="2400" dirty="0" smtClean="0"/>
              <a:t>bar click on the view menu and uncheck Word Info.</a:t>
            </a:r>
            <a:endParaRPr lang="nl-NL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259468"/>
            <a:ext cx="72820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6660232" y="64440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sp>
        <p:nvSpPr>
          <p:cNvPr id="3" name="Right Arrow 2"/>
          <p:cNvSpPr/>
          <p:nvPr/>
        </p:nvSpPr>
        <p:spPr>
          <a:xfrm>
            <a:off x="323528" y="3140968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7"/>
          <p:cNvSpPr txBox="1"/>
          <p:nvPr/>
        </p:nvSpPr>
        <p:spPr>
          <a:xfrm>
            <a:off x="2311269" y="6237312"/>
            <a:ext cx="496855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Analytical info is no longer displayed </a:t>
            </a:r>
            <a:endParaRPr lang="en-US" sz="2400" dirty="0" smtClean="0"/>
          </a:p>
        </p:txBody>
      </p:sp>
      <p:sp>
        <p:nvSpPr>
          <p:cNvPr id="10" name="Bent-Up Arrow 9"/>
          <p:cNvSpPr/>
          <p:nvPr/>
        </p:nvSpPr>
        <p:spPr>
          <a:xfrm flipH="1">
            <a:off x="1403648" y="6118031"/>
            <a:ext cx="792088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70451" y="260648"/>
            <a:ext cx="835292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have a choice of canons: HEB/GRK or LXX/GRK.  Hebrew/Greek is the default, if you wish to use the LXX then click on the drop down arrow to the right of HEB/GRK –</a:t>
            </a:r>
            <a:r>
              <a:rPr lang="en-US" sz="2400" dirty="0" err="1" smtClean="0"/>
              <a:t>Biblia</a:t>
            </a:r>
            <a:r>
              <a:rPr lang="en-US" sz="2400" dirty="0" smtClean="0"/>
              <a:t> on the tool bar and select LXX/GRK Septuagint </a:t>
            </a:r>
            <a:endParaRPr lang="nl-NL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03074"/>
            <a:ext cx="8076191" cy="280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11"/>
          <p:cNvSpPr txBox="1"/>
          <p:nvPr/>
        </p:nvSpPr>
        <p:spPr>
          <a:xfrm>
            <a:off x="3923928" y="4902547"/>
            <a:ext cx="3456384" cy="12772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/>
            <a:r>
              <a:rPr lang="en-US" sz="2400" dirty="0" smtClean="0"/>
              <a:t>Then select your canon:</a:t>
            </a:r>
          </a:p>
          <a:p>
            <a:pPr marL="263525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HEB/GRK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LXX/GRK</a:t>
            </a:r>
          </a:p>
        </p:txBody>
      </p:sp>
    </p:spTree>
    <p:extLst>
      <p:ext uri="{BB962C8B-B14F-4D97-AF65-F5344CB8AC3E}">
        <p14:creationId xmlns:p14="http://schemas.microsoft.com/office/powerpoint/2010/main" val="13333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9" y="1412776"/>
            <a:ext cx="7073103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 </a:t>
            </a:r>
            <a:r>
              <a:rPr lang="en-US" sz="2400" b="1" dirty="0" smtClean="0"/>
              <a:t>View</a:t>
            </a:r>
            <a:r>
              <a:rPr lang="en-US" sz="2400" dirty="0" smtClean="0"/>
              <a:t> menu to have the text displayed in an interlinear format, with transliteration, lemmas, forms, and glosses. The status bar with its word information can be </a:t>
            </a:r>
            <a:r>
              <a:rPr lang="en-US" sz="2400" dirty="0" smtClean="0"/>
              <a:t>hidden as described earlier.</a:t>
            </a:r>
            <a:endParaRPr lang="nl-N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572" y="1412776"/>
            <a:ext cx="3332868" cy="4807023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43608" y="836712"/>
            <a:ext cx="7488832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mouse cursor hovers over a morphological form (which is </a:t>
            </a:r>
            <a:r>
              <a:rPr lang="en-US" sz="2400" dirty="0" smtClean="0"/>
              <a:t>in an very abbreviated form called Friberg tags used by many scholars</a:t>
            </a:r>
            <a:r>
              <a:rPr lang="en-US" sz="2400" dirty="0" smtClean="0"/>
              <a:t>), </a:t>
            </a:r>
            <a:r>
              <a:rPr lang="en-US" sz="2400" dirty="0" smtClean="0"/>
              <a:t>a tooltip appears </a:t>
            </a:r>
            <a:r>
              <a:rPr lang="en-US" sz="2400" dirty="0" smtClean="0"/>
              <a:t>giving a form that is more easily understood for those not familiar with the Friberg system.</a:t>
            </a:r>
            <a:r>
              <a:rPr lang="en-US" sz="2400" dirty="0" smtClean="0"/>
              <a:t>.</a:t>
            </a:r>
            <a:endParaRPr lang="nl-N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863" y="2924944"/>
            <a:ext cx="7056784" cy="19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JL-OMHOOG 5"/>
          <p:cNvSpPr/>
          <p:nvPr/>
        </p:nvSpPr>
        <p:spPr>
          <a:xfrm>
            <a:off x="4103948" y="4725144"/>
            <a:ext cx="792088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9512" y="116632"/>
            <a:ext cx="8784976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click on any of the red </a:t>
            </a:r>
            <a:r>
              <a:rPr lang="en-US" sz="2400" dirty="0" smtClean="0"/>
              <a:t>superscripts in the Greek text, </a:t>
            </a:r>
            <a:r>
              <a:rPr lang="en-US" sz="2400" dirty="0" smtClean="0"/>
              <a:t>a popup window will appear with background information on the source text, depending on what is available, such as the critical apparatus, cross-references, etc.</a:t>
            </a:r>
            <a:endParaRPr lang="nl-NL" sz="2400" dirty="0"/>
          </a:p>
        </p:txBody>
      </p:sp>
      <p:pic>
        <p:nvPicPr>
          <p:cNvPr id="7" name="Afbeelding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61206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660232" y="4149080"/>
            <a:ext cx="2232248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Press </a:t>
            </a:r>
            <a:r>
              <a:rPr lang="en-US" sz="2400" b="1" dirty="0" smtClean="0"/>
              <a:t>Escape </a:t>
            </a:r>
            <a:r>
              <a:rPr lang="en-US" sz="2400" dirty="0" smtClean="0"/>
              <a:t>or the</a:t>
            </a:r>
            <a:r>
              <a:rPr lang="en-US" sz="2400" b="1" dirty="0" smtClean="0"/>
              <a:t> X </a:t>
            </a:r>
            <a:r>
              <a:rPr lang="en-US" sz="2400" dirty="0" smtClean="0"/>
              <a:t>on the pop up </a:t>
            </a:r>
            <a:r>
              <a:rPr lang="en-US" sz="2400" dirty="0" smtClean="0"/>
              <a:t>to close this window again.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4803</TotalTime>
  <Words>2042</Words>
  <Application>Microsoft Office PowerPoint</Application>
  <PresentationFormat>On-screen Show (4:3)</PresentationFormat>
  <Paragraphs>149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Galatia SIL</vt:lpstr>
      <vt:lpstr>SBL Greek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Reinier de Blois</dc:creator>
  <cp:lastModifiedBy>ShrumJ</cp:lastModifiedBy>
  <cp:revision>153</cp:revision>
  <dcterms:created xsi:type="dcterms:W3CDTF">2012-10-23T11:02:27Z</dcterms:created>
  <dcterms:modified xsi:type="dcterms:W3CDTF">2015-09-18T17:10:12Z</dcterms:modified>
</cp:coreProperties>
</file>